
<file path=[Content_Types].xml><?xml version="1.0" encoding="utf-8"?>
<Types xmlns="http://schemas.openxmlformats.org/package/2006/content-types">
  <Override PartName="/ppt/notesSlides/notesSlide24.xml" ContentType="application/vnd.openxmlformats-officedocument.presentationml.notesSlide+xml"/>
  <Override PartName="/ppt/theme/themeOverride3.xml" ContentType="application/vnd.openxmlformats-officedocument.themeOverride+xml"/>
  <Override PartName="/ppt/slides/slide14.xml" ContentType="application/vnd.openxmlformats-officedocument.presentationml.slide+xml"/>
  <Default Extension="gif" ContentType="image/gif"/>
  <Override PartName="/ppt/notesSlides/notesSlide16.xml" ContentType="application/vnd.openxmlformats-officedocument.presentationml.notesSlide+xml"/>
  <Default Extension="rels" ContentType="application/vnd.openxmlformats-package.relationships+xml"/>
  <Default Extension="xml" ContentType="application/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theme/themeOverride2.xml" ContentType="application/vnd.openxmlformats-officedocument.themeOverr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Default Extension="emf" ContentType="image/x-emf"/>
  <Override PartName="/ppt/slides/slide4.xml" ContentType="application/vnd.openxmlformats-officedocument.presentationml.slide+xml"/>
  <Override PartName="/ppt/notesSlides/notesSlide22.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theme/themeOverride1.xml" ContentType="application/vnd.openxmlformats-officedocument.themeOverride+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charts/chart3.xml" ContentType="application/vnd.openxmlformats-officedocument.drawingml.chart+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s/slide25.xml" ContentType="application/vnd.openxmlformats-officedocument.presentationml.slide+xml"/>
  <Override PartName="/ppt/charts/chart2.xml" ContentType="application/vnd.openxmlformats-officedocument.drawingml.chart+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slides/slide41.xml" ContentType="application/vnd.openxmlformats-officedocument.presentationml.slide+xml"/>
  <Override PartName="/ppt/theme/theme3.xml" ContentType="application/vnd.openxmlformats-officedocument.theme+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charts/chart1.xml" ContentType="application/vnd.openxmlformats-officedocument.drawingml.chart+xml"/>
  <Override PartName="/ppt/slideLayouts/slideLayout8.xml" ContentType="application/vnd.openxmlformats-officedocument.presentationml.slideLayout+xml"/>
  <Override PartName="/ppt/slides/slide33.xml" ContentType="application/vnd.openxmlformats-officedocument.presentationml.slide+xml"/>
  <Override PartName="/ppt/notesSlides/notesSlide26.xml" ContentType="application/vnd.openxmlformats-officedocument.presentationml.notes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commentAuthors.xml" ContentType="application/vnd.openxmlformats-officedocument.presentationml.commentAuthors+xml"/>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notesSlides/notesSlide25.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53" r:id="rId1"/>
  </p:sldMasterIdLst>
  <p:notesMasterIdLst>
    <p:notesMasterId r:id="rId43"/>
  </p:notesMasterIdLst>
  <p:handoutMasterIdLst>
    <p:handoutMasterId r:id="rId44"/>
  </p:handoutMasterIdLst>
  <p:sldIdLst>
    <p:sldId id="256" r:id="rId2"/>
    <p:sldId id="601" r:id="rId3"/>
    <p:sldId id="600" r:id="rId4"/>
    <p:sldId id="565" r:id="rId5"/>
    <p:sldId id="554" r:id="rId6"/>
    <p:sldId id="424" r:id="rId7"/>
    <p:sldId id="562" r:id="rId8"/>
    <p:sldId id="560" r:id="rId9"/>
    <p:sldId id="429" r:id="rId10"/>
    <p:sldId id="518" r:id="rId11"/>
    <p:sldId id="584" r:id="rId12"/>
    <p:sldId id="585" r:id="rId13"/>
    <p:sldId id="586" r:id="rId14"/>
    <p:sldId id="587" r:id="rId15"/>
    <p:sldId id="588" r:id="rId16"/>
    <p:sldId id="529" r:id="rId17"/>
    <p:sldId id="530" r:id="rId18"/>
    <p:sldId id="552" r:id="rId19"/>
    <p:sldId id="591" r:id="rId20"/>
    <p:sldId id="592" r:id="rId21"/>
    <p:sldId id="553" r:id="rId22"/>
    <p:sldId id="477" r:id="rId23"/>
    <p:sldId id="503" r:id="rId24"/>
    <p:sldId id="567" r:id="rId25"/>
    <p:sldId id="568" r:id="rId26"/>
    <p:sldId id="492" r:id="rId27"/>
    <p:sldId id="576" r:id="rId28"/>
    <p:sldId id="499" r:id="rId29"/>
    <p:sldId id="500" r:id="rId30"/>
    <p:sldId id="501" r:id="rId31"/>
    <p:sldId id="557" r:id="rId32"/>
    <p:sldId id="556" r:id="rId33"/>
    <p:sldId id="566" r:id="rId34"/>
    <p:sldId id="550" r:id="rId35"/>
    <p:sldId id="548" r:id="rId36"/>
    <p:sldId id="547" r:id="rId37"/>
    <p:sldId id="563" r:id="rId38"/>
    <p:sldId id="543" r:id="rId39"/>
    <p:sldId id="593" r:id="rId40"/>
    <p:sldId id="595" r:id="rId41"/>
    <p:sldId id="594" r:id="rId42"/>
  </p:sldIdLst>
  <p:sldSz cx="9906000" cy="6858000" type="A4"/>
  <p:notesSz cx="9296400" cy="7010400"/>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3200" b="1" kern="1200">
        <a:solidFill>
          <a:schemeClr val="tx1"/>
        </a:solidFill>
        <a:latin typeface="Helvetica" charset="0"/>
        <a:ea typeface="ＭＳ Ｐゴシック" charset="-128"/>
        <a:cs typeface="ＭＳ Ｐゴシック" charset="-128"/>
      </a:defRPr>
    </a:lvl1pPr>
    <a:lvl2pPr marL="457200" algn="l" rtl="0" fontAlgn="base">
      <a:spcBef>
        <a:spcPct val="0"/>
      </a:spcBef>
      <a:spcAft>
        <a:spcPct val="0"/>
      </a:spcAft>
      <a:defRPr sz="3200" b="1" kern="1200">
        <a:solidFill>
          <a:schemeClr val="tx1"/>
        </a:solidFill>
        <a:latin typeface="Helvetica" charset="0"/>
        <a:ea typeface="ＭＳ Ｐゴシック" charset="-128"/>
        <a:cs typeface="ＭＳ Ｐゴシック" charset="-128"/>
      </a:defRPr>
    </a:lvl2pPr>
    <a:lvl3pPr marL="914400" algn="l" rtl="0" fontAlgn="base">
      <a:spcBef>
        <a:spcPct val="0"/>
      </a:spcBef>
      <a:spcAft>
        <a:spcPct val="0"/>
      </a:spcAft>
      <a:defRPr sz="3200" b="1" kern="1200">
        <a:solidFill>
          <a:schemeClr val="tx1"/>
        </a:solidFill>
        <a:latin typeface="Helvetica" charset="0"/>
        <a:ea typeface="ＭＳ Ｐゴシック" charset="-128"/>
        <a:cs typeface="ＭＳ Ｐゴシック" charset="-128"/>
      </a:defRPr>
    </a:lvl3pPr>
    <a:lvl4pPr marL="1371600" algn="l" rtl="0" fontAlgn="base">
      <a:spcBef>
        <a:spcPct val="0"/>
      </a:spcBef>
      <a:spcAft>
        <a:spcPct val="0"/>
      </a:spcAft>
      <a:defRPr sz="3200" b="1" kern="1200">
        <a:solidFill>
          <a:schemeClr val="tx1"/>
        </a:solidFill>
        <a:latin typeface="Helvetica" charset="0"/>
        <a:ea typeface="ＭＳ Ｐゴシック" charset="-128"/>
        <a:cs typeface="ＭＳ Ｐゴシック" charset="-128"/>
      </a:defRPr>
    </a:lvl4pPr>
    <a:lvl5pPr marL="1828800" algn="l" rtl="0" fontAlgn="base">
      <a:spcBef>
        <a:spcPct val="0"/>
      </a:spcBef>
      <a:spcAft>
        <a:spcPct val="0"/>
      </a:spcAft>
      <a:defRPr sz="3200" b="1" kern="1200">
        <a:solidFill>
          <a:schemeClr val="tx1"/>
        </a:solidFill>
        <a:latin typeface="Helvetica" charset="0"/>
        <a:ea typeface="ＭＳ Ｐゴシック" charset="-128"/>
        <a:cs typeface="ＭＳ Ｐゴシック" charset="-128"/>
      </a:defRPr>
    </a:lvl5pPr>
    <a:lvl6pPr marL="2286000" algn="l" defTabSz="457200" rtl="0" eaLnBrk="1" latinLnBrk="0" hangingPunct="1">
      <a:defRPr sz="3200" b="1" kern="1200">
        <a:solidFill>
          <a:schemeClr val="tx1"/>
        </a:solidFill>
        <a:latin typeface="Helvetica" charset="0"/>
        <a:ea typeface="ＭＳ Ｐゴシック" charset="-128"/>
        <a:cs typeface="ＭＳ Ｐゴシック" charset="-128"/>
      </a:defRPr>
    </a:lvl6pPr>
    <a:lvl7pPr marL="2743200" algn="l" defTabSz="457200" rtl="0" eaLnBrk="1" latinLnBrk="0" hangingPunct="1">
      <a:defRPr sz="3200" b="1" kern="1200">
        <a:solidFill>
          <a:schemeClr val="tx1"/>
        </a:solidFill>
        <a:latin typeface="Helvetica" charset="0"/>
        <a:ea typeface="ＭＳ Ｐゴシック" charset="-128"/>
        <a:cs typeface="ＭＳ Ｐゴシック" charset="-128"/>
      </a:defRPr>
    </a:lvl7pPr>
    <a:lvl8pPr marL="3200400" algn="l" defTabSz="457200" rtl="0" eaLnBrk="1" latinLnBrk="0" hangingPunct="1">
      <a:defRPr sz="3200" b="1" kern="1200">
        <a:solidFill>
          <a:schemeClr val="tx1"/>
        </a:solidFill>
        <a:latin typeface="Helvetica" charset="0"/>
        <a:ea typeface="ＭＳ Ｐゴシック" charset="-128"/>
        <a:cs typeface="ＭＳ Ｐゴシック" charset="-128"/>
      </a:defRPr>
    </a:lvl8pPr>
    <a:lvl9pPr marL="3657600" algn="l" defTabSz="457200" rtl="0" eaLnBrk="1" latinLnBrk="0" hangingPunct="1">
      <a:defRPr sz="3200" b="1" kern="1200">
        <a:solidFill>
          <a:schemeClr val="tx1"/>
        </a:solidFill>
        <a:latin typeface="Helvetica" charset="0"/>
        <a:ea typeface="ＭＳ Ｐゴシック" charset="-128"/>
        <a:cs typeface="ＭＳ Ｐゴシック" charset="-128"/>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Bernd Girod" initials="BG" lastIdx="15"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useTimings="0">
    <p:present/>
    <p:sldAll/>
    <p:penClr>
      <a:schemeClr val="tx1"/>
    </p:penClr>
  </p:showPr>
  <p:clrMru>
    <a:srgbClr val="38C435"/>
    <a:srgbClr val="73C46D"/>
    <a:srgbClr val="FF00FF"/>
    <a:srgbClr val="00FF40"/>
    <a:srgbClr val="B00000"/>
    <a:srgbClr val="FF0000"/>
    <a:srgbClr val="0000CC"/>
    <a:srgbClr val="0000FF"/>
    <a:srgbClr val="B2B2B2"/>
    <a:srgbClr val="FF993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20"/>
    <p:restoredTop sz="75643" autoAdjust="0"/>
  </p:normalViewPr>
  <p:slideViewPr>
    <p:cSldViewPr>
      <p:cViewPr varScale="1">
        <p:scale>
          <a:sx n="158" d="100"/>
          <a:sy n="158" d="100"/>
        </p:scale>
        <p:origin x="-584" y="-120"/>
      </p:cViewPr>
      <p:guideLst>
        <p:guide orient="horz" pos="3024"/>
        <p:guide pos="62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p:cViewPr>
        <p:scale>
          <a:sx n="135" d="100"/>
          <a:sy n="135" d="100"/>
        </p:scale>
        <p:origin x="-3264" y="-1976"/>
      </p:cViewPr>
      <p:guideLst>
        <p:guide orient="horz" pos="2208"/>
        <p:guide pos="2928"/>
      </p:guideLst>
    </p:cSldViewPr>
  </p:notes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sam\Documents\Google%20Talk%20Received%20Files\TimingAnalysis_CIBR.xls"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C:\Users\sam\Documents\Google%20Talk%20Received%20Files\TimingAnalysis_CIBR.xls"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file:///C:\Users\sam\Documents\Google%20Talk%20Received%20Files\TimingAnalysis_CIBR.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lrMapOvr bg1="lt1" tx1="dk1" bg2="lt2" tx2="dk2" accent1="accent1" accent2="accent2" accent3="accent3" accent4="accent4" accent5="accent5" accent6="accent6" hlink="hlink" folHlink="folHlink"/>
  <c:chart>
    <c:plotArea>
      <c:layout>
        <c:manualLayout>
          <c:layoutTarget val="inner"/>
          <c:xMode val="edge"/>
          <c:yMode val="edge"/>
          <c:x val="0.114317425083241"/>
          <c:y val="0.0864600326264275"/>
          <c:w val="0.837957824639291"/>
          <c:h val="0.791190864600327"/>
        </c:manualLayout>
      </c:layout>
      <c:barChart>
        <c:barDir val="col"/>
        <c:grouping val="stacked"/>
        <c:ser>
          <c:idx val="0"/>
          <c:order val="0"/>
          <c:tx>
            <c:v>Extract Features</c:v>
          </c:tx>
          <c:spPr>
            <a:solidFill>
              <a:srgbClr val="9999FF"/>
            </a:solidFill>
            <a:ln w="12700">
              <a:solidFill>
                <a:srgbClr val="000000"/>
              </a:solidFill>
              <a:prstDash val="solid"/>
            </a:ln>
          </c:spPr>
          <c:cat>
            <c:strRef>
              <c:f>'20Kbps(data)'!$C$1:$D$1</c:f>
              <c:strCache>
                <c:ptCount val="2"/>
                <c:pt idx="0">
                  <c:v>Send "Feature"</c:v>
                </c:pt>
                <c:pt idx="1">
                  <c:v>Send "Image"</c:v>
                </c:pt>
              </c:strCache>
            </c:strRef>
          </c:cat>
          <c:val>
            <c:numRef>
              <c:f>'20Kbps(data)'!$C$2:$D$2</c:f>
              <c:numCache>
                <c:formatCode>General</c:formatCode>
                <c:ptCount val="2"/>
                <c:pt idx="0">
                  <c:v>1.35</c:v>
                </c:pt>
                <c:pt idx="1">
                  <c:v>0.0</c:v>
                </c:pt>
              </c:numCache>
            </c:numRef>
          </c:val>
        </c:ser>
        <c:ser>
          <c:idx val="1"/>
          <c:order val="1"/>
          <c:tx>
            <c:v>Upload </c:v>
          </c:tx>
          <c:spPr>
            <a:solidFill>
              <a:srgbClr val="CCFFFF"/>
            </a:solidFill>
            <a:ln w="12700">
              <a:solidFill>
                <a:srgbClr val="000000"/>
              </a:solidFill>
              <a:prstDash val="solid"/>
            </a:ln>
          </c:spPr>
          <c:cat>
            <c:strRef>
              <c:f>'20Kbps(data)'!$C$1:$D$1</c:f>
              <c:strCache>
                <c:ptCount val="2"/>
                <c:pt idx="0">
                  <c:v>Send "Feature"</c:v>
                </c:pt>
                <c:pt idx="1">
                  <c:v>Send "Image"</c:v>
                </c:pt>
              </c:strCache>
            </c:strRef>
          </c:cat>
          <c:val>
            <c:numRef>
              <c:f>'20Kbps(data)'!$C$3:$D$3</c:f>
              <c:numCache>
                <c:formatCode>General</c:formatCode>
                <c:ptCount val="2"/>
                <c:pt idx="0">
                  <c:v>1.37</c:v>
                </c:pt>
                <c:pt idx="1">
                  <c:v>16.5</c:v>
                </c:pt>
              </c:numCache>
            </c:numRef>
          </c:val>
        </c:ser>
        <c:ser>
          <c:idx val="2"/>
          <c:order val="2"/>
          <c:tx>
            <c:v>Server Lookup</c:v>
          </c:tx>
          <c:spPr>
            <a:solidFill>
              <a:srgbClr val="FFFFCC"/>
            </a:solidFill>
            <a:ln w="12700">
              <a:solidFill>
                <a:srgbClr val="000000"/>
              </a:solidFill>
              <a:prstDash val="solid"/>
            </a:ln>
          </c:spPr>
          <c:cat>
            <c:strRef>
              <c:f>'20Kbps(data)'!$C$1:$D$1</c:f>
              <c:strCache>
                <c:ptCount val="2"/>
                <c:pt idx="0">
                  <c:v>Send "Feature"</c:v>
                </c:pt>
                <c:pt idx="1">
                  <c:v>Send "Image"</c:v>
                </c:pt>
              </c:strCache>
            </c:strRef>
          </c:cat>
          <c:val>
            <c:numRef>
              <c:f>'20Kbps(data)'!$C$4:$D$4</c:f>
              <c:numCache>
                <c:formatCode>General</c:formatCode>
                <c:ptCount val="2"/>
                <c:pt idx="0">
                  <c:v>1.0</c:v>
                </c:pt>
                <c:pt idx="1">
                  <c:v>1.1</c:v>
                </c:pt>
              </c:numCache>
            </c:numRef>
          </c:val>
        </c:ser>
        <c:gapWidth val="90"/>
        <c:overlap val="100"/>
        <c:axId val="669859512"/>
        <c:axId val="648767416"/>
      </c:barChart>
      <c:catAx>
        <c:axId val="669859512"/>
        <c:scaling>
          <c:orientation val="minMax"/>
        </c:scaling>
        <c:delete val="1"/>
        <c:axPos val="b"/>
        <c:numFmt formatCode="General" sourceLinked="1"/>
        <c:tickLblPos val="none"/>
        <c:crossAx val="648767416"/>
        <c:crosses val="autoZero"/>
        <c:auto val="1"/>
        <c:lblAlgn val="ctr"/>
        <c:lblOffset val="100"/>
        <c:tickLblSkip val="1"/>
        <c:tickMarkSkip val="1"/>
      </c:catAx>
      <c:valAx>
        <c:axId val="648767416"/>
        <c:scaling>
          <c:orientation val="minMax"/>
          <c:max val="18.0"/>
        </c:scaling>
        <c:axPos val="l"/>
        <c:majorGridlines>
          <c:spPr>
            <a:ln w="3175">
              <a:solidFill>
                <a:srgbClr val="000000"/>
              </a:solidFill>
              <a:prstDash val="solid"/>
            </a:ln>
          </c:spPr>
        </c:majorGridlines>
        <c:numFmt formatCode="General" sourceLinked="1"/>
        <c:tickLblPos val="nextTo"/>
        <c:spPr>
          <a:ln w="3175">
            <a:solidFill>
              <a:srgbClr val="000000"/>
            </a:solidFill>
            <a:prstDash val="solid"/>
          </a:ln>
        </c:spPr>
        <c:txPr>
          <a:bodyPr rot="0" vert="horz"/>
          <a:lstStyle/>
          <a:p>
            <a:pPr>
              <a:defRPr lang="zh-TW" sz="1675" b="0" i="0" u="none" strike="noStrike" baseline="0">
                <a:solidFill>
                  <a:srgbClr val="000000"/>
                </a:solidFill>
                <a:latin typeface="Arial"/>
                <a:ea typeface="Arial"/>
                <a:cs typeface="Arial"/>
              </a:defRPr>
            </a:pPr>
            <a:endParaRPr lang="en-US"/>
          </a:p>
        </c:txPr>
        <c:crossAx val="669859512"/>
        <c:crosses val="autoZero"/>
        <c:crossBetween val="between"/>
        <c:majorUnit val="2.0"/>
      </c:valAx>
      <c:spPr>
        <a:solidFill>
          <a:srgbClr val="FFFFFF"/>
        </a:solidFill>
        <a:ln w="12700">
          <a:solidFill>
            <a:srgbClr val="808080"/>
          </a:solidFill>
          <a:prstDash val="solid"/>
        </a:ln>
      </c:spPr>
    </c:plotArea>
    <c:plotVisOnly val="1"/>
    <c:dispBlanksAs val="gap"/>
  </c:chart>
  <c:spPr>
    <a:noFill/>
    <a:ln w="9525">
      <a:noFill/>
    </a:ln>
  </c:spPr>
  <c:txPr>
    <a:bodyPr/>
    <a:lstStyle/>
    <a:p>
      <a:pPr>
        <a:defRPr sz="1000" b="0" i="0" u="none" strike="noStrike" baseline="0">
          <a:solidFill>
            <a:srgbClr val="000000"/>
          </a:solidFill>
          <a:latin typeface="Arial"/>
          <a:ea typeface="Arial"/>
          <a:cs typeface="Arial"/>
        </a:defRPr>
      </a:pPr>
      <a:endParaRPr lang="en-US"/>
    </a:p>
  </c:txPr>
  <c:externalData r:id="rId2"/>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2"/>
  <c:clrMapOvr bg1="lt1" tx1="dk1" bg2="lt2" tx2="dk2" accent1="accent1" accent2="accent2" accent3="accent3" accent4="accent4" accent5="accent5" accent6="accent6" hlink="hlink" folHlink="folHlink"/>
  <c:chart>
    <c:plotArea>
      <c:layout>
        <c:manualLayout>
          <c:layoutTarget val="inner"/>
          <c:xMode val="edge"/>
          <c:yMode val="edge"/>
          <c:x val="0.114317425083241"/>
          <c:y val="0.0864600326264274"/>
          <c:w val="0.837957824639291"/>
          <c:h val="0.791190864600327"/>
        </c:manualLayout>
      </c:layout>
      <c:barChart>
        <c:barDir val="col"/>
        <c:grouping val="stacked"/>
        <c:ser>
          <c:idx val="0"/>
          <c:order val="0"/>
          <c:tx>
            <c:v>Extract Features</c:v>
          </c:tx>
          <c:spPr>
            <a:solidFill>
              <a:srgbClr val="9999FF"/>
            </a:solidFill>
            <a:ln w="12700">
              <a:solidFill>
                <a:srgbClr val="000000"/>
              </a:solidFill>
              <a:prstDash val="solid"/>
            </a:ln>
          </c:spPr>
          <c:cat>
            <c:strRef>
              <c:f>'60Kbps(data)'!$C$1:$D$1</c:f>
              <c:strCache>
                <c:ptCount val="2"/>
                <c:pt idx="0">
                  <c:v>Send "Feature"</c:v>
                </c:pt>
                <c:pt idx="1">
                  <c:v>Send "Image"</c:v>
                </c:pt>
              </c:strCache>
            </c:strRef>
          </c:cat>
          <c:val>
            <c:numRef>
              <c:f>'60Kbps(data)'!$C$2:$D$2</c:f>
              <c:numCache>
                <c:formatCode>General</c:formatCode>
                <c:ptCount val="2"/>
                <c:pt idx="0">
                  <c:v>1.35</c:v>
                </c:pt>
                <c:pt idx="1">
                  <c:v>0.0</c:v>
                </c:pt>
              </c:numCache>
            </c:numRef>
          </c:val>
        </c:ser>
        <c:ser>
          <c:idx val="1"/>
          <c:order val="1"/>
          <c:tx>
            <c:v>Upload </c:v>
          </c:tx>
          <c:spPr>
            <a:solidFill>
              <a:srgbClr val="CCFFFF"/>
            </a:solidFill>
            <a:ln w="12700">
              <a:solidFill>
                <a:srgbClr val="000000"/>
              </a:solidFill>
              <a:prstDash val="solid"/>
            </a:ln>
          </c:spPr>
          <c:cat>
            <c:strRef>
              <c:f>'60Kbps(data)'!$C$1:$D$1</c:f>
              <c:strCache>
                <c:ptCount val="2"/>
                <c:pt idx="0">
                  <c:v>Send "Feature"</c:v>
                </c:pt>
                <c:pt idx="1">
                  <c:v>Send "Image"</c:v>
                </c:pt>
              </c:strCache>
            </c:strRef>
          </c:cat>
          <c:val>
            <c:numRef>
              <c:f>'60Kbps(data)'!$C$3:$D$3</c:f>
              <c:numCache>
                <c:formatCode>General</c:formatCode>
                <c:ptCount val="2"/>
                <c:pt idx="0">
                  <c:v>0.79</c:v>
                </c:pt>
                <c:pt idx="1">
                  <c:v>5.83333333333334</c:v>
                </c:pt>
              </c:numCache>
            </c:numRef>
          </c:val>
        </c:ser>
        <c:ser>
          <c:idx val="2"/>
          <c:order val="2"/>
          <c:tx>
            <c:v>Server Lookup</c:v>
          </c:tx>
          <c:spPr>
            <a:solidFill>
              <a:srgbClr val="FFFFCC"/>
            </a:solidFill>
            <a:ln w="12700">
              <a:solidFill>
                <a:srgbClr val="000000"/>
              </a:solidFill>
              <a:prstDash val="solid"/>
            </a:ln>
          </c:spPr>
          <c:cat>
            <c:strRef>
              <c:f>'60Kbps(data)'!$C$1:$D$1</c:f>
              <c:strCache>
                <c:ptCount val="2"/>
                <c:pt idx="0">
                  <c:v>Send "Feature"</c:v>
                </c:pt>
                <c:pt idx="1">
                  <c:v>Send "Image"</c:v>
                </c:pt>
              </c:strCache>
            </c:strRef>
          </c:cat>
          <c:val>
            <c:numRef>
              <c:f>'60Kbps(data)'!$C$4:$D$4</c:f>
              <c:numCache>
                <c:formatCode>General</c:formatCode>
                <c:ptCount val="2"/>
                <c:pt idx="0">
                  <c:v>1.0</c:v>
                </c:pt>
                <c:pt idx="1">
                  <c:v>1.1</c:v>
                </c:pt>
              </c:numCache>
            </c:numRef>
          </c:val>
        </c:ser>
        <c:gapWidth val="90"/>
        <c:overlap val="100"/>
        <c:axId val="787333416"/>
        <c:axId val="668119064"/>
      </c:barChart>
      <c:catAx>
        <c:axId val="787333416"/>
        <c:scaling>
          <c:orientation val="minMax"/>
        </c:scaling>
        <c:delete val="1"/>
        <c:axPos val="b"/>
        <c:numFmt formatCode="General" sourceLinked="1"/>
        <c:tickLblPos val="none"/>
        <c:crossAx val="668119064"/>
        <c:crosses val="autoZero"/>
        <c:auto val="1"/>
        <c:lblAlgn val="ctr"/>
        <c:lblOffset val="100"/>
        <c:tickLblSkip val="1"/>
        <c:tickMarkSkip val="1"/>
      </c:catAx>
      <c:valAx>
        <c:axId val="668119064"/>
        <c:scaling>
          <c:orientation val="minMax"/>
          <c:max val="18.0"/>
        </c:scaling>
        <c:axPos val="l"/>
        <c:majorGridlines>
          <c:spPr>
            <a:ln w="3175">
              <a:solidFill>
                <a:srgbClr val="000000"/>
              </a:solidFill>
              <a:prstDash val="solid"/>
            </a:ln>
          </c:spPr>
        </c:majorGridlines>
        <c:numFmt formatCode="General" sourceLinked="1"/>
        <c:tickLblPos val="nextTo"/>
        <c:spPr>
          <a:ln w="3175">
            <a:solidFill>
              <a:srgbClr val="000000"/>
            </a:solidFill>
            <a:prstDash val="solid"/>
          </a:ln>
        </c:spPr>
        <c:txPr>
          <a:bodyPr rot="0" vert="horz"/>
          <a:lstStyle/>
          <a:p>
            <a:pPr>
              <a:defRPr lang="zh-TW" sz="1675" b="0" i="0" u="none" strike="noStrike" baseline="0">
                <a:solidFill>
                  <a:srgbClr val="000000"/>
                </a:solidFill>
                <a:latin typeface="Arial"/>
                <a:ea typeface="Arial"/>
                <a:cs typeface="Arial"/>
              </a:defRPr>
            </a:pPr>
            <a:endParaRPr lang="en-US"/>
          </a:p>
        </c:txPr>
        <c:crossAx val="787333416"/>
        <c:crosses val="autoZero"/>
        <c:crossBetween val="between"/>
        <c:majorUnit val="2.0"/>
      </c:valAx>
      <c:spPr>
        <a:solidFill>
          <a:srgbClr val="FFFFFF"/>
        </a:solidFill>
        <a:ln w="12700">
          <a:solidFill>
            <a:srgbClr val="808080"/>
          </a:solidFill>
          <a:prstDash val="solid"/>
        </a:ln>
      </c:spPr>
    </c:plotArea>
    <c:plotVisOnly val="1"/>
    <c:dispBlanksAs val="gap"/>
  </c:chart>
  <c:spPr>
    <a:noFill/>
    <a:ln w="9525">
      <a:noFill/>
    </a:ln>
  </c:spPr>
  <c:txPr>
    <a:bodyPr/>
    <a:lstStyle/>
    <a:p>
      <a:pPr>
        <a:defRPr sz="1000" b="0" i="0" u="none" strike="noStrike" baseline="0">
          <a:solidFill>
            <a:srgbClr val="000000"/>
          </a:solidFill>
          <a:latin typeface="Arial"/>
          <a:ea typeface="Arial"/>
          <a:cs typeface="Arial"/>
        </a:defRPr>
      </a:pPr>
      <a:endParaRPr lang="en-US"/>
    </a:p>
  </c:txPr>
  <c:externalData r:id="rId2"/>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style val="2"/>
  <c:clrMapOvr bg1="lt1" tx1="dk1" bg2="lt2" tx2="dk2" accent1="accent1" accent2="accent2" accent3="accent3" accent4="accent4" accent5="accent5" accent6="accent6" hlink="hlink" folHlink="folHlink"/>
  <c:chart>
    <c:plotArea>
      <c:layout>
        <c:manualLayout>
          <c:layoutTarget val="inner"/>
          <c:xMode val="edge"/>
          <c:yMode val="edge"/>
          <c:x val="0.114317425083241"/>
          <c:y val="0.0864600326264274"/>
          <c:w val="0.837957824639291"/>
          <c:h val="0.791190864600327"/>
        </c:manualLayout>
      </c:layout>
      <c:barChart>
        <c:barDir val="col"/>
        <c:grouping val="stacked"/>
        <c:ser>
          <c:idx val="0"/>
          <c:order val="0"/>
          <c:tx>
            <c:v>Extract Features</c:v>
          </c:tx>
          <c:spPr>
            <a:solidFill>
              <a:srgbClr val="9999FF"/>
            </a:solidFill>
            <a:ln w="12700">
              <a:solidFill>
                <a:srgbClr val="000000"/>
              </a:solidFill>
              <a:prstDash val="solid"/>
            </a:ln>
          </c:spPr>
          <c:cat>
            <c:strRef>
              <c:f>'WLAN(data)'!$C$1:$D$1</c:f>
              <c:strCache>
                <c:ptCount val="2"/>
                <c:pt idx="0">
                  <c:v>Send "Feature"</c:v>
                </c:pt>
                <c:pt idx="1">
                  <c:v>Send "Image"</c:v>
                </c:pt>
              </c:strCache>
            </c:strRef>
          </c:cat>
          <c:val>
            <c:numRef>
              <c:f>'WLAN(data)'!$C$2:$D$2</c:f>
              <c:numCache>
                <c:formatCode>General</c:formatCode>
                <c:ptCount val="2"/>
                <c:pt idx="0">
                  <c:v>1.35</c:v>
                </c:pt>
                <c:pt idx="1">
                  <c:v>0.0</c:v>
                </c:pt>
              </c:numCache>
            </c:numRef>
          </c:val>
        </c:ser>
        <c:ser>
          <c:idx val="1"/>
          <c:order val="1"/>
          <c:tx>
            <c:v>Upload </c:v>
          </c:tx>
          <c:spPr>
            <a:solidFill>
              <a:srgbClr val="CCFFFF"/>
            </a:solidFill>
            <a:ln w="12700">
              <a:solidFill>
                <a:srgbClr val="000000"/>
              </a:solidFill>
              <a:prstDash val="solid"/>
            </a:ln>
          </c:spPr>
          <c:cat>
            <c:strRef>
              <c:f>'WLAN(data)'!$C$1:$D$1</c:f>
              <c:strCache>
                <c:ptCount val="2"/>
                <c:pt idx="0">
                  <c:v>Send "Feature"</c:v>
                </c:pt>
                <c:pt idx="1">
                  <c:v>Send "Image"</c:v>
                </c:pt>
              </c:strCache>
            </c:strRef>
          </c:cat>
          <c:val>
            <c:numRef>
              <c:f>'WLAN(data)'!$C$3:$D$3</c:f>
              <c:numCache>
                <c:formatCode>General</c:formatCode>
                <c:ptCount val="2"/>
                <c:pt idx="0">
                  <c:v>0.102175</c:v>
                </c:pt>
                <c:pt idx="1">
                  <c:v>0.14</c:v>
                </c:pt>
              </c:numCache>
            </c:numRef>
          </c:val>
        </c:ser>
        <c:ser>
          <c:idx val="2"/>
          <c:order val="2"/>
          <c:tx>
            <c:v>Server Lookup</c:v>
          </c:tx>
          <c:spPr>
            <a:solidFill>
              <a:srgbClr val="FFFFCC"/>
            </a:solidFill>
            <a:ln w="12700">
              <a:solidFill>
                <a:srgbClr val="000000"/>
              </a:solidFill>
              <a:prstDash val="solid"/>
            </a:ln>
          </c:spPr>
          <c:cat>
            <c:strRef>
              <c:f>'WLAN(data)'!$C$1:$D$1</c:f>
              <c:strCache>
                <c:ptCount val="2"/>
                <c:pt idx="0">
                  <c:v>Send "Feature"</c:v>
                </c:pt>
                <c:pt idx="1">
                  <c:v>Send "Image"</c:v>
                </c:pt>
              </c:strCache>
            </c:strRef>
          </c:cat>
          <c:val>
            <c:numRef>
              <c:f>'WLAN(data)'!$C$4:$D$4</c:f>
              <c:numCache>
                <c:formatCode>General</c:formatCode>
                <c:ptCount val="2"/>
                <c:pt idx="0">
                  <c:v>1.0</c:v>
                </c:pt>
                <c:pt idx="1">
                  <c:v>1.1</c:v>
                </c:pt>
              </c:numCache>
            </c:numRef>
          </c:val>
        </c:ser>
        <c:gapWidth val="90"/>
        <c:overlap val="100"/>
        <c:axId val="786772904"/>
        <c:axId val="667981800"/>
      </c:barChart>
      <c:catAx>
        <c:axId val="786772904"/>
        <c:scaling>
          <c:orientation val="minMax"/>
        </c:scaling>
        <c:delete val="1"/>
        <c:axPos val="b"/>
        <c:numFmt formatCode="General" sourceLinked="1"/>
        <c:tickLblPos val="none"/>
        <c:crossAx val="667981800"/>
        <c:crosses val="autoZero"/>
        <c:auto val="1"/>
        <c:lblAlgn val="ctr"/>
        <c:lblOffset val="100"/>
        <c:tickLblSkip val="1"/>
        <c:tickMarkSkip val="1"/>
      </c:catAx>
      <c:valAx>
        <c:axId val="667981800"/>
        <c:scaling>
          <c:orientation val="minMax"/>
          <c:max val="18.0"/>
        </c:scaling>
        <c:axPos val="l"/>
        <c:majorGridlines>
          <c:spPr>
            <a:ln w="3175">
              <a:solidFill>
                <a:srgbClr val="000000"/>
              </a:solidFill>
              <a:prstDash val="solid"/>
            </a:ln>
          </c:spPr>
        </c:majorGridlines>
        <c:numFmt formatCode="General" sourceLinked="1"/>
        <c:tickLblPos val="nextTo"/>
        <c:spPr>
          <a:ln w="3175">
            <a:solidFill>
              <a:srgbClr val="000000"/>
            </a:solidFill>
            <a:prstDash val="solid"/>
          </a:ln>
        </c:spPr>
        <c:txPr>
          <a:bodyPr rot="0" vert="horz"/>
          <a:lstStyle/>
          <a:p>
            <a:pPr>
              <a:defRPr lang="zh-TW" sz="1675" b="0" i="0" u="none" strike="noStrike" baseline="0">
                <a:solidFill>
                  <a:srgbClr val="000000"/>
                </a:solidFill>
                <a:latin typeface="Arial"/>
                <a:ea typeface="Arial"/>
                <a:cs typeface="Arial"/>
              </a:defRPr>
            </a:pPr>
            <a:endParaRPr lang="en-US"/>
          </a:p>
        </c:txPr>
        <c:crossAx val="786772904"/>
        <c:crosses val="autoZero"/>
        <c:crossBetween val="between"/>
        <c:majorUnit val="2.0"/>
      </c:valAx>
      <c:spPr>
        <a:solidFill>
          <a:srgbClr val="FFFFFF"/>
        </a:solidFill>
        <a:ln w="12700">
          <a:solidFill>
            <a:srgbClr val="808080"/>
          </a:solidFill>
          <a:prstDash val="solid"/>
        </a:ln>
      </c:spPr>
    </c:plotArea>
    <c:plotVisOnly val="1"/>
    <c:dispBlanksAs val="gap"/>
  </c:chart>
  <c:spPr>
    <a:noFill/>
    <a:ln w="9525">
      <a:noFill/>
    </a:ln>
  </c:spPr>
  <c:txPr>
    <a:bodyPr/>
    <a:lstStyle/>
    <a:p>
      <a:pPr>
        <a:defRPr sz="1000" b="0" i="0" u="none" strike="noStrike" baseline="0">
          <a:solidFill>
            <a:srgbClr val="000000"/>
          </a:solidFill>
          <a:latin typeface="Arial"/>
          <a:ea typeface="Arial"/>
          <a:cs typeface="Arial"/>
        </a:defRPr>
      </a:pPr>
      <a:endParaRPr lang="en-US"/>
    </a:p>
  </c:txPr>
  <c:externalData r:id="rId2"/>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4598988" y="242888"/>
            <a:ext cx="4400550" cy="6459537"/>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noProof="0"/>
              <a:t>Klicken Sie,  um die Formate des Vorlagentextes zu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15363" name="Rectangle 3"/>
          <p:cNvSpPr>
            <a:spLocks noGrp="1" noRot="1" noChangeAspect="1" noChangeArrowheads="1" noTextEdit="1"/>
          </p:cNvSpPr>
          <p:nvPr>
            <p:ph type="sldImg" idx="2"/>
          </p:nvPr>
        </p:nvSpPr>
        <p:spPr bwMode="auto">
          <a:xfrm>
            <a:off x="47625" y="268288"/>
            <a:ext cx="4130675" cy="3033712"/>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pitchFamily="-109"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400" kern="1200">
        <a:solidFill>
          <a:schemeClr val="tx1"/>
        </a:solidFill>
        <a:latin typeface="Arial" pitchFamily="-109" charset="0"/>
        <a:ea typeface="ＭＳ Ｐゴシック" pitchFamily="-109" charset="-128"/>
        <a:cs typeface="+mn-cs"/>
      </a:defRPr>
    </a:lvl2pPr>
    <a:lvl3pPr marL="914400" algn="l" rtl="0" eaLnBrk="0" fontAlgn="base" hangingPunct="0">
      <a:spcBef>
        <a:spcPct val="30000"/>
      </a:spcBef>
      <a:spcAft>
        <a:spcPct val="0"/>
      </a:spcAft>
      <a:defRPr sz="1400" kern="1200">
        <a:solidFill>
          <a:schemeClr val="tx1"/>
        </a:solidFill>
        <a:latin typeface="Arial" pitchFamily="-109" charset="0"/>
        <a:ea typeface="ＭＳ Ｐゴシック" pitchFamily="-109" charset="-128"/>
        <a:cs typeface="+mn-cs"/>
      </a:defRPr>
    </a:lvl3pPr>
    <a:lvl4pPr marL="1371600" algn="l" rtl="0" eaLnBrk="0" fontAlgn="base" hangingPunct="0">
      <a:spcBef>
        <a:spcPct val="30000"/>
      </a:spcBef>
      <a:spcAft>
        <a:spcPct val="0"/>
      </a:spcAft>
      <a:defRPr sz="1400" kern="1200">
        <a:solidFill>
          <a:schemeClr val="tx1"/>
        </a:solidFill>
        <a:latin typeface="Arial" pitchFamily="-109" charset="0"/>
        <a:ea typeface="ＭＳ Ｐゴシック" pitchFamily="-109" charset="-128"/>
        <a:cs typeface="+mn-cs"/>
      </a:defRPr>
    </a:lvl4pPr>
    <a:lvl5pPr marL="1828800" algn="l" rtl="0" eaLnBrk="0" fontAlgn="base" hangingPunct="0">
      <a:spcBef>
        <a:spcPct val="30000"/>
      </a:spcBef>
      <a:spcAft>
        <a:spcPct val="0"/>
      </a:spcAft>
      <a:defRPr sz="14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3"/>
          <p:cNvSpPr>
            <a:spLocks noGrp="1" noRot="1" noChangeAspect="1" noChangeArrowheads="1" noTextEdit="1"/>
          </p:cNvSpPr>
          <p:nvPr>
            <p:ph type="sldImg"/>
          </p:nvPr>
        </p:nvSpPr>
        <p:spPr>
          <a:xfrm>
            <a:off x="369888" y="417513"/>
            <a:ext cx="3781425" cy="2617787"/>
          </a:xfrm>
          <a:ln cap="flat"/>
        </p:spPr>
      </p:sp>
      <p:sp>
        <p:nvSpPr>
          <p:cNvPr id="17411" name="Rectangle 4"/>
          <p:cNvSpPr>
            <a:spLocks noGrp="1" noChangeArrowheads="1"/>
          </p:cNvSpPr>
          <p:nvPr>
            <p:ph type="body" idx="1"/>
          </p:nvPr>
        </p:nvSpPr>
        <p:spPr>
          <a:noFill/>
          <a:ln w="9525"/>
        </p:spPr>
        <p:txBody>
          <a:bodyPr/>
          <a:lstStyle/>
          <a:p>
            <a:endParaRPr lang="en-US" sz="900">
              <a:latin typeface="Arial"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77788" y="268288"/>
            <a:ext cx="4381501" cy="3033712"/>
          </a:xfrm>
          <a:ln/>
        </p:spPr>
      </p:sp>
      <p:sp>
        <p:nvSpPr>
          <p:cNvPr id="41987" name="Notes Placeholder 2"/>
          <p:cNvSpPr>
            <a:spLocks noGrp="1"/>
          </p:cNvSpPr>
          <p:nvPr>
            <p:ph type="body" idx="1"/>
          </p:nvPr>
        </p:nvSpPr>
        <p:spPr>
          <a:noFill/>
          <a:ln w="9525"/>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77788" y="268288"/>
            <a:ext cx="4381501" cy="3033712"/>
          </a:xfrm>
          <a:ln/>
        </p:spPr>
      </p:sp>
      <p:sp>
        <p:nvSpPr>
          <p:cNvPr id="43011" name="Notes Placeholder 2"/>
          <p:cNvSpPr>
            <a:spLocks noGrp="1"/>
          </p:cNvSpPr>
          <p:nvPr>
            <p:ph type="body" idx="1"/>
          </p:nvPr>
        </p:nvSpPr>
        <p:spPr>
          <a:noFill/>
          <a:ln w="9525"/>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xfrm>
            <a:off x="-77788" y="268288"/>
            <a:ext cx="4381501" cy="3033712"/>
          </a:xfrm>
          <a:ln/>
        </p:spPr>
      </p:sp>
      <p:sp>
        <p:nvSpPr>
          <p:cNvPr id="44035" name="Notes Placeholder 2"/>
          <p:cNvSpPr>
            <a:spLocks noGrp="1"/>
          </p:cNvSpPr>
          <p:nvPr>
            <p:ph type="body" idx="1"/>
          </p:nvPr>
        </p:nvSpPr>
        <p:spPr>
          <a:noFill/>
          <a:ln w="9525"/>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77788" y="268288"/>
            <a:ext cx="4381501" cy="3033712"/>
          </a:xfrm>
          <a:ln/>
        </p:spPr>
      </p:sp>
      <p:sp>
        <p:nvSpPr>
          <p:cNvPr id="45059" name="Notes Placeholder 2"/>
          <p:cNvSpPr>
            <a:spLocks noGrp="1"/>
          </p:cNvSpPr>
          <p:nvPr>
            <p:ph type="body" idx="1"/>
          </p:nvPr>
        </p:nvSpPr>
        <p:spPr>
          <a:noFill/>
          <a:ln w="9525"/>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Rectangle 2"/>
          <p:cNvSpPr>
            <a:spLocks noGrp="1" noRot="1" noChangeAspect="1" noTextEdit="1"/>
          </p:cNvSpPr>
          <p:nvPr>
            <p:ph type="sldImg"/>
          </p:nvPr>
        </p:nvSpPr>
        <p:spPr>
          <a:xfrm>
            <a:off x="-77788" y="268288"/>
            <a:ext cx="4381501" cy="3033712"/>
          </a:xfrm>
          <a:ln/>
        </p:spPr>
      </p:sp>
      <p:sp>
        <p:nvSpPr>
          <p:cNvPr id="74755" name="Rectangle 3"/>
          <p:cNvSpPr>
            <a:spLocks noGrp="1"/>
          </p:cNvSpPr>
          <p:nvPr>
            <p:ph type="body" idx="1"/>
          </p:nvPr>
        </p:nvSpPr>
        <p:spPr>
          <a:noFill/>
          <a:ln w="9525"/>
        </p:spPr>
        <p:txBody>
          <a:bodyPr/>
          <a:lstStyle/>
          <a:p>
            <a:endParaRPr lang="en-US" altLang="ja-JP">
              <a:latin typeface="Arial" charset="0"/>
              <a:ea typeface="MS PGothic" charset="0"/>
              <a:cs typeface="MS P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a:xfrm>
            <a:off x="-77788" y="268288"/>
            <a:ext cx="4381501" cy="3033712"/>
          </a:xfrm>
          <a:ln/>
        </p:spPr>
      </p:sp>
      <p:sp>
        <p:nvSpPr>
          <p:cNvPr id="76803" name="Rectangle 3"/>
          <p:cNvSpPr>
            <a:spLocks noGrp="1"/>
          </p:cNvSpPr>
          <p:nvPr>
            <p:ph type="body" idx="1"/>
          </p:nvPr>
        </p:nvSpPr>
        <p:spPr>
          <a:noFill/>
          <a:ln w="9525"/>
        </p:spPr>
        <p:txBody>
          <a:bodyPr/>
          <a:lstStyle/>
          <a:p>
            <a:pPr marL="228600" indent="-228600">
              <a:buFontTx/>
              <a:buAutoNum type="arabicPeriod"/>
            </a:pPr>
            <a:endParaRPr lang="en-US" altLang="ja-JP" dirty="0">
              <a:latin typeface="Arial" charset="0"/>
              <a:ea typeface="MS PGothic" charset="0"/>
              <a:cs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a:xfrm>
            <a:off x="-77788" y="268288"/>
            <a:ext cx="4381501" cy="3033712"/>
          </a:xfrm>
          <a:ln/>
        </p:spPr>
      </p:sp>
      <p:sp>
        <p:nvSpPr>
          <p:cNvPr id="76803" name="Rectangle 3"/>
          <p:cNvSpPr>
            <a:spLocks noGrp="1"/>
          </p:cNvSpPr>
          <p:nvPr>
            <p:ph type="body" idx="1"/>
          </p:nvPr>
        </p:nvSpPr>
        <p:spPr>
          <a:noFill/>
          <a:ln w="9525"/>
        </p:spPr>
        <p:txBody>
          <a:bodyPr/>
          <a:lstStyle/>
          <a:p>
            <a:pPr marL="228600" indent="-228600">
              <a:buFontTx/>
              <a:buAutoNum type="arabicPeriod"/>
            </a:pPr>
            <a:endParaRPr lang="en-US" altLang="ja-JP">
              <a:latin typeface="Arial" charset="0"/>
              <a:ea typeface="MS PGothic" charset="0"/>
              <a:cs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77788" y="268288"/>
            <a:ext cx="4381501" cy="3033712"/>
          </a:xfrm>
          <a:ln/>
        </p:spPr>
      </p:sp>
      <p:sp>
        <p:nvSpPr>
          <p:cNvPr id="33795" name="Rectangle 3"/>
          <p:cNvSpPr>
            <a:spLocks noGrp="1" noChangeArrowheads="1"/>
          </p:cNvSpPr>
          <p:nvPr>
            <p:ph type="body" idx="1"/>
          </p:nvPr>
        </p:nvSpPr>
        <p:spPr>
          <a:noFill/>
          <a:ln w="9525"/>
        </p:spPr>
        <p:txBody>
          <a:bodyPr/>
          <a:lstStyle/>
          <a:p>
            <a:endParaRPr lang="en-US">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77788" y="268288"/>
            <a:ext cx="4381501" cy="3033712"/>
          </a:xfrm>
          <a:ln/>
        </p:spPr>
      </p:sp>
      <p:sp>
        <p:nvSpPr>
          <p:cNvPr id="39939" name="Rectangle 3"/>
          <p:cNvSpPr>
            <a:spLocks noGrp="1" noChangeArrowheads="1"/>
          </p:cNvSpPr>
          <p:nvPr>
            <p:ph type="body" idx="1"/>
          </p:nvPr>
        </p:nvSpPr>
        <p:spPr>
          <a:noFill/>
          <a:ln w="9525"/>
        </p:spPr>
        <p:txBody>
          <a:bodyPr/>
          <a:lstStyle/>
          <a:p>
            <a:r>
              <a:rPr lang="en-US" smtClean="0">
                <a:latin typeface="Arial" pitchFamily="-107" charset="0"/>
                <a:ea typeface="ＭＳ Ｐゴシック" pitchFamily="-107" charset="-128"/>
                <a:cs typeface="ＭＳ Ｐゴシック" pitchFamily="-107" charset="-128"/>
              </a:rPr>
              <a:t>Location cell, loxel: 1 arc-second  = ~30 m.</a:t>
            </a:r>
          </a:p>
          <a:p>
            <a:r>
              <a:rPr lang="en-US" smtClean="0">
                <a:latin typeface="Arial" pitchFamily="-107" charset="0"/>
                <a:ea typeface="ＭＳ Ｐゴシック" pitchFamily="-107" charset="-128"/>
                <a:cs typeface="ＭＳ Ｐゴシック" pitchFamily="-107" charset="-128"/>
              </a:rPr>
              <a:t>Kernel: Sliding window of loxels, here 3x3. Could also be 5x5. </a:t>
            </a:r>
          </a:p>
          <a:p>
            <a:endParaRPr lang="en-US" smtClean="0">
              <a:latin typeface="Arial" pitchFamily="-107" charset="0"/>
              <a:ea typeface="ＭＳ Ｐゴシック" pitchFamily="-107" charset="-128"/>
              <a:cs typeface="ＭＳ Ｐゴシック" pitchFamily="-107"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77788" y="268288"/>
            <a:ext cx="4381501" cy="3033712"/>
          </a:xfrm>
          <a:ln/>
        </p:spPr>
      </p:sp>
      <p:sp>
        <p:nvSpPr>
          <p:cNvPr id="31747" name="Rectangle 3"/>
          <p:cNvSpPr>
            <a:spLocks noGrp="1" noChangeArrowheads="1"/>
          </p:cNvSpPr>
          <p:nvPr>
            <p:ph type="body" idx="1"/>
          </p:nvPr>
        </p:nvSpPr>
        <p:spPr>
          <a:noFill/>
          <a:ln w="9525"/>
        </p:spPr>
        <p:txBody>
          <a:bodyPr/>
          <a:lstStyle/>
          <a:p>
            <a:endParaRPr lang="en-US" dirty="0">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8" y="268288"/>
            <a:ext cx="4381501" cy="3033712"/>
          </a:xfrm>
        </p:spPr>
      </p:sp>
      <p:sp>
        <p:nvSpPr>
          <p:cNvPr id="3" name="Notes Placeholder 2"/>
          <p:cNvSpPr>
            <a:spLocks noGrp="1"/>
          </p:cNvSpPr>
          <p:nvPr>
            <p:ph type="body" idx="1"/>
          </p:nvPr>
        </p:nvSpPr>
        <p:spPr/>
        <p:txBody>
          <a:bodyPr>
            <a:normAutofit/>
          </a:bodyPr>
          <a:lstStyle/>
          <a:p>
            <a:pPr>
              <a:buFontTx/>
              <a:buNone/>
            </a:pPr>
            <a:endParaRPr lang="en-US" sz="2000" dirty="0" smtClean="0"/>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5265738" y="6657975"/>
            <a:ext cx="4029075" cy="350838"/>
          </a:xfrm>
          <a:prstGeom prst="rect">
            <a:avLst/>
          </a:prstGeom>
          <a:noFill/>
          <a:ln w="9525">
            <a:noFill/>
            <a:miter lim="800000"/>
            <a:headEnd/>
            <a:tailEnd/>
          </a:ln>
        </p:spPr>
        <p:txBody>
          <a:bodyPr anchor="b">
            <a:prstTxWarp prst="textNoShape">
              <a:avLst/>
            </a:prstTxWarp>
          </a:bodyPr>
          <a:lstStyle/>
          <a:p>
            <a:pPr algn="r"/>
            <a:fld id="{64785B88-9D61-C241-9D67-1758E802B6FE}" type="slidenum">
              <a:rPr lang="en-US" altLang="ko-KR" sz="1200">
                <a:ea typeface="Gulim" pitchFamily="34" charset="-127"/>
                <a:cs typeface="Gulim" pitchFamily="34" charset="-127"/>
              </a:rPr>
              <a:pPr algn="r"/>
              <a:t>22</a:t>
            </a:fld>
            <a:endParaRPr lang="en-US" altLang="ko-KR" sz="1200">
              <a:ea typeface="Gulim" pitchFamily="34" charset="-127"/>
              <a:cs typeface="Gulim" pitchFamily="34" charset="-127"/>
            </a:endParaRPr>
          </a:p>
        </p:txBody>
      </p:sp>
      <p:sp>
        <p:nvSpPr>
          <p:cNvPr id="41987" name="Rectangle 2"/>
          <p:cNvSpPr>
            <a:spLocks noGrp="1" noRot="1" noChangeAspect="1" noChangeArrowheads="1" noTextEdit="1"/>
          </p:cNvSpPr>
          <p:nvPr>
            <p:ph type="sldImg"/>
          </p:nvPr>
        </p:nvSpPr>
        <p:spPr>
          <a:xfrm>
            <a:off x="-77788" y="268288"/>
            <a:ext cx="4381501" cy="3033712"/>
          </a:xfrm>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TW">
              <a:latin typeface="Arial" charset="0"/>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8" y="268288"/>
            <a:ext cx="4381501" cy="3033712"/>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77788" y="268288"/>
            <a:ext cx="4381501" cy="3033712"/>
          </a:xfrm>
          <a:ln/>
        </p:spPr>
      </p:sp>
      <p:sp>
        <p:nvSpPr>
          <p:cNvPr id="55299" name="Rectangle 3"/>
          <p:cNvSpPr>
            <a:spLocks noGrp="1" noChangeArrowheads="1"/>
          </p:cNvSpPr>
          <p:nvPr>
            <p:ph type="body" idx="1"/>
          </p:nvPr>
        </p:nvSpPr>
        <p:spPr>
          <a:noFill/>
          <a:ln w="9525"/>
        </p:spPr>
        <p:txBody>
          <a:bodyPr/>
          <a:lstStyle/>
          <a:p>
            <a:endParaRPr lang="en-US" altLang="zh-TW">
              <a:latin typeface="Arial" charset="0"/>
              <a:ea typeface="ＭＳ Ｐゴシック" charset="-128"/>
              <a:cs typeface="ＭＳ Ｐゴシック" charset="-128"/>
              <a:sym typeface="Wingdings" charset="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77788" y="268288"/>
            <a:ext cx="4381501" cy="3033712"/>
          </a:xfrm>
          <a:ln/>
        </p:spPr>
      </p:sp>
      <p:sp>
        <p:nvSpPr>
          <p:cNvPr id="56323" name="Notes Placeholder 2"/>
          <p:cNvSpPr>
            <a:spLocks noGrp="1"/>
          </p:cNvSpPr>
          <p:nvPr>
            <p:ph type="body" idx="1"/>
          </p:nvPr>
        </p:nvSpPr>
        <p:spPr>
          <a:noFill/>
          <a:ln w="9525"/>
        </p:spPr>
        <p:txBody>
          <a:bodyPr/>
          <a:lstStyle/>
          <a:p>
            <a:endParaRPr lang="zh-TW" altLang="en-US">
              <a:latin typeface="Arial" charset="0"/>
              <a:ea typeface="ＭＳ Ｐゴシック" charset="-128"/>
              <a:cs typeface="ＭＳ Ｐゴシック" charset="-128"/>
            </a:endParaRPr>
          </a:p>
        </p:txBody>
      </p:sp>
      <p:sp>
        <p:nvSpPr>
          <p:cNvPr id="56324" name="Slide Number Placeholder 3"/>
          <p:cNvSpPr txBox="1">
            <a:spLocks noGrp="1"/>
          </p:cNvSpPr>
          <p:nvPr/>
        </p:nvSpPr>
        <p:spPr bwMode="auto">
          <a:xfrm>
            <a:off x="5265738" y="6657975"/>
            <a:ext cx="4029075" cy="350838"/>
          </a:xfrm>
          <a:prstGeom prst="rect">
            <a:avLst/>
          </a:prstGeom>
          <a:noFill/>
          <a:ln w="9525">
            <a:noFill/>
            <a:miter lim="800000"/>
            <a:headEnd/>
            <a:tailEnd/>
          </a:ln>
        </p:spPr>
        <p:txBody>
          <a:bodyPr anchor="b">
            <a:prstTxWarp prst="textNoShape">
              <a:avLst/>
            </a:prstTxWarp>
          </a:bodyPr>
          <a:lstStyle/>
          <a:p>
            <a:pPr algn="r"/>
            <a:fld id="{702F7B41-639C-B945-82F6-05281A8A7352}" type="slidenum">
              <a:rPr lang="en-US" altLang="ko-KR" sz="1200">
                <a:ea typeface="Gulim" pitchFamily="34" charset="-127"/>
                <a:cs typeface="Gulim" pitchFamily="34" charset="-127"/>
              </a:rPr>
              <a:pPr algn="r"/>
              <a:t>26</a:t>
            </a:fld>
            <a:endParaRPr lang="en-US" altLang="ko-KR" sz="1200">
              <a:ea typeface="Gulim" pitchFamily="34" charset="-127"/>
              <a:cs typeface="Gulim" pitchFamily="34" charset="-127"/>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Rectangle 1026"/>
          <p:cNvSpPr>
            <a:spLocks noGrp="1" noRot="1" noChangeAspect="1" noChangeArrowheads="1" noTextEdit="1"/>
          </p:cNvSpPr>
          <p:nvPr>
            <p:ph type="sldImg"/>
          </p:nvPr>
        </p:nvSpPr>
        <p:spPr>
          <a:xfrm>
            <a:off x="-77788" y="268288"/>
            <a:ext cx="4381501" cy="3033712"/>
          </a:xfrm>
          <a:ln/>
        </p:spPr>
      </p:sp>
      <p:sp>
        <p:nvSpPr>
          <p:cNvPr id="78851" name="Rectangle 1027"/>
          <p:cNvSpPr>
            <a:spLocks noGrp="1" noChangeArrowheads="1"/>
          </p:cNvSpPr>
          <p:nvPr>
            <p:ph type="body" idx="1"/>
          </p:nvPr>
        </p:nvSpPr>
        <p:spPr>
          <a:noFill/>
          <a:ln w="9525"/>
        </p:spPr>
        <p:txBody>
          <a:bodyPr/>
          <a:lstStyle/>
          <a:p>
            <a:endParaRPr lang="zh-TW">
              <a:latin typeface="Arial" charset="0"/>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1026"/>
          <p:cNvSpPr>
            <a:spLocks noGrp="1" noRot="1" noChangeAspect="1" noChangeArrowheads="1" noTextEdit="1"/>
          </p:cNvSpPr>
          <p:nvPr>
            <p:ph type="sldImg"/>
          </p:nvPr>
        </p:nvSpPr>
        <p:spPr>
          <a:xfrm>
            <a:off x="-77788" y="268288"/>
            <a:ext cx="4381501" cy="3033712"/>
          </a:xfrm>
          <a:solidFill>
            <a:srgbClr val="FFFFFF"/>
          </a:solidFill>
          <a:ln/>
        </p:spPr>
      </p:sp>
      <p:sp>
        <p:nvSpPr>
          <p:cNvPr id="80899" name="Rectangle 1027"/>
          <p:cNvSpPr>
            <a:spLocks noGrp="1" noChangeArrowheads="1"/>
          </p:cNvSpPr>
          <p:nvPr>
            <p:ph type="body" idx="1"/>
          </p:nvPr>
        </p:nvSpPr>
        <p:spPr>
          <a:solidFill>
            <a:srgbClr val="FFFFFF"/>
          </a:solidFill>
          <a:ln>
            <a:solidFill>
              <a:srgbClr val="000000"/>
            </a:solidFill>
          </a:ln>
        </p:spPr>
        <p:txBody>
          <a:bodyPr/>
          <a:lstStyle/>
          <a:p>
            <a:endParaRPr lang="zh-TW">
              <a:latin typeface="Arial" charset="0"/>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1026"/>
          <p:cNvSpPr>
            <a:spLocks noGrp="1" noRot="1" noChangeAspect="1" noChangeArrowheads="1" noTextEdit="1"/>
          </p:cNvSpPr>
          <p:nvPr>
            <p:ph type="sldImg"/>
          </p:nvPr>
        </p:nvSpPr>
        <p:spPr>
          <a:xfrm>
            <a:off x="-77788" y="268288"/>
            <a:ext cx="4381501" cy="3033712"/>
          </a:xfrm>
          <a:solidFill>
            <a:srgbClr val="FFFFFF"/>
          </a:solidFill>
          <a:ln/>
        </p:spPr>
      </p:sp>
      <p:sp>
        <p:nvSpPr>
          <p:cNvPr id="82947" name="Rectangle 1027"/>
          <p:cNvSpPr>
            <a:spLocks noGrp="1" noChangeArrowheads="1"/>
          </p:cNvSpPr>
          <p:nvPr>
            <p:ph type="body" idx="1"/>
          </p:nvPr>
        </p:nvSpPr>
        <p:spPr>
          <a:solidFill>
            <a:srgbClr val="FFFFFF"/>
          </a:solidFill>
          <a:ln>
            <a:solidFill>
              <a:srgbClr val="000000"/>
            </a:solidFill>
          </a:ln>
        </p:spPr>
        <p:txBody>
          <a:bodyPr/>
          <a:lstStyle/>
          <a:p>
            <a:endParaRPr lang="zh-TW">
              <a:latin typeface="Arial" charset="0"/>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8" y="268288"/>
            <a:ext cx="4381501" cy="3033712"/>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77788" y="268288"/>
            <a:ext cx="4381501" cy="3033712"/>
          </a:xfrm>
          <a:ln/>
        </p:spPr>
      </p:sp>
      <p:sp>
        <p:nvSpPr>
          <p:cNvPr id="23555" name="Rectangle 3"/>
          <p:cNvSpPr>
            <a:spLocks noGrp="1" noChangeArrowheads="1"/>
          </p:cNvSpPr>
          <p:nvPr>
            <p:ph type="body" idx="1"/>
          </p:nvPr>
        </p:nvSpPr>
        <p:spPr>
          <a:noFill/>
          <a:ln w="9525"/>
        </p:spPr>
        <p:txBody>
          <a:bodyPr/>
          <a:lstStyle/>
          <a:p>
            <a:endParaRPr lang="en-US" dirty="0" smtClean="0">
              <a:latin typeface="Arial" pitchFamily="-107" charset="0"/>
              <a:ea typeface="ＭＳ Ｐゴシック" pitchFamily="-107" charset="-128"/>
              <a:cs typeface="ＭＳ Ｐゴシック" pitchFamily="-107"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77788" y="268288"/>
            <a:ext cx="4381501" cy="3033712"/>
          </a:xfrm>
          <a:ln/>
        </p:spPr>
      </p:sp>
      <p:sp>
        <p:nvSpPr>
          <p:cNvPr id="113667" name="Rectangle 3"/>
          <p:cNvSpPr>
            <a:spLocks noGrp="1" noChangeArrowheads="1"/>
          </p:cNvSpPr>
          <p:nvPr>
            <p:ph type="body" idx="1"/>
          </p:nvPr>
        </p:nvSpPr>
        <p:spPr>
          <a:noFill/>
          <a:ln w="9525"/>
        </p:spPr>
        <p:txBody>
          <a:bodyPr/>
          <a:lstStyle/>
          <a:p>
            <a:r>
              <a:rPr lang="en-US">
                <a:latin typeface="Arial" pitchFamily="-109" charset="0"/>
                <a:ea typeface="ＭＳ Ｐゴシック" pitchFamily="-109" charset="-128"/>
                <a:cs typeface="ＭＳ Ｐゴシック" pitchFamily="-109" charset="-128"/>
              </a:rPr>
              <a:t>Before I start, let me acknowledge</a:t>
            </a:r>
            <a:r>
              <a:rPr lang="en-US" baseline="0">
                <a:latin typeface="Arial" pitchFamily="-109" charset="0"/>
                <a:ea typeface="ＭＳ Ｐゴシック" pitchFamily="-109" charset="-128"/>
                <a:cs typeface="ＭＳ Ｐゴシック" pitchFamily="-109" charset="-128"/>
              </a:rPr>
              <a:t> numerous collaborators ….</a:t>
            </a:r>
          </a:p>
          <a:p>
            <a:r>
              <a:rPr lang="en-US" baseline="0">
                <a:latin typeface="Arial" pitchFamily="-109" charset="0"/>
                <a:ea typeface="ＭＳ Ｐゴシック" pitchFamily="-109" charset="-128"/>
                <a:cs typeface="ＭＳ Ｐゴシック" pitchFamily="-109" charset="-128"/>
              </a:rPr>
              <a:t>… Stanford graduate students</a:t>
            </a:r>
          </a:p>
          <a:p>
            <a:r>
              <a:rPr lang="en-US" baseline="0">
                <a:latin typeface="Arial" pitchFamily="-109" charset="0"/>
                <a:ea typeface="ＭＳ Ｐゴシック" pitchFamily="-109" charset="-128"/>
                <a:cs typeface="ＭＳ Ｐゴシック" pitchFamily="-109" charset="-128"/>
              </a:rPr>
              <a:t>… Nokia</a:t>
            </a:r>
          </a:p>
          <a:p>
            <a:r>
              <a:rPr lang="en-US" baseline="0">
                <a:latin typeface="Arial" pitchFamily="-109" charset="0"/>
                <a:ea typeface="ＭＳ Ｐゴシック" pitchFamily="-109" charset="-128"/>
                <a:cs typeface="ＭＳ Ｐゴシック" pitchFamily="-109" charset="-128"/>
              </a:rPr>
              <a:t>… Deutsche Telekom Labs</a:t>
            </a:r>
            <a:endParaRPr lang="en-US">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77788" y="268288"/>
            <a:ext cx="4381501" cy="3033712"/>
          </a:xfrm>
          <a:ln/>
        </p:spPr>
      </p:sp>
      <p:sp>
        <p:nvSpPr>
          <p:cNvPr id="25603" name="Rectangle 3"/>
          <p:cNvSpPr>
            <a:spLocks noGrp="1" noChangeArrowheads="1"/>
          </p:cNvSpPr>
          <p:nvPr>
            <p:ph type="body" idx="1"/>
          </p:nvPr>
        </p:nvSpPr>
        <p:spPr>
          <a:noFill/>
          <a:ln w="9525"/>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77788" y="268288"/>
            <a:ext cx="4381501" cy="3033712"/>
          </a:xfrm>
          <a:ln/>
        </p:spPr>
      </p:sp>
      <p:sp>
        <p:nvSpPr>
          <p:cNvPr id="21507" name="Rectangle 3"/>
          <p:cNvSpPr>
            <a:spLocks noGrp="1" noChangeArrowheads="1"/>
          </p:cNvSpPr>
          <p:nvPr>
            <p:ph type="body" idx="1"/>
          </p:nvPr>
        </p:nvSpPr>
        <p:spPr>
          <a:noFill/>
          <a:ln w="9525"/>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8" y="268288"/>
            <a:ext cx="4381501" cy="3033712"/>
          </a:xfrm>
        </p:spPr>
      </p:sp>
      <p:sp>
        <p:nvSpPr>
          <p:cNvPr id="3" name="Notes Placeholder 2"/>
          <p:cNvSpPr>
            <a:spLocks noGrp="1"/>
          </p:cNvSpPr>
          <p:nvPr>
            <p:ph type="body" idx="1"/>
          </p:nvPr>
        </p:nvSpPr>
        <p:spPr/>
        <p:txBody>
          <a:bodyPr>
            <a:normAutofit/>
          </a:bodyPr>
          <a:lstStyle/>
          <a:p>
            <a:endParaRPr lang="en-US" baseline="0"/>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8" y="268288"/>
            <a:ext cx="4381501" cy="3033712"/>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77788" y="268288"/>
            <a:ext cx="4381501" cy="3033712"/>
          </a:xfrm>
          <a:ln/>
        </p:spPr>
      </p:sp>
      <p:sp>
        <p:nvSpPr>
          <p:cNvPr id="31747" name="Rectangle 3"/>
          <p:cNvSpPr>
            <a:spLocks noGrp="1" noChangeArrowheads="1"/>
          </p:cNvSpPr>
          <p:nvPr>
            <p:ph type="body" idx="1"/>
          </p:nvPr>
        </p:nvSpPr>
        <p:spPr>
          <a:noFill/>
          <a:ln w="9525"/>
        </p:spPr>
        <p:txBody>
          <a:bodyPr/>
          <a:lstStyle/>
          <a:p>
            <a:endParaRPr lang="en-US" dirty="0" smtClean="0">
              <a:latin typeface="Arial" charset="0"/>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2"/>
          <p:cNvSpPr>
            <a:spLocks noGrp="1" noRot="1" noChangeAspect="1" noTextEdit="1"/>
          </p:cNvSpPr>
          <p:nvPr>
            <p:ph type="sldImg"/>
          </p:nvPr>
        </p:nvSpPr>
        <p:spPr>
          <a:xfrm>
            <a:off x="-77788" y="268288"/>
            <a:ext cx="4381501" cy="3033712"/>
          </a:xfrm>
          <a:ln/>
        </p:spPr>
      </p:sp>
      <p:sp>
        <p:nvSpPr>
          <p:cNvPr id="58371" name="Rectangle 3"/>
          <p:cNvSpPr>
            <a:spLocks noGrp="1"/>
          </p:cNvSpPr>
          <p:nvPr>
            <p:ph type="body" idx="1"/>
          </p:nvPr>
        </p:nvSpPr>
        <p:spPr>
          <a:noFill/>
          <a:ln w="9525"/>
        </p:spPr>
        <p:txBody>
          <a:bodyPr/>
          <a:lstStyle/>
          <a:p>
            <a:pPr>
              <a:spcBef>
                <a:spcPct val="0"/>
              </a:spcBef>
            </a:pPr>
            <a:endParaRPr lang="en-US" sz="3200" b="1">
              <a:latin typeface="Helvetica" charset="0"/>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77788" y="268288"/>
            <a:ext cx="4381501" cy="3033712"/>
          </a:xfrm>
          <a:ln/>
        </p:spPr>
      </p:sp>
      <p:sp>
        <p:nvSpPr>
          <p:cNvPr id="40963" name="Notes Placeholder 2"/>
          <p:cNvSpPr>
            <a:spLocks noGrp="1"/>
          </p:cNvSpPr>
          <p:nvPr>
            <p:ph type="body" idx="1"/>
          </p:nvPr>
        </p:nvSpPr>
        <p:spPr>
          <a:noFill/>
          <a:ln w="9525"/>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31" descr="Stanford"/>
          <p:cNvPicPr>
            <a:picLocks noChangeAspect="1" noChangeArrowheads="1"/>
          </p:cNvPicPr>
          <p:nvPr/>
        </p:nvPicPr>
        <p:blipFill>
          <a:blip r:embed="rId2">
            <a:lum bright="48000" contrast="-60000"/>
          </a:blip>
          <a:srcRect/>
          <a:stretch>
            <a:fillRect/>
          </a:stretch>
        </p:blipFill>
        <p:spPr bwMode="auto">
          <a:xfrm>
            <a:off x="0" y="11113"/>
            <a:ext cx="9906000" cy="6853237"/>
          </a:xfrm>
          <a:prstGeom prst="rect">
            <a:avLst/>
          </a:prstGeom>
          <a:noFill/>
          <a:ln w="9525">
            <a:noFill/>
            <a:miter lim="800000"/>
            <a:headEnd/>
            <a:tailEnd/>
          </a:ln>
        </p:spPr>
      </p:pic>
      <p:sp>
        <p:nvSpPr>
          <p:cNvPr id="528387" name="Rectangle 3"/>
          <p:cNvSpPr>
            <a:spLocks noGrp="1" noChangeArrowheads="1"/>
          </p:cNvSpPr>
          <p:nvPr>
            <p:ph type="ctrTitle"/>
          </p:nvPr>
        </p:nvSpPr>
        <p:spPr>
          <a:xfrm>
            <a:off x="1485900" y="1511300"/>
            <a:ext cx="6934200" cy="2273300"/>
          </a:xfrm>
          <a:effectLst>
            <a:outerShdw blurRad="63500" dist="46662" dir="2115817" algn="ctr" rotWithShape="0">
              <a:schemeClr val="bg2">
                <a:alpha val="74998"/>
              </a:schemeClr>
            </a:outerShdw>
          </a:effectLst>
        </p:spPr>
        <p:txBody>
          <a:bodyPr/>
          <a:lstStyle>
            <a:lvl1pPr>
              <a:defRPr/>
            </a:lvl1pPr>
          </a:lstStyle>
          <a:p>
            <a:r>
              <a:rPr lang="en-US"/>
              <a:t>Click to edit Master title style</a:t>
            </a:r>
          </a:p>
        </p:txBody>
      </p:sp>
      <p:sp>
        <p:nvSpPr>
          <p:cNvPr id="528388" name="Rectangle 4"/>
          <p:cNvSpPr>
            <a:spLocks noGrp="1" noChangeArrowheads="1"/>
          </p:cNvSpPr>
          <p:nvPr>
            <p:ph type="subTitle" idx="1"/>
          </p:nvPr>
        </p:nvSpPr>
        <p:spPr>
          <a:xfrm>
            <a:off x="1677988" y="4051300"/>
            <a:ext cx="6535737" cy="1003300"/>
          </a:xfrm>
        </p:spPr>
        <p:txBody>
          <a:bodyPr/>
          <a:lstStyle>
            <a:lvl1pPr marL="0" indent="0" algn="ctr">
              <a:buFontTx/>
              <a:buNone/>
              <a:defRPr sz="2400">
                <a:effectLst>
                  <a:outerShdw blurRad="38100" dist="38100" dir="2700000" algn="tl">
                    <a:srgbClr val="DDDDDD"/>
                  </a:outerShdw>
                </a:effectLs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38975" y="152400"/>
            <a:ext cx="2111375" cy="5734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00088" y="152400"/>
            <a:ext cx="6186487" cy="5734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Only">
  <p:cSld name="Content">
    <p:spTree>
      <p:nvGrpSpPr>
        <p:cNvPr id="1" name=""/>
        <p:cNvGrpSpPr/>
        <p:nvPr/>
      </p:nvGrpSpPr>
      <p:grpSpPr>
        <a:xfrm>
          <a:off x="0" y="0"/>
          <a:ext cx="0" cy="0"/>
          <a:chOff x="0" y="0"/>
          <a:chExt cx="0" cy="0"/>
        </a:xfrm>
      </p:grpSpPr>
      <p:sp>
        <p:nvSpPr>
          <p:cNvPr id="3" name="Rectangle 54"/>
          <p:cNvSpPr>
            <a:spLocks noChangeArrowheads="1"/>
          </p:cNvSpPr>
          <p:nvPr userDrawn="1"/>
        </p:nvSpPr>
        <p:spPr bwMode="auto">
          <a:xfrm>
            <a:off x="8990013" y="6542088"/>
            <a:ext cx="703262" cy="301625"/>
          </a:xfrm>
          <a:prstGeom prst="rect">
            <a:avLst/>
          </a:prstGeom>
          <a:noFill/>
          <a:ln w="12700">
            <a:noFill/>
            <a:miter lim="800000"/>
            <a:headEnd/>
            <a:tailEnd/>
          </a:ln>
          <a:effectLst/>
        </p:spPr>
        <p:txBody>
          <a:bodyPr lIns="90487" tIns="44450" rIns="90487" bIns="44450">
            <a:prstTxWarp prst="textNoShape">
              <a:avLst/>
            </a:prstTxWarp>
            <a:spAutoFit/>
          </a:bodyPr>
          <a:lstStyle/>
          <a:p>
            <a:pPr algn="r" eaLnBrk="0" hangingPunct="0">
              <a:defRPr/>
            </a:pPr>
            <a:fld id="{E97A436E-B5F0-DD48-8C61-596AEF2BFFB7}" type="slidenum">
              <a:rPr lang="en-US" sz="1400">
                <a:solidFill>
                  <a:srgbClr val="CC3300"/>
                </a:solidFill>
                <a:effectLst>
                  <a:outerShdw blurRad="38100" dist="38100" dir="2700000" algn="tl">
                    <a:srgbClr val="DDDDDD"/>
                  </a:outerShdw>
                </a:effectLst>
                <a:latin typeface="Arial" pitchFamily="-110" charset="0"/>
                <a:ea typeface="+mn-ea"/>
                <a:cs typeface="+mn-cs"/>
              </a:rPr>
              <a:pPr algn="r" eaLnBrk="0" hangingPunct="0">
                <a:defRPr/>
              </a:pPr>
              <a:t>‹#›</a:t>
            </a:fld>
            <a:endParaRPr lang="en-US" sz="1400">
              <a:solidFill>
                <a:srgbClr val="CC3300"/>
              </a:solidFill>
              <a:effectLst>
                <a:outerShdw blurRad="38100" dist="38100" dir="2700000" algn="tl">
                  <a:srgbClr val="DDDDDD"/>
                </a:outerShdw>
              </a:effectLst>
              <a:latin typeface="Arial" pitchFamily="-110" charset="0"/>
              <a:ea typeface="+mn-ea"/>
              <a:cs typeface="+mn-cs"/>
            </a:endParaRPr>
          </a:p>
        </p:txBody>
      </p:sp>
      <p:sp>
        <p:nvSpPr>
          <p:cNvPr id="4" name="Rectangle 53"/>
          <p:cNvSpPr>
            <a:spLocks noChangeArrowheads="1"/>
          </p:cNvSpPr>
          <p:nvPr userDrawn="1"/>
        </p:nvSpPr>
        <p:spPr bwMode="auto">
          <a:xfrm>
            <a:off x="457200" y="6556375"/>
            <a:ext cx="8729663" cy="304800"/>
          </a:xfrm>
          <a:prstGeom prst="rect">
            <a:avLst/>
          </a:prstGeom>
          <a:noFill/>
          <a:ln w="12700">
            <a:noFill/>
            <a:miter lim="800000"/>
            <a:headEnd/>
            <a:tailEnd/>
          </a:ln>
          <a:effectLst/>
        </p:spPr>
        <p:txBody>
          <a:bodyPr lIns="90487" tIns="44450" rIns="90487" bIns="44450">
            <a:prstTxWarp prst="textNoShape">
              <a:avLst/>
            </a:prstTxWarp>
            <a:spAutoFit/>
          </a:bodyPr>
          <a:lstStyle/>
          <a:p>
            <a:pPr eaLnBrk="0" hangingPunct="0">
              <a:defRPr/>
            </a:pPr>
            <a:r>
              <a:rPr lang="en-US" sz="1400">
                <a:solidFill>
                  <a:srgbClr val="CC3300"/>
                </a:solidFill>
                <a:latin typeface="Arial" pitchFamily="-110" charset="0"/>
                <a:ea typeface="+mn-ea"/>
                <a:cs typeface="+mn-cs"/>
              </a:rPr>
              <a:t>B. Girod: Mobile Image Matching - Towards Mobile Augmented Reality</a:t>
            </a:r>
          </a:p>
        </p:txBody>
      </p:sp>
      <p:sp>
        <p:nvSpPr>
          <p:cNvPr id="5" name="Line 56"/>
          <p:cNvSpPr>
            <a:spLocks noChangeShapeType="1"/>
          </p:cNvSpPr>
          <p:nvPr userDrawn="1"/>
        </p:nvSpPr>
        <p:spPr bwMode="auto">
          <a:xfrm>
            <a:off x="381000" y="6519863"/>
            <a:ext cx="9347200" cy="46037"/>
          </a:xfrm>
          <a:prstGeom prst="line">
            <a:avLst/>
          </a:prstGeom>
          <a:noFill/>
          <a:ln w="19050">
            <a:solidFill>
              <a:srgbClr val="CC3300"/>
            </a:solidFill>
            <a:round/>
            <a:headEnd/>
            <a:tailEnd/>
          </a:ln>
          <a:effectLst/>
        </p:spPr>
        <p:txBody>
          <a:bodyPr wrap="none" anchor="ctr"/>
          <a:lstStyle/>
          <a:p>
            <a:pPr eaLnBrk="0" hangingPunct="0">
              <a:defRPr/>
            </a:pPr>
            <a:endParaRPr lang="en-US">
              <a:latin typeface="Helvetica" pitchFamily="34" charset="0"/>
              <a:ea typeface="+mn-ea"/>
              <a:cs typeface="+mn-cs"/>
            </a:endParaRPr>
          </a:p>
        </p:txBody>
      </p:sp>
      <p:sp>
        <p:nvSpPr>
          <p:cNvPr id="2" name="Content Placeholder 1"/>
          <p:cNvSpPr>
            <a:spLocks noGrp="1"/>
          </p:cNvSpPr>
          <p:nvPr>
            <p:ph/>
          </p:nvPr>
        </p:nvSpPr>
        <p:spPr>
          <a:xfrm>
            <a:off x="495300" y="274639"/>
            <a:ext cx="89154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8"/>
          <p:cNvSpPr>
            <a:spLocks noGrp="1" noChangeArrowheads="1"/>
          </p:cNvSpPr>
          <p:nvPr>
            <p:ph type="sldNum" sz="quarter" idx="10"/>
          </p:nvPr>
        </p:nvSpPr>
        <p:spPr>
          <a:xfrm>
            <a:off x="0" y="152400"/>
            <a:ext cx="206375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a:latin typeface="Helvetica" pitchFamily="-110" charset="0"/>
                <a:ea typeface="+mn-ea"/>
                <a:cs typeface="+mn-cs"/>
              </a:defRPr>
            </a:lvl1pPr>
          </a:lstStyle>
          <a:p>
            <a:pPr>
              <a:defRPr/>
            </a:pPr>
            <a:fld id="{7EEC4B66-51FE-9E4A-B8A3-00DFB978BE8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00088" y="1098550"/>
            <a:ext cx="4092575" cy="4787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45063" y="1098550"/>
            <a:ext cx="4092575" cy="4787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27414" name="Rectangle 54"/>
          <p:cNvSpPr>
            <a:spLocks noChangeArrowheads="1"/>
          </p:cNvSpPr>
          <p:nvPr/>
        </p:nvSpPr>
        <p:spPr bwMode="auto">
          <a:xfrm>
            <a:off x="8990013" y="6542088"/>
            <a:ext cx="703262" cy="301625"/>
          </a:xfrm>
          <a:prstGeom prst="rect">
            <a:avLst/>
          </a:prstGeom>
          <a:noFill/>
          <a:ln w="12700">
            <a:noFill/>
            <a:miter lim="800000"/>
            <a:headEnd/>
            <a:tailEnd/>
          </a:ln>
          <a:effectLst/>
        </p:spPr>
        <p:txBody>
          <a:bodyPr lIns="90487" tIns="44450" rIns="90487" bIns="44450">
            <a:prstTxWarp prst="textNoShape">
              <a:avLst/>
            </a:prstTxWarp>
            <a:spAutoFit/>
          </a:bodyPr>
          <a:lstStyle/>
          <a:p>
            <a:pPr algn="r" eaLnBrk="0" hangingPunct="0">
              <a:defRPr/>
            </a:pPr>
            <a:fld id="{8183FA34-A5AE-AA4E-B621-29F016B8AB00}" type="slidenum">
              <a:rPr lang="en-US" sz="1400">
                <a:solidFill>
                  <a:srgbClr val="CC3300"/>
                </a:solidFill>
                <a:effectLst>
                  <a:outerShdw blurRad="38100" dist="38100" dir="2700000" algn="tl">
                    <a:srgbClr val="DDDDDD"/>
                  </a:outerShdw>
                </a:effectLst>
                <a:latin typeface="Arial" pitchFamily="-109" charset="0"/>
                <a:ea typeface="+mn-ea"/>
                <a:cs typeface="+mn-cs"/>
              </a:rPr>
              <a:pPr algn="r" eaLnBrk="0" hangingPunct="0">
                <a:defRPr/>
              </a:pPr>
              <a:t>‹#›</a:t>
            </a:fld>
            <a:endParaRPr lang="en-US" sz="1400">
              <a:solidFill>
                <a:srgbClr val="CC3300"/>
              </a:solidFill>
              <a:effectLst>
                <a:outerShdw blurRad="38100" dist="38100" dir="2700000" algn="tl">
                  <a:srgbClr val="DDDDDD"/>
                </a:outerShdw>
              </a:effectLst>
              <a:latin typeface="Arial" pitchFamily="-109" charset="0"/>
              <a:ea typeface="+mn-ea"/>
              <a:cs typeface="+mn-cs"/>
            </a:endParaRPr>
          </a:p>
        </p:txBody>
      </p:sp>
      <p:sp>
        <p:nvSpPr>
          <p:cNvPr id="527363" name="Rectangle 3"/>
          <p:cNvSpPr>
            <a:spLocks noGrp="1" noChangeArrowheads="1"/>
          </p:cNvSpPr>
          <p:nvPr>
            <p:ph type="title"/>
          </p:nvPr>
        </p:nvSpPr>
        <p:spPr bwMode="auto">
          <a:xfrm>
            <a:off x="742950" y="152400"/>
            <a:ext cx="8407400" cy="8016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700088" y="1098550"/>
            <a:ext cx="8337550" cy="4787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7413" name="Rectangle 53"/>
          <p:cNvSpPr>
            <a:spLocks noChangeArrowheads="1"/>
          </p:cNvSpPr>
          <p:nvPr/>
        </p:nvSpPr>
        <p:spPr bwMode="auto">
          <a:xfrm>
            <a:off x="533400" y="6556375"/>
            <a:ext cx="8877300" cy="274638"/>
          </a:xfrm>
          <a:prstGeom prst="rect">
            <a:avLst/>
          </a:prstGeom>
          <a:noFill/>
          <a:ln w="12700">
            <a:noFill/>
            <a:miter lim="800000"/>
            <a:headEnd/>
            <a:tailEnd/>
          </a:ln>
          <a:effectLst/>
        </p:spPr>
        <p:txBody>
          <a:bodyPr lIns="90487" tIns="44450" rIns="90487" bIns="44450">
            <a:prstTxWarp prst="textNoShape">
              <a:avLst/>
            </a:prstTxWarp>
            <a:spAutoFit/>
          </a:bodyPr>
          <a:lstStyle/>
          <a:p>
            <a:pPr eaLnBrk="0" hangingPunct="0">
              <a:defRPr/>
            </a:pPr>
            <a:r>
              <a:rPr lang="de-DE" sz="1200" dirty="0" smtClean="0">
                <a:solidFill>
                  <a:srgbClr val="CC3300"/>
                </a:solidFill>
                <a:latin typeface="Arial" pitchFamily="-109" charset="0"/>
                <a:ea typeface="ＭＳ Ｐゴシック" pitchFamily="-109" charset="-128"/>
                <a:cs typeface="ＭＳ Ｐゴシック" pitchFamily="-109" charset="-128"/>
              </a:rPr>
              <a:t>Bernd </a:t>
            </a:r>
            <a:r>
              <a:rPr lang="de-DE" sz="1200" dirty="0" err="1" smtClean="0">
                <a:solidFill>
                  <a:srgbClr val="CC3300"/>
                </a:solidFill>
                <a:latin typeface="Arial" pitchFamily="-109" charset="0"/>
                <a:ea typeface="ＭＳ Ｐゴシック" pitchFamily="-109" charset="-128"/>
                <a:cs typeface="ＭＳ Ｐゴシック" pitchFamily="-109" charset="-128"/>
              </a:rPr>
              <a:t>Girod</a:t>
            </a:r>
            <a:r>
              <a:rPr lang="de-DE" sz="1200" dirty="0" smtClean="0">
                <a:solidFill>
                  <a:srgbClr val="CC3300"/>
                </a:solidFill>
                <a:latin typeface="Arial" pitchFamily="-109" charset="0"/>
                <a:ea typeface="ＭＳ Ｐゴシック" pitchFamily="-109" charset="-128"/>
                <a:cs typeface="ＭＳ Ｐゴシック" pitchFamily="-109" charset="-128"/>
              </a:rPr>
              <a:t>: Mobile Visual </a:t>
            </a:r>
            <a:r>
              <a:rPr lang="de-DE" sz="1200" dirty="0" err="1" smtClean="0">
                <a:solidFill>
                  <a:srgbClr val="CC3300"/>
                </a:solidFill>
                <a:latin typeface="Arial" pitchFamily="-109" charset="0"/>
                <a:ea typeface="ＭＳ Ｐゴシック" pitchFamily="-109" charset="-128"/>
                <a:cs typeface="ＭＳ Ｐゴシック" pitchFamily="-109" charset="-128"/>
              </a:rPr>
              <a:t>Search</a:t>
            </a:r>
            <a:endParaRPr lang="en-US" sz="1200" dirty="0">
              <a:solidFill>
                <a:srgbClr val="CC3300"/>
              </a:solidFill>
              <a:latin typeface="Arial" pitchFamily="-109" charset="0"/>
              <a:ea typeface="ＭＳ Ｐゴシック" pitchFamily="-109" charset="-128"/>
              <a:cs typeface="ＭＳ Ｐゴシック" pitchFamily="-109" charset="-128"/>
            </a:endParaRPr>
          </a:p>
        </p:txBody>
      </p:sp>
      <p:sp>
        <p:nvSpPr>
          <p:cNvPr id="527416" name="Line 56"/>
          <p:cNvSpPr>
            <a:spLocks noChangeShapeType="1"/>
          </p:cNvSpPr>
          <p:nvPr/>
        </p:nvSpPr>
        <p:spPr bwMode="auto">
          <a:xfrm flipV="1">
            <a:off x="246063" y="6565900"/>
            <a:ext cx="9482137" cy="0"/>
          </a:xfrm>
          <a:prstGeom prst="line">
            <a:avLst/>
          </a:prstGeom>
          <a:noFill/>
          <a:ln w="19050">
            <a:solidFill>
              <a:srgbClr val="CC3300"/>
            </a:solidFill>
            <a:round/>
            <a:headEnd/>
            <a:tailEnd/>
          </a:ln>
          <a:effectLst/>
        </p:spPr>
        <p:txBody>
          <a:bodyPr wrap="none" anchor="ctr">
            <a:prstTxWarp prst="textNoShape">
              <a:avLst/>
            </a:prstTxWarp>
          </a:bodyPr>
          <a:lstStyle/>
          <a:p>
            <a:pPr eaLnBrk="0" hangingPunct="0">
              <a:defRPr/>
            </a:pPr>
            <a:endParaRPr lang="en-US">
              <a:latin typeface="Helvetica" pitchFamily="-109" charset="0"/>
              <a:ea typeface="+mn-ea"/>
              <a:cs typeface="+mn-cs"/>
            </a:endParaRPr>
          </a:p>
        </p:txBody>
      </p:sp>
      <p:pic>
        <p:nvPicPr>
          <p:cNvPr id="7" name="Picture 2" descr="stanford_seal"/>
          <p:cNvPicPr>
            <a:picLocks noChangeAspect="1" noChangeArrowheads="1"/>
          </p:cNvPicPr>
          <p:nvPr userDrawn="1"/>
        </p:nvPicPr>
        <p:blipFill>
          <a:blip r:embed="rId14"/>
          <a:srcRect/>
          <a:stretch>
            <a:fillRect/>
          </a:stretch>
        </p:blipFill>
        <p:spPr bwMode="auto">
          <a:xfrm>
            <a:off x="0" y="6248400"/>
            <a:ext cx="609601"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60"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1" r:id="rId12"/>
  </p:sldLayoutIdLst>
  <p:timing>
    <p:tnLst>
      <p:par>
        <p:cTn id="1" dur="indefinite" restart="never" nodeType="tmRoot"/>
      </p:par>
    </p:tnLst>
  </p:timing>
  <p:txStyles>
    <p:titleStyle>
      <a:lvl1pPr algn="ctr" rtl="0" eaLnBrk="0" fontAlgn="base" hangingPunct="0">
        <a:spcBef>
          <a:spcPct val="0"/>
        </a:spcBef>
        <a:spcAft>
          <a:spcPct val="0"/>
        </a:spcAft>
        <a:defRPr sz="4000" b="1">
          <a:solidFill>
            <a:srgbClr val="CC3300"/>
          </a:solidFill>
          <a:effectLst>
            <a:outerShdw blurRad="38100" dist="38100" dir="2700000" algn="tl">
              <a:srgbClr val="DDDDDD"/>
            </a:outerShdw>
          </a:effectLst>
          <a:latin typeface="+mj-lt"/>
          <a:ea typeface="ＭＳ Ｐゴシック" pitchFamily="-109" charset="-128"/>
          <a:cs typeface="ＭＳ Ｐゴシック" pitchFamily="-109" charset="-128"/>
        </a:defRPr>
      </a:lvl1pPr>
      <a:lvl2pPr algn="ctr" rtl="0" eaLnBrk="0" fontAlgn="base" hangingPunct="0">
        <a:spcBef>
          <a:spcPct val="0"/>
        </a:spcBef>
        <a:spcAft>
          <a:spcPct val="0"/>
        </a:spcAft>
        <a:defRPr sz="4000" b="1">
          <a:solidFill>
            <a:srgbClr val="CC3300"/>
          </a:solidFill>
          <a:effectLst>
            <a:outerShdw blurRad="38100" dist="38100" dir="2700000" algn="tl">
              <a:srgbClr val="DDDDDD"/>
            </a:outerShdw>
          </a:effectLst>
          <a:latin typeface="Arial" pitchFamily="-109" charset="0"/>
          <a:ea typeface="ＭＳ Ｐゴシック" pitchFamily="-109" charset="-128"/>
          <a:cs typeface="ＭＳ Ｐゴシック" pitchFamily="-109" charset="-128"/>
        </a:defRPr>
      </a:lvl2pPr>
      <a:lvl3pPr algn="ctr" rtl="0" eaLnBrk="0" fontAlgn="base" hangingPunct="0">
        <a:spcBef>
          <a:spcPct val="0"/>
        </a:spcBef>
        <a:spcAft>
          <a:spcPct val="0"/>
        </a:spcAft>
        <a:defRPr sz="4000" b="1">
          <a:solidFill>
            <a:srgbClr val="CC3300"/>
          </a:solidFill>
          <a:effectLst>
            <a:outerShdw blurRad="38100" dist="38100" dir="2700000" algn="tl">
              <a:srgbClr val="DDDDDD"/>
            </a:outerShdw>
          </a:effectLst>
          <a:latin typeface="Arial" pitchFamily="-109" charset="0"/>
          <a:ea typeface="ＭＳ Ｐゴシック" pitchFamily="-109" charset="-128"/>
          <a:cs typeface="ＭＳ Ｐゴシック" pitchFamily="-109" charset="-128"/>
        </a:defRPr>
      </a:lvl3pPr>
      <a:lvl4pPr algn="ctr" rtl="0" eaLnBrk="0" fontAlgn="base" hangingPunct="0">
        <a:spcBef>
          <a:spcPct val="0"/>
        </a:spcBef>
        <a:spcAft>
          <a:spcPct val="0"/>
        </a:spcAft>
        <a:defRPr sz="4000" b="1">
          <a:solidFill>
            <a:srgbClr val="CC3300"/>
          </a:solidFill>
          <a:effectLst>
            <a:outerShdw blurRad="38100" dist="38100" dir="2700000" algn="tl">
              <a:srgbClr val="DDDDDD"/>
            </a:outerShdw>
          </a:effectLst>
          <a:latin typeface="Arial" pitchFamily="-109" charset="0"/>
          <a:ea typeface="ＭＳ Ｐゴシック" pitchFamily="-109" charset="-128"/>
          <a:cs typeface="ＭＳ Ｐゴシック" pitchFamily="-109" charset="-128"/>
        </a:defRPr>
      </a:lvl4pPr>
      <a:lvl5pPr algn="ctr" rtl="0" eaLnBrk="0" fontAlgn="base" hangingPunct="0">
        <a:spcBef>
          <a:spcPct val="0"/>
        </a:spcBef>
        <a:spcAft>
          <a:spcPct val="0"/>
        </a:spcAft>
        <a:defRPr sz="4000" b="1">
          <a:solidFill>
            <a:srgbClr val="CC3300"/>
          </a:solidFill>
          <a:effectLst>
            <a:outerShdw blurRad="38100" dist="38100" dir="2700000" algn="tl">
              <a:srgbClr val="DDDDDD"/>
            </a:outerShdw>
          </a:effectLst>
          <a:latin typeface="Arial" pitchFamily="-109" charset="0"/>
          <a:ea typeface="ＭＳ Ｐゴシック" pitchFamily="-109" charset="-128"/>
          <a:cs typeface="ＭＳ Ｐゴシック" pitchFamily="-109" charset="-128"/>
        </a:defRPr>
      </a:lvl5pPr>
      <a:lvl6pPr marL="457200" algn="ctr" rtl="0" fontAlgn="base">
        <a:spcBef>
          <a:spcPct val="0"/>
        </a:spcBef>
        <a:spcAft>
          <a:spcPct val="0"/>
        </a:spcAft>
        <a:defRPr sz="4000" b="1">
          <a:solidFill>
            <a:srgbClr val="CC3300"/>
          </a:solidFill>
          <a:effectLst>
            <a:outerShdw blurRad="38100" dist="38100" dir="2700000" algn="tl">
              <a:srgbClr val="DDDDDD"/>
            </a:outerShdw>
          </a:effectLst>
          <a:latin typeface="Arial" pitchFamily="-109" charset="0"/>
        </a:defRPr>
      </a:lvl6pPr>
      <a:lvl7pPr marL="914400" algn="ctr" rtl="0" fontAlgn="base">
        <a:spcBef>
          <a:spcPct val="0"/>
        </a:spcBef>
        <a:spcAft>
          <a:spcPct val="0"/>
        </a:spcAft>
        <a:defRPr sz="4000" b="1">
          <a:solidFill>
            <a:srgbClr val="CC3300"/>
          </a:solidFill>
          <a:effectLst>
            <a:outerShdw blurRad="38100" dist="38100" dir="2700000" algn="tl">
              <a:srgbClr val="DDDDDD"/>
            </a:outerShdw>
          </a:effectLst>
          <a:latin typeface="Arial" pitchFamily="-109" charset="0"/>
        </a:defRPr>
      </a:lvl7pPr>
      <a:lvl8pPr marL="1371600" algn="ctr" rtl="0" fontAlgn="base">
        <a:spcBef>
          <a:spcPct val="0"/>
        </a:spcBef>
        <a:spcAft>
          <a:spcPct val="0"/>
        </a:spcAft>
        <a:defRPr sz="4000" b="1">
          <a:solidFill>
            <a:srgbClr val="CC3300"/>
          </a:solidFill>
          <a:effectLst>
            <a:outerShdw blurRad="38100" dist="38100" dir="2700000" algn="tl">
              <a:srgbClr val="DDDDDD"/>
            </a:outerShdw>
          </a:effectLst>
          <a:latin typeface="Arial" pitchFamily="-109" charset="0"/>
        </a:defRPr>
      </a:lvl8pPr>
      <a:lvl9pPr marL="1828800" algn="ctr" rtl="0" fontAlgn="base">
        <a:spcBef>
          <a:spcPct val="0"/>
        </a:spcBef>
        <a:spcAft>
          <a:spcPct val="0"/>
        </a:spcAft>
        <a:defRPr sz="4000" b="1">
          <a:solidFill>
            <a:srgbClr val="CC3300"/>
          </a:solidFill>
          <a:effectLst>
            <a:outerShdw blurRad="38100" dist="38100" dir="2700000" algn="tl">
              <a:srgbClr val="DDDDDD"/>
            </a:outerShdw>
          </a:effectLst>
          <a:latin typeface="Arial" pitchFamily="-109" charset="0"/>
        </a:defRPr>
      </a:lvl9pPr>
    </p:titleStyle>
    <p:bodyStyle>
      <a:lvl1pPr marL="342900" indent="-342900" algn="l" rtl="0" eaLnBrk="0" fontAlgn="base" hangingPunct="0">
        <a:spcBef>
          <a:spcPct val="20000"/>
        </a:spcBef>
        <a:spcAft>
          <a:spcPct val="0"/>
        </a:spcAft>
        <a:buClr>
          <a:srgbClr val="CC3300"/>
        </a:buClr>
        <a:buChar char="•"/>
        <a:defRPr sz="2800">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rgbClr val="CC3300"/>
        </a:buClr>
        <a:buChar char="–"/>
        <a:defRPr sz="2400">
          <a:solidFill>
            <a:schemeClr val="tx1"/>
          </a:solidFill>
          <a:latin typeface="+mn-lt"/>
          <a:ea typeface="ＭＳ Ｐゴシック" pitchFamily="-109" charset="-128"/>
        </a:defRPr>
      </a:lvl2pPr>
      <a:lvl3pPr marL="1143000" indent="-228600" algn="l" rtl="0" eaLnBrk="0" fontAlgn="base" hangingPunct="0">
        <a:spcBef>
          <a:spcPct val="20000"/>
        </a:spcBef>
        <a:spcAft>
          <a:spcPct val="0"/>
        </a:spcAft>
        <a:buClr>
          <a:srgbClr val="CC3300"/>
        </a:buClr>
        <a:buChar char="•"/>
        <a:defRPr sz="20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lr>
          <a:srgbClr val="CC3300"/>
        </a:buClr>
        <a:buChar char="–"/>
        <a:defRPr>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Clr>
          <a:srgbClr val="CC3300"/>
        </a:buClr>
        <a:buChar char="»"/>
        <a:defRPr>
          <a:solidFill>
            <a:schemeClr val="tx1"/>
          </a:solidFill>
          <a:latin typeface="+mn-lt"/>
          <a:ea typeface="ＭＳ Ｐゴシック" pitchFamily="-109" charset="-128"/>
        </a:defRPr>
      </a:lvl5pPr>
      <a:lvl6pPr marL="2514600" indent="-228600" algn="l" rtl="0" fontAlgn="base">
        <a:spcBef>
          <a:spcPct val="20000"/>
        </a:spcBef>
        <a:spcAft>
          <a:spcPct val="0"/>
        </a:spcAft>
        <a:buClr>
          <a:srgbClr val="CC3300"/>
        </a:buClr>
        <a:buChar char="»"/>
        <a:defRPr>
          <a:solidFill>
            <a:schemeClr val="tx1"/>
          </a:solidFill>
          <a:latin typeface="+mn-lt"/>
          <a:ea typeface="ＭＳ Ｐゴシック" pitchFamily="-109" charset="-128"/>
        </a:defRPr>
      </a:lvl6pPr>
      <a:lvl7pPr marL="2971800" indent="-228600" algn="l" rtl="0" fontAlgn="base">
        <a:spcBef>
          <a:spcPct val="20000"/>
        </a:spcBef>
        <a:spcAft>
          <a:spcPct val="0"/>
        </a:spcAft>
        <a:buClr>
          <a:srgbClr val="CC3300"/>
        </a:buClr>
        <a:buChar char="»"/>
        <a:defRPr>
          <a:solidFill>
            <a:schemeClr val="tx1"/>
          </a:solidFill>
          <a:latin typeface="+mn-lt"/>
          <a:ea typeface="ＭＳ Ｐゴシック" pitchFamily="-109" charset="-128"/>
        </a:defRPr>
      </a:lvl7pPr>
      <a:lvl8pPr marL="3429000" indent="-228600" algn="l" rtl="0" fontAlgn="base">
        <a:spcBef>
          <a:spcPct val="20000"/>
        </a:spcBef>
        <a:spcAft>
          <a:spcPct val="0"/>
        </a:spcAft>
        <a:buClr>
          <a:srgbClr val="CC3300"/>
        </a:buClr>
        <a:buChar char="»"/>
        <a:defRPr>
          <a:solidFill>
            <a:schemeClr val="tx1"/>
          </a:solidFill>
          <a:latin typeface="+mn-lt"/>
          <a:ea typeface="ＭＳ Ｐゴシック" pitchFamily="-109" charset="-128"/>
        </a:defRPr>
      </a:lvl8pPr>
      <a:lvl9pPr marL="3886200" indent="-228600" algn="l" rtl="0" fontAlgn="base">
        <a:spcBef>
          <a:spcPct val="20000"/>
        </a:spcBef>
        <a:spcAft>
          <a:spcPct val="0"/>
        </a:spcAft>
        <a:buClr>
          <a:srgbClr val="CC3300"/>
        </a:buClr>
        <a:buChar char="»"/>
        <a:defRPr>
          <a:solidFill>
            <a:schemeClr val="tx1"/>
          </a:solidFill>
          <a:latin typeface="+mn-lt"/>
          <a:ea typeface="ＭＳ Ｐゴシック" pitchFamily="-109"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1" Type="http://schemas.openxmlformats.org/officeDocument/2006/relationships/image" Target="../media/image48.jpeg"/><Relationship Id="rId12" Type="http://schemas.openxmlformats.org/officeDocument/2006/relationships/image" Target="../media/image49.jpeg"/><Relationship Id="rId13"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jpeg"/><Relationship Id="rId9" Type="http://schemas.openxmlformats.org/officeDocument/2006/relationships/image" Target="../media/image46.jpeg"/><Relationship Id="rId10" Type="http://schemas.openxmlformats.org/officeDocument/2006/relationships/image" Target="../media/image47.jpeg"/></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jpeg"/><Relationship Id="rId7" Type="http://schemas.openxmlformats.org/officeDocument/2006/relationships/image" Target="../media/image55.jpe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jpeg"/><Relationship Id="rId7" Type="http://schemas.openxmlformats.org/officeDocument/2006/relationships/image" Target="../media/image55.jpe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jpeg"/><Relationship Id="rId7" Type="http://schemas.openxmlformats.org/officeDocument/2006/relationships/image" Target="../media/image55.jpe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jpeg"/><Relationship Id="rId7" Type="http://schemas.openxmlformats.org/officeDocument/2006/relationships/image" Target="../media/image55.jpe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1.jpeg"/><Relationship Id="rId5" Type="http://schemas.openxmlformats.org/officeDocument/2006/relationships/image" Target="../media/image52.jpeg"/><Relationship Id="rId6" Type="http://schemas.openxmlformats.org/officeDocument/2006/relationships/image" Target="../media/image57.jpeg"/><Relationship Id="rId7" Type="http://schemas.openxmlformats.org/officeDocument/2006/relationships/image" Target="../media/image58.jpeg"/><Relationship Id="rId8" Type="http://schemas.openxmlformats.org/officeDocument/2006/relationships/image" Target="../media/image55.jpeg"/><Relationship Id="rId9"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e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e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66.png"/><Relationship Id="rId1" Type="http://schemas.openxmlformats.org/officeDocument/2006/relationships/video" Target="file://localhost/Users/BerndGirod/Documents/Slides+Talks/Mobile%20Image%20Matching/MAR-Building-Cropped.wmv" TargetMode="Externa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jpeg"/><Relationship Id="rId5" Type="http://schemas.openxmlformats.org/officeDocument/2006/relationships/image" Target="../media/image69.png"/><Relationship Id="rId6" Type="http://schemas.openxmlformats.org/officeDocument/2006/relationships/image" Target="../media/image70.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71.jpe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7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video" Target="file://localhost/Users/BerndGirod/Documents/Slides+Talks/Mobile%20Image%20Matching/2010-01-13-Mobile-Visual-Search-Demo/2010-01-13-Mobile-Visual-Search-Demo-Cropped.avi" TargetMode="Externa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jpeg"/><Relationship Id="rId5" Type="http://schemas.openxmlformats.org/officeDocument/2006/relationships/image" Target="../media/image82.png"/><Relationship Id="rId6" Type="http://schemas.openxmlformats.org/officeDocument/2006/relationships/image" Target="../media/image83.gi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video" Target="file://localhost/Users/BerndGirod/Documents/Slides+Talks/Mobile%20Image%20Matching/TerminatorVision.flv" TargetMode="Externa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jpeg"/><Relationship Id="rId5" Type="http://schemas.openxmlformats.org/officeDocument/2006/relationships/image" Target="../media/image88.jpeg"/><Relationship Id="rId6" Type="http://schemas.openxmlformats.org/officeDocument/2006/relationships/image" Target="../media/image89.jpeg"/><Relationship Id="rId7" Type="http://schemas.openxmlformats.org/officeDocument/2006/relationships/image" Target="../media/image90.jpeg"/><Relationship Id="rId8" Type="http://schemas.openxmlformats.org/officeDocument/2006/relationships/image" Target="../media/image91.png"/><Relationship Id="rId1" Type="http://schemas.openxmlformats.org/officeDocument/2006/relationships/slideLayout" Target="../slideLayouts/slideLayout6.xml"/><Relationship Id="rId2" Type="http://schemas.openxmlformats.org/officeDocument/2006/relationships/image" Target="../media/image64.jpe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video" Target="file://localhost/Users/BerndGirod/Documents/Slides+Talks/Mobile%20Image%20Matching/Streaming-MAR-Jan-2010/Streaming-MAR-Jan-2010-Books.wmv" TargetMode="Externa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4.png"/><Relationship Id="rId1" Type="http://schemas.openxmlformats.org/officeDocument/2006/relationships/video" Target="file://localhost/Users/BerndGirod/Documents/Slides+Talks/Mobile%20Image%20Matching/Streaming-MAR-Jan-2010/Streaming-MAR-Jan-2010-CDs.wmv" TargetMode="Externa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video" Target="file://localhost/Users/BerndGirod/Documents/Slides+Talks/Mobile%20Image%20Matching/Book-Spines-Augmented-Reality-3.wmv" TargetMode="External"/><Relationship Id="rId2" Type="http://schemas.openxmlformats.org/officeDocument/2006/relationships/slideLayout" Target="../slideLayouts/slideLayout2.xml"/><Relationship Id="rId3" Type="http://schemas.openxmlformats.org/officeDocument/2006/relationships/image" Target="../media/image9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7.png"/><Relationship Id="rId1" Type="http://schemas.openxmlformats.org/officeDocument/2006/relationships/video" Target="file://localhost/Users/BerndGirod/Documents/Slides+Talks/IVMS%20Group%20Stanford/David%20Chen/Group-Meeting-David-Jan-2010/Video-Search-II.wmv" TargetMode="External"/><Relationship Id="rId2" Type="http://schemas.openxmlformats.org/officeDocument/2006/relationships/video" Target="file://localhost/Users/BerndGirod/Documents/Slides+Talks/Mobile%20Image%20Matching/Video-Search-II.wmv" TargetMode="External"/></Relationships>
</file>

<file path=ppt/slides/_rels/slide40.xml.rels><?xml version="1.0" encoding="UTF-8" standalone="yes"?>
<Relationships xmlns="http://schemas.openxmlformats.org/package/2006/relationships"><Relationship Id="rId9" Type="http://schemas.openxmlformats.org/officeDocument/2006/relationships/image" Target="../media/image104.jpeg"/><Relationship Id="rId20" Type="http://schemas.openxmlformats.org/officeDocument/2006/relationships/image" Target="../media/image114.png"/><Relationship Id="rId10" Type="http://schemas.openxmlformats.org/officeDocument/2006/relationships/image" Target="../media/image105.jpeg"/><Relationship Id="rId11" Type="http://schemas.openxmlformats.org/officeDocument/2006/relationships/image" Target="../media/image106.jpeg"/><Relationship Id="rId12" Type="http://schemas.openxmlformats.org/officeDocument/2006/relationships/image" Target="../media/image107.jpeg"/><Relationship Id="rId13" Type="http://schemas.openxmlformats.org/officeDocument/2006/relationships/hyperlink" Target="http://www.facebook.com/photo.php?pid=1294179&amp;id=561268273&amp;op=1&amp;view=global&amp;subj=561268273" TargetMode="External"/><Relationship Id="rId14" Type="http://schemas.openxmlformats.org/officeDocument/2006/relationships/image" Target="../media/image108.jpeg"/><Relationship Id="rId15" Type="http://schemas.openxmlformats.org/officeDocument/2006/relationships/image" Target="../media/image109.jpeg"/><Relationship Id="rId16" Type="http://schemas.openxmlformats.org/officeDocument/2006/relationships/image" Target="../media/image110.jpeg"/><Relationship Id="rId17" Type="http://schemas.openxmlformats.org/officeDocument/2006/relationships/image" Target="../media/image111.png"/><Relationship Id="rId18" Type="http://schemas.openxmlformats.org/officeDocument/2006/relationships/image" Target="../media/image112.png"/><Relationship Id="rId19" Type="http://schemas.openxmlformats.org/officeDocument/2006/relationships/image" Target="../media/image113.png"/><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98.jpeg"/><Relationship Id="rId4" Type="http://schemas.openxmlformats.org/officeDocument/2006/relationships/image" Target="../media/image99.png"/><Relationship Id="rId5" Type="http://schemas.openxmlformats.org/officeDocument/2006/relationships/image" Target="../media/image100.jpeg"/><Relationship Id="rId6" Type="http://schemas.openxmlformats.org/officeDocument/2006/relationships/image" Target="../media/image101.jpeg"/><Relationship Id="rId7" Type="http://schemas.openxmlformats.org/officeDocument/2006/relationships/image" Target="../media/image102.jpeg"/><Relationship Id="rId8" Type="http://schemas.openxmlformats.org/officeDocument/2006/relationships/image" Target="../media/image10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image" Target="../media/image36.png"/><Relationship Id="rId21" Type="http://schemas.openxmlformats.org/officeDocument/2006/relationships/image" Target="../media/image37.png"/><Relationship Id="rId22" Type="http://schemas.openxmlformats.org/officeDocument/2006/relationships/image" Target="../media/image38.emf"/><Relationship Id="rId23" Type="http://schemas.openxmlformats.org/officeDocument/2006/relationships/image" Target="../media/image39.png"/><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34.png"/><Relationship Id="rId19"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Rectangle 13"/>
          <p:cNvSpPr/>
          <p:nvPr/>
        </p:nvSpPr>
        <p:spPr bwMode="auto">
          <a:xfrm>
            <a:off x="0" y="0"/>
            <a:ext cx="9906000" cy="6858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4098" name="Rectangle 2"/>
          <p:cNvSpPr>
            <a:spLocks noGrp="1" noChangeArrowheads="1"/>
          </p:cNvSpPr>
          <p:nvPr>
            <p:ph type="ctrTitle"/>
          </p:nvPr>
        </p:nvSpPr>
        <p:spPr>
          <a:xfrm>
            <a:off x="228600" y="203200"/>
            <a:ext cx="9693275" cy="1930400"/>
          </a:xfrm>
          <a:effectLst/>
        </p:spPr>
        <p:txBody>
          <a:bodyPr lIns="90487" tIns="44450" rIns="90487" bIns="44450" anchor="ctr"/>
          <a:lstStyle/>
          <a:p>
            <a:pPr eaLnBrk="1" hangingPunct="1">
              <a:defRPr/>
            </a:pPr>
            <a:r>
              <a:rPr lang="en-US" sz="3200" dirty="0" smtClean="0"/>
              <a:t/>
            </a:r>
            <a:br>
              <a:rPr lang="en-US" sz="3200" dirty="0" smtClean="0"/>
            </a:br>
            <a:r>
              <a:rPr lang="en-US" dirty="0"/>
              <a:t>Mobile</a:t>
            </a:r>
            <a:r>
              <a:rPr lang="en-US" dirty="0" smtClean="0"/>
              <a:t> Visual Search</a:t>
            </a:r>
            <a:br>
              <a:rPr lang="en-US" dirty="0" smtClean="0"/>
            </a:br>
            <a:r>
              <a:rPr lang="en-US" sz="2000" dirty="0" smtClean="0"/>
              <a:t>- Linking Virtual and Physical Worlds -</a:t>
            </a:r>
            <a:r>
              <a:rPr lang="en-US" sz="3600" dirty="0" smtClean="0"/>
              <a:t/>
            </a:r>
            <a:br>
              <a:rPr lang="en-US" sz="3600" dirty="0" smtClean="0"/>
            </a:br>
            <a:endParaRPr lang="en-US" sz="2800" dirty="0"/>
          </a:p>
        </p:txBody>
      </p:sp>
      <p:sp>
        <p:nvSpPr>
          <p:cNvPr id="4100" name="Rectangle 4"/>
          <p:cNvSpPr>
            <a:spLocks noChangeArrowheads="1"/>
          </p:cNvSpPr>
          <p:nvPr/>
        </p:nvSpPr>
        <p:spPr bwMode="auto">
          <a:xfrm>
            <a:off x="2441575" y="4778375"/>
            <a:ext cx="5237163" cy="698500"/>
          </a:xfrm>
          <a:prstGeom prst="rect">
            <a:avLst/>
          </a:prstGeom>
          <a:noFill/>
          <a:ln w="12700">
            <a:noFill/>
            <a:miter lim="800000"/>
            <a:headEnd/>
            <a:tailEnd/>
          </a:ln>
          <a:effectLst/>
        </p:spPr>
        <p:txBody>
          <a:bodyPr lIns="90487" tIns="44450" rIns="90487" bIns="44450" anchor="ctr">
            <a:prstTxWarp prst="textNoShape">
              <a:avLst/>
            </a:prstTxWarp>
            <a:spAutoFit/>
          </a:bodyPr>
          <a:lstStyle/>
          <a:p>
            <a:pPr algn="ctr" eaLnBrk="0" hangingPunct="0">
              <a:defRPr/>
            </a:pPr>
            <a:endParaRPr lang="en-US" sz="2000" b="0">
              <a:effectLst>
                <a:outerShdw blurRad="38100" dist="38100" dir="2700000" algn="tl">
                  <a:srgbClr val="DDDDDD"/>
                </a:outerShdw>
              </a:effectLst>
              <a:latin typeface="Comic Sans MS" pitchFamily="-109" charset="0"/>
              <a:ea typeface="+mn-ea"/>
              <a:cs typeface="+mn-cs"/>
            </a:endParaRPr>
          </a:p>
          <a:p>
            <a:pPr algn="ctr" eaLnBrk="0" hangingPunct="0">
              <a:defRPr/>
            </a:pPr>
            <a:endParaRPr lang="en-US" sz="2000" b="0">
              <a:effectLst>
                <a:outerShdw blurRad="38100" dist="38100" dir="2700000" algn="tl">
                  <a:srgbClr val="DDDDDD"/>
                </a:outerShdw>
              </a:effectLst>
              <a:latin typeface="Comic Sans MS" pitchFamily="-109" charset="0"/>
              <a:ea typeface="+mn-ea"/>
              <a:cs typeface="+mn-cs"/>
            </a:endParaRPr>
          </a:p>
        </p:txBody>
      </p:sp>
      <p:sp>
        <p:nvSpPr>
          <p:cNvPr id="4109" name="Rectangle 13"/>
          <p:cNvSpPr>
            <a:spLocks noGrp="1" noChangeArrowheads="1"/>
          </p:cNvSpPr>
          <p:nvPr>
            <p:ph type="subTitle" idx="1"/>
          </p:nvPr>
        </p:nvSpPr>
        <p:spPr>
          <a:xfrm>
            <a:off x="304800" y="1898650"/>
            <a:ext cx="9144000" cy="1530350"/>
          </a:xfrm>
        </p:spPr>
        <p:txBody>
          <a:bodyPr/>
          <a:lstStyle/>
          <a:p>
            <a:pPr eaLnBrk="1" hangingPunct="1">
              <a:lnSpc>
                <a:spcPct val="90000"/>
              </a:lnSpc>
              <a:defRPr/>
            </a:pPr>
            <a:r>
              <a:rPr lang="en-US" dirty="0" smtClean="0"/>
              <a:t>Bernd Girod</a:t>
            </a:r>
          </a:p>
          <a:p>
            <a:pPr eaLnBrk="1" hangingPunct="1">
              <a:lnSpc>
                <a:spcPct val="90000"/>
              </a:lnSpc>
              <a:defRPr/>
            </a:pPr>
            <a:r>
              <a:rPr lang="en-US" sz="2000" dirty="0" smtClean="0"/>
              <a:t>Stanford University</a:t>
            </a:r>
          </a:p>
          <a:p>
            <a:pPr eaLnBrk="1" hangingPunct="1">
              <a:lnSpc>
                <a:spcPct val="90000"/>
              </a:lnSpc>
              <a:defRPr/>
            </a:pPr>
            <a:r>
              <a:rPr lang="en-US" sz="1400" dirty="0" err="1" smtClean="0"/>
              <a:t>bgirod@stanford.edu</a:t>
            </a:r>
            <a:endParaRPr lang="en-US" sz="1400" dirty="0" smtClean="0"/>
          </a:p>
          <a:p>
            <a:pPr eaLnBrk="1" hangingPunct="1">
              <a:lnSpc>
                <a:spcPct val="90000"/>
              </a:lnSpc>
              <a:defRPr/>
            </a:pPr>
            <a:endParaRPr lang="en-US" sz="1800" dirty="0"/>
          </a:p>
          <a:p>
            <a:pPr eaLnBrk="1" hangingPunct="1">
              <a:lnSpc>
                <a:spcPct val="90000"/>
              </a:lnSpc>
              <a:defRPr/>
            </a:pPr>
            <a:endParaRPr lang="en-US" sz="1800" dirty="0"/>
          </a:p>
        </p:txBody>
      </p:sp>
      <p:pic>
        <p:nvPicPr>
          <p:cNvPr id="10" name="Picture 9"/>
          <p:cNvPicPr>
            <a:picLocks noChangeAspect="1"/>
          </p:cNvPicPr>
          <p:nvPr/>
        </p:nvPicPr>
        <p:blipFill>
          <a:blip r:embed="rId3">
            <a:lum contrast="35000"/>
          </a:blip>
          <a:srcRect t="7826" b="17888"/>
          <a:stretch>
            <a:fillRect/>
          </a:stretch>
        </p:blipFill>
        <p:spPr>
          <a:xfrm>
            <a:off x="2057400" y="2884374"/>
            <a:ext cx="6781800" cy="2786476"/>
          </a:xfrm>
          <a:prstGeom prst="rect">
            <a:avLst/>
          </a:prstGeom>
        </p:spPr>
      </p:pic>
      <p:sp>
        <p:nvSpPr>
          <p:cNvPr id="11" name="TextBox 10"/>
          <p:cNvSpPr txBox="1"/>
          <p:nvPr/>
        </p:nvSpPr>
        <p:spPr>
          <a:xfrm>
            <a:off x="6385050" y="5617265"/>
            <a:ext cx="1996950" cy="461665"/>
          </a:xfrm>
          <a:prstGeom prst="rect">
            <a:avLst/>
          </a:prstGeom>
          <a:solidFill>
            <a:schemeClr val="bg1"/>
          </a:solidFill>
          <a:effectLst/>
        </p:spPr>
        <p:txBody>
          <a:bodyPr wrap="square" rtlCol="0">
            <a:spAutoFit/>
          </a:bodyPr>
          <a:lstStyle/>
          <a:p>
            <a:pPr algn="ctr"/>
            <a:endParaRPr lang="en-US" sz="2400">
              <a:effectLst>
                <a:outerShdw blurRad="38100" dist="38100" dir="2700000" algn="tl">
                  <a:srgbClr val="000000">
                    <a:alpha val="43137"/>
                  </a:srgbClr>
                </a:outerShdw>
              </a:effectLst>
            </a:endParaRPr>
          </a:p>
        </p:txBody>
      </p:sp>
      <p:sp>
        <p:nvSpPr>
          <p:cNvPr id="12" name="Rectangle 11"/>
          <p:cNvSpPr/>
          <p:nvPr/>
        </p:nvSpPr>
        <p:spPr bwMode="auto">
          <a:xfrm>
            <a:off x="6934200" y="5181600"/>
            <a:ext cx="1820056" cy="507314"/>
          </a:xfrm>
          <a:prstGeom prst="rect">
            <a:avLst/>
          </a:prstGeom>
          <a:solidFill>
            <a:schemeClr val="bg1">
              <a:alpha val="33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13" name="TextBox 12"/>
          <p:cNvSpPr txBox="1"/>
          <p:nvPr/>
        </p:nvSpPr>
        <p:spPr>
          <a:xfrm>
            <a:off x="4038600" y="5943600"/>
            <a:ext cx="3200400" cy="261610"/>
          </a:xfrm>
          <a:prstGeom prst="rect">
            <a:avLst/>
          </a:prstGeom>
          <a:noFill/>
        </p:spPr>
        <p:txBody>
          <a:bodyPr wrap="square" rtlCol="0">
            <a:spAutoFit/>
          </a:bodyPr>
          <a:lstStyle/>
          <a:p>
            <a:r>
              <a:rPr lang="en-US" sz="1100" b="0" i="1" dirty="0" smtClean="0">
                <a:solidFill>
                  <a:srgbClr val="0000CC"/>
                </a:solidFill>
              </a:rPr>
              <a:t>[picture: John Hong, Qualcomm]</a:t>
            </a:r>
            <a:endParaRPr lang="en-US" sz="1100" b="0" i="1" dirty="0">
              <a:solidFill>
                <a:srgbClr val="0000CC"/>
              </a:solidFill>
            </a:endParaRPr>
          </a:p>
        </p:txBody>
      </p:sp>
      <p:cxnSp>
        <p:nvCxnSpPr>
          <p:cNvPr id="17" name="Straight Connector 16"/>
          <p:cNvCxnSpPr/>
          <p:nvPr/>
        </p:nvCxnSpPr>
        <p:spPr bwMode="auto">
          <a:xfrm flipV="1">
            <a:off x="8153400" y="2819400"/>
            <a:ext cx="533400" cy="304800"/>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18" name="Straight Connector 17"/>
          <p:cNvCxnSpPr/>
          <p:nvPr/>
        </p:nvCxnSpPr>
        <p:spPr bwMode="auto">
          <a:xfrm>
            <a:off x="8153400" y="3124200"/>
            <a:ext cx="533400" cy="228600"/>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23" name="Block Arc 22"/>
          <p:cNvSpPr/>
          <p:nvPr/>
        </p:nvSpPr>
        <p:spPr bwMode="auto">
          <a:xfrm>
            <a:off x="8153400" y="2680734"/>
            <a:ext cx="664980" cy="762000"/>
          </a:xfrm>
          <a:prstGeom prst="blockArc">
            <a:avLst>
              <a:gd name="adj1" fmla="val 19800086"/>
              <a:gd name="adj2" fmla="val 2074433"/>
              <a:gd name="adj3" fmla="val 2006"/>
            </a:avLst>
          </a:prstGeom>
          <a:solidFill>
            <a:srgbClr val="73C46D"/>
          </a:solidFill>
          <a:ln w="22225" cap="flat" cmpd="sng" algn="ctr">
            <a:solidFill>
              <a:srgbClr val="38C43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24" name="Block Arc 23"/>
          <p:cNvSpPr/>
          <p:nvPr/>
        </p:nvSpPr>
        <p:spPr bwMode="auto">
          <a:xfrm>
            <a:off x="8229600" y="2767345"/>
            <a:ext cx="512580" cy="609600"/>
          </a:xfrm>
          <a:prstGeom prst="blockArc">
            <a:avLst>
              <a:gd name="adj1" fmla="val 19800086"/>
              <a:gd name="adj2" fmla="val 2074433"/>
              <a:gd name="adj3" fmla="val 2006"/>
            </a:avLst>
          </a:prstGeom>
          <a:solidFill>
            <a:srgbClr val="73C46D"/>
          </a:solidFill>
          <a:ln w="6350" cap="flat" cmpd="sng" algn="ctr">
            <a:solidFill>
              <a:srgbClr val="38C43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0734" name="Picture 14" descr="C:\Documents and Settings\IVMS_User\Desktop\PairwiseCompare1.png"/>
          <p:cNvPicPr>
            <a:picLocks noChangeAspect="1" noChangeArrowheads="1"/>
          </p:cNvPicPr>
          <p:nvPr/>
        </p:nvPicPr>
        <p:blipFill>
          <a:blip r:embed="rId3"/>
          <a:srcRect/>
          <a:stretch>
            <a:fillRect/>
          </a:stretch>
        </p:blipFill>
        <p:spPr bwMode="auto">
          <a:xfrm>
            <a:off x="669925" y="2438400"/>
            <a:ext cx="8702675" cy="4014788"/>
          </a:xfrm>
          <a:prstGeom prst="rect">
            <a:avLst/>
          </a:prstGeom>
          <a:noFill/>
          <a:ln w="9525">
            <a:noFill/>
            <a:miter lim="800000"/>
            <a:headEnd/>
            <a:tailEnd/>
          </a:ln>
        </p:spPr>
      </p:pic>
      <p:sp>
        <p:nvSpPr>
          <p:cNvPr id="11279" name="Rectangle 15"/>
          <p:cNvSpPr>
            <a:spLocks noGrp="1"/>
          </p:cNvSpPr>
          <p:nvPr>
            <p:ph type="title"/>
          </p:nvPr>
        </p:nvSpPr>
        <p:spPr>
          <a:xfrm>
            <a:off x="742950" y="457200"/>
            <a:ext cx="8407400" cy="801688"/>
          </a:xfrm>
        </p:spPr>
        <p:txBody>
          <a:bodyPr/>
          <a:lstStyle/>
          <a:p>
            <a:pPr>
              <a:defRPr/>
            </a:pPr>
            <a:r>
              <a:rPr lang="en-US" altLang="ja-JP" sz="3600" dirty="0">
                <a:ea typeface="+mj-ea"/>
                <a:cs typeface="+mj-cs"/>
              </a:rPr>
              <a:t>“Bag of</a:t>
            </a:r>
            <a:r>
              <a:rPr lang="en-US" altLang="ja-JP" sz="3600" dirty="0" smtClean="0">
                <a:ea typeface="+mj-ea"/>
                <a:cs typeface="+mj-cs"/>
              </a:rPr>
              <a:t> Visual Words</a:t>
            </a:r>
            <a:r>
              <a:rPr lang="en-US" altLang="ja-JP" sz="3600" dirty="0">
                <a:ea typeface="+mj-ea"/>
                <a:cs typeface="+mj-cs"/>
              </a:rPr>
              <a:t>” Matching </a:t>
            </a:r>
            <a:br>
              <a:rPr lang="en-US" altLang="ja-JP" sz="3600" dirty="0">
                <a:ea typeface="+mj-ea"/>
                <a:cs typeface="+mj-cs"/>
              </a:rPr>
            </a:br>
            <a:r>
              <a:rPr lang="en-US" altLang="ja-JP" sz="3600" dirty="0">
                <a:ea typeface="+mj-ea"/>
                <a:cs typeface="+mj-cs"/>
              </a:rPr>
              <a:t>&amp;</a:t>
            </a:r>
            <a:r>
              <a:rPr lang="en-US" altLang="ja-JP" sz="3600" dirty="0" smtClean="0">
                <a:ea typeface="+mj-ea"/>
                <a:cs typeface="+mj-cs"/>
              </a:rPr>
              <a:t> Geometric Consistency </a:t>
            </a:r>
            <a:r>
              <a:rPr lang="en-US" altLang="ja-JP" sz="3600" dirty="0">
                <a:ea typeface="+mj-ea"/>
                <a:cs typeface="+mj-cs"/>
              </a:rPr>
              <a:t>Check</a:t>
            </a:r>
            <a:endParaRPr lang="en-US" sz="4400" dirty="0">
              <a:ea typeface="+mj-ea"/>
              <a:cs typeface="+mj-cs"/>
            </a:endParaRPr>
          </a:p>
        </p:txBody>
      </p:sp>
      <p:pic>
        <p:nvPicPr>
          <p:cNvPr id="30736" name="Picture 16" descr="C:\Documents and Settings\IVMS_User\Desktop\PairwiseCompare2.png"/>
          <p:cNvPicPr>
            <a:picLocks noChangeAspect="1" noChangeArrowheads="1"/>
          </p:cNvPicPr>
          <p:nvPr/>
        </p:nvPicPr>
        <p:blipFill>
          <a:blip r:embed="rId4"/>
          <a:srcRect/>
          <a:stretch>
            <a:fillRect/>
          </a:stretch>
        </p:blipFill>
        <p:spPr bwMode="auto">
          <a:xfrm>
            <a:off x="666750" y="2439988"/>
            <a:ext cx="8702675" cy="4014787"/>
          </a:xfrm>
          <a:prstGeom prst="rect">
            <a:avLst/>
          </a:prstGeom>
          <a:noFill/>
          <a:ln w="9525">
            <a:noFill/>
            <a:miter lim="800000"/>
            <a:headEnd/>
            <a:tailEnd/>
          </a:ln>
        </p:spPr>
      </p:pic>
      <p:pic>
        <p:nvPicPr>
          <p:cNvPr id="30738" name="Picture 18" descr="C:\Documents and Settings\IVMS_User\Desktop\PairwiseCompare4.png"/>
          <p:cNvPicPr>
            <a:picLocks noChangeAspect="1" noChangeArrowheads="1"/>
          </p:cNvPicPr>
          <p:nvPr/>
        </p:nvPicPr>
        <p:blipFill>
          <a:blip r:embed="rId5"/>
          <a:srcRect/>
          <a:stretch>
            <a:fillRect/>
          </a:stretch>
        </p:blipFill>
        <p:spPr bwMode="auto">
          <a:xfrm>
            <a:off x="666750" y="2439988"/>
            <a:ext cx="8702675" cy="4014787"/>
          </a:xfrm>
          <a:prstGeom prst="rect">
            <a:avLst/>
          </a:prstGeom>
          <a:noFill/>
          <a:ln w="9525">
            <a:noFill/>
            <a:miter lim="800000"/>
            <a:headEnd/>
            <a:tailEnd/>
          </a:ln>
        </p:spPr>
      </p:pic>
      <p:pic>
        <p:nvPicPr>
          <p:cNvPr id="30739" name="Picture 19" descr="C:\Documents and Settings\IVMS_User\Desktop\PairwiseCompare3.png"/>
          <p:cNvPicPr>
            <a:picLocks noChangeAspect="1" noChangeArrowheads="1"/>
          </p:cNvPicPr>
          <p:nvPr/>
        </p:nvPicPr>
        <p:blipFill>
          <a:blip r:embed="rId6"/>
          <a:srcRect/>
          <a:stretch>
            <a:fillRect/>
          </a:stretch>
        </p:blipFill>
        <p:spPr bwMode="auto">
          <a:xfrm>
            <a:off x="666750" y="2439988"/>
            <a:ext cx="8702675" cy="4014787"/>
          </a:xfrm>
          <a:prstGeom prst="rect">
            <a:avLst/>
          </a:prstGeom>
          <a:noFill/>
          <a:ln w="9525">
            <a:noFill/>
            <a:miter lim="800000"/>
            <a:headEnd/>
            <a:tailEnd/>
          </a:ln>
        </p:spPr>
      </p:pic>
      <p:pic>
        <p:nvPicPr>
          <p:cNvPr id="30740" name="Picture 20" descr="C:\Documents and Settings\IVMS_User\Desktop\BruceSpringsteenMatch.png"/>
          <p:cNvPicPr>
            <a:picLocks noChangeAspect="1" noChangeArrowheads="1"/>
          </p:cNvPicPr>
          <p:nvPr/>
        </p:nvPicPr>
        <p:blipFill>
          <a:blip r:embed="rId7"/>
          <a:srcRect/>
          <a:stretch>
            <a:fillRect/>
          </a:stretch>
        </p:blipFill>
        <p:spPr bwMode="auto">
          <a:xfrm>
            <a:off x="666750" y="2439988"/>
            <a:ext cx="8702675" cy="4014787"/>
          </a:xfrm>
          <a:prstGeom prst="rect">
            <a:avLst/>
          </a:prstGeom>
          <a:noFill/>
          <a:ln w="9525">
            <a:noFill/>
            <a:miter lim="800000"/>
            <a:headEnd/>
            <a:tailEnd/>
          </a:ln>
        </p:spPr>
      </p:pic>
      <p:grpSp>
        <p:nvGrpSpPr>
          <p:cNvPr id="2" name="Group 25"/>
          <p:cNvGrpSpPr>
            <a:grpSpLocks/>
          </p:cNvGrpSpPr>
          <p:nvPr/>
        </p:nvGrpSpPr>
        <p:grpSpPr bwMode="auto">
          <a:xfrm>
            <a:off x="482600" y="1543050"/>
            <a:ext cx="9118600" cy="1227138"/>
            <a:chOff x="208" y="972"/>
            <a:chExt cx="5744" cy="773"/>
          </a:xfrm>
        </p:grpSpPr>
        <p:pic>
          <p:nvPicPr>
            <p:cNvPr id="57353" name="Picture 9" descr="D:\Documents and Settings\David M. Chen\My Documents\Feature Matching\Experiments\CD Recognition\CD Database\Images-By-Artist\Bruce Springsteen\Magic-Bruce-Springsteen-1.jpg"/>
            <p:cNvPicPr>
              <a:picLocks noChangeAspect="1" noChangeArrowheads="1"/>
            </p:cNvPicPr>
            <p:nvPr/>
          </p:nvPicPr>
          <p:blipFill>
            <a:blip r:embed="rId8"/>
            <a:srcRect/>
            <a:stretch>
              <a:fillRect/>
            </a:stretch>
          </p:blipFill>
          <p:spPr bwMode="auto">
            <a:xfrm>
              <a:off x="3217" y="1025"/>
              <a:ext cx="719" cy="720"/>
            </a:xfrm>
            <a:prstGeom prst="rect">
              <a:avLst/>
            </a:prstGeom>
            <a:noFill/>
            <a:ln w="9525">
              <a:solidFill>
                <a:schemeClr val="tx1"/>
              </a:solidFill>
              <a:miter lim="800000"/>
              <a:headEnd/>
              <a:tailEnd/>
            </a:ln>
          </p:spPr>
        </p:pic>
        <p:pic>
          <p:nvPicPr>
            <p:cNvPr id="57354" name="Picture 11" descr="D:\Documents and Settings\David M. Chen\My Documents\Feature Matching\Experiments\CD Recognition\CD Database\Images-By-Artist\Bruce Springsteen\Essential-Bruce-Springsteen.jpg"/>
            <p:cNvPicPr>
              <a:picLocks noChangeAspect="1" noChangeArrowheads="1"/>
            </p:cNvPicPr>
            <p:nvPr/>
          </p:nvPicPr>
          <p:blipFill>
            <a:blip r:embed="rId9"/>
            <a:srcRect/>
            <a:stretch>
              <a:fillRect/>
            </a:stretch>
          </p:blipFill>
          <p:spPr bwMode="auto">
            <a:xfrm>
              <a:off x="2464" y="1025"/>
              <a:ext cx="721" cy="720"/>
            </a:xfrm>
            <a:prstGeom prst="rect">
              <a:avLst/>
            </a:prstGeom>
            <a:noFill/>
            <a:ln w="9525">
              <a:solidFill>
                <a:schemeClr val="tx1"/>
              </a:solidFill>
              <a:miter lim="800000"/>
              <a:headEnd/>
              <a:tailEnd/>
            </a:ln>
          </p:spPr>
        </p:pic>
        <p:pic>
          <p:nvPicPr>
            <p:cNvPr id="57355" name="Picture 12" descr="D:\Documents and Settings\David M. Chen\My Documents\Feature Matching\Experiments\CD Recognition\CD Database\Images-By-Artist\Bruce Springsteen\We-Shall-Overcome-Seeger-Sessions.jpg"/>
            <p:cNvPicPr>
              <a:picLocks noChangeAspect="1" noChangeArrowheads="1"/>
            </p:cNvPicPr>
            <p:nvPr/>
          </p:nvPicPr>
          <p:blipFill>
            <a:blip r:embed="rId10"/>
            <a:srcRect/>
            <a:stretch>
              <a:fillRect/>
            </a:stretch>
          </p:blipFill>
          <p:spPr bwMode="auto">
            <a:xfrm>
              <a:off x="960" y="1025"/>
              <a:ext cx="720" cy="720"/>
            </a:xfrm>
            <a:prstGeom prst="rect">
              <a:avLst/>
            </a:prstGeom>
            <a:noFill/>
            <a:ln w="9525">
              <a:solidFill>
                <a:schemeClr val="tx1"/>
              </a:solidFill>
              <a:miter lim="800000"/>
              <a:headEnd/>
              <a:tailEnd/>
            </a:ln>
          </p:spPr>
        </p:pic>
        <p:pic>
          <p:nvPicPr>
            <p:cNvPr id="57356" name="Picture 14" descr="D:\Documents and Settings\David M. Chen\My Documents\Feature Matching\Experiments\CD Recognition\CD Database\Images-By-Artist\Anne Murray\All-Me-Anne-Murray.jpg"/>
            <p:cNvPicPr>
              <a:picLocks noChangeAspect="1" noChangeArrowheads="1"/>
            </p:cNvPicPr>
            <p:nvPr/>
          </p:nvPicPr>
          <p:blipFill>
            <a:blip r:embed="rId11"/>
            <a:srcRect/>
            <a:stretch>
              <a:fillRect/>
            </a:stretch>
          </p:blipFill>
          <p:spPr bwMode="auto">
            <a:xfrm>
              <a:off x="208" y="1025"/>
              <a:ext cx="720" cy="720"/>
            </a:xfrm>
            <a:prstGeom prst="rect">
              <a:avLst/>
            </a:prstGeom>
            <a:noFill/>
            <a:ln w="9525">
              <a:solidFill>
                <a:schemeClr val="tx1"/>
              </a:solidFill>
              <a:miter lim="800000"/>
              <a:headEnd/>
              <a:tailEnd/>
            </a:ln>
          </p:spPr>
        </p:pic>
        <p:pic>
          <p:nvPicPr>
            <p:cNvPr id="57357" name="Picture 15" descr="D:\Documents and Settings\David M. Chen\My Documents\Feature Matching\Experiments\CD Recognition\CD Database\Images-By-Artist\Air\Walking-Air-Chloe-Agnew.jpg"/>
            <p:cNvPicPr>
              <a:picLocks noChangeAspect="1" noChangeArrowheads="1"/>
            </p:cNvPicPr>
            <p:nvPr/>
          </p:nvPicPr>
          <p:blipFill>
            <a:blip r:embed="rId12"/>
            <a:srcRect/>
            <a:stretch>
              <a:fillRect/>
            </a:stretch>
          </p:blipFill>
          <p:spPr bwMode="auto">
            <a:xfrm>
              <a:off x="1712" y="1025"/>
              <a:ext cx="720" cy="720"/>
            </a:xfrm>
            <a:prstGeom prst="rect">
              <a:avLst/>
            </a:prstGeom>
            <a:noFill/>
            <a:ln w="9525">
              <a:solidFill>
                <a:schemeClr val="tx1"/>
              </a:solidFill>
              <a:miter lim="800000"/>
              <a:headEnd/>
              <a:tailEnd/>
            </a:ln>
          </p:spPr>
        </p:pic>
        <p:pic>
          <p:nvPicPr>
            <p:cNvPr id="57358" name="Picture 24" descr="C:\Documents and Settings\IVMS_User\Desktop\bs_cropped.png"/>
            <p:cNvPicPr>
              <a:picLocks noChangeAspect="1" noChangeArrowheads="1"/>
            </p:cNvPicPr>
            <p:nvPr/>
          </p:nvPicPr>
          <p:blipFill>
            <a:blip r:embed="rId13"/>
            <a:srcRect/>
            <a:stretch>
              <a:fillRect/>
            </a:stretch>
          </p:blipFill>
          <p:spPr bwMode="auto">
            <a:xfrm>
              <a:off x="5035" y="972"/>
              <a:ext cx="917" cy="756"/>
            </a:xfrm>
            <a:prstGeom prst="rect">
              <a:avLst/>
            </a:prstGeom>
            <a:noFill/>
            <a:ln w="9525">
              <a:noFill/>
              <a:miter lim="800000"/>
              <a:headEnd/>
              <a:tailEnd/>
            </a:ln>
          </p:spPr>
        </p:pic>
        <p:grpSp>
          <p:nvGrpSpPr>
            <p:cNvPr id="3" name="Group 22"/>
            <p:cNvGrpSpPr>
              <a:grpSpLocks/>
            </p:cNvGrpSpPr>
            <p:nvPr/>
          </p:nvGrpSpPr>
          <p:grpSpPr bwMode="auto">
            <a:xfrm>
              <a:off x="3848" y="1023"/>
              <a:ext cx="1248" cy="720"/>
              <a:chOff x="3848" y="1023"/>
              <a:chExt cx="1248" cy="720"/>
            </a:xfrm>
          </p:grpSpPr>
          <p:sp>
            <p:nvSpPr>
              <p:cNvPr id="57360" name="AutoShape 28"/>
              <p:cNvSpPr>
                <a:spLocks noChangeArrowheads="1"/>
              </p:cNvSpPr>
              <p:nvPr/>
            </p:nvSpPr>
            <p:spPr bwMode="auto">
              <a:xfrm>
                <a:off x="3848" y="1023"/>
                <a:ext cx="1248" cy="720"/>
              </a:xfrm>
              <a:prstGeom prst="leftRightArrow">
                <a:avLst>
                  <a:gd name="adj1" fmla="val 50000"/>
                  <a:gd name="adj2" fmla="val 32002"/>
                </a:avLst>
              </a:prstGeom>
              <a:solidFill>
                <a:srgbClr val="FF0000"/>
              </a:solidFill>
              <a:ln w="9525">
                <a:solidFill>
                  <a:schemeClr val="tx1"/>
                </a:solidFill>
                <a:miter lim="800000"/>
                <a:headEnd/>
                <a:tailEnd/>
              </a:ln>
            </p:spPr>
            <p:txBody>
              <a:bodyPr wrap="none" anchor="ctr">
                <a:prstTxWarp prst="textNoShape">
                  <a:avLst/>
                </a:prstTxWarp>
              </a:bodyPr>
              <a:lstStyle/>
              <a:p>
                <a:pPr eaLnBrk="0" hangingPunct="0"/>
                <a:endParaRPr lang="en-US"/>
              </a:p>
            </p:txBody>
          </p:sp>
          <p:sp>
            <p:nvSpPr>
              <p:cNvPr id="57361" name="TextBox 36"/>
              <p:cNvSpPr txBox="1">
                <a:spLocks noChangeArrowheads="1"/>
              </p:cNvSpPr>
              <p:nvPr/>
            </p:nvSpPr>
            <p:spPr bwMode="auto">
              <a:xfrm>
                <a:off x="3899" y="1167"/>
                <a:ext cx="1145" cy="442"/>
              </a:xfrm>
              <a:prstGeom prst="rect">
                <a:avLst/>
              </a:prstGeom>
              <a:noFill/>
              <a:ln w="9525">
                <a:noFill/>
                <a:miter lim="800000"/>
                <a:headEnd/>
                <a:tailEnd/>
              </a:ln>
            </p:spPr>
            <p:txBody>
              <a:bodyPr>
                <a:prstTxWarp prst="textNoShape">
                  <a:avLst/>
                </a:prstTxWarp>
                <a:spAutoFit/>
              </a:bodyPr>
              <a:lstStyle/>
              <a:p>
                <a:pPr algn="ctr" eaLnBrk="0" hangingPunct="0"/>
                <a:r>
                  <a:rPr lang="en-US" altLang="ja-JP" sz="2000">
                    <a:solidFill>
                      <a:schemeClr val="bg1"/>
                    </a:solidFill>
                    <a:ea typeface="MS PGothic" charset="0"/>
                    <a:cs typeface="MS PGothic" charset="0"/>
                  </a:rPr>
                  <a:t>Pairwise Comparison</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dissolve">
                                      <p:cBhvr>
                                        <p:cTn id="7" dur="500"/>
                                        <p:tgtEl>
                                          <p:spTgt spid="307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36"/>
                                        </p:tgtEl>
                                        <p:attrNameLst>
                                          <p:attrName>style.visibility</p:attrName>
                                        </p:attrNameLst>
                                      </p:cBhvr>
                                      <p:to>
                                        <p:strVal val="visible"/>
                                      </p:to>
                                    </p:set>
                                    <p:animEffect transition="in" filter="dissolve">
                                      <p:cBhvr>
                                        <p:cTn id="12" dur="500"/>
                                        <p:tgtEl>
                                          <p:spTgt spid="307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738"/>
                                        </p:tgtEl>
                                        <p:attrNameLst>
                                          <p:attrName>style.visibility</p:attrName>
                                        </p:attrNameLst>
                                      </p:cBhvr>
                                      <p:to>
                                        <p:strVal val="visible"/>
                                      </p:to>
                                    </p:set>
                                    <p:animEffect transition="in" filter="dissolve">
                                      <p:cBhvr>
                                        <p:cTn id="17" dur="500"/>
                                        <p:tgtEl>
                                          <p:spTgt spid="307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0739"/>
                                        </p:tgtEl>
                                        <p:attrNameLst>
                                          <p:attrName>style.visibility</p:attrName>
                                        </p:attrNameLst>
                                      </p:cBhvr>
                                      <p:to>
                                        <p:strVal val="visible"/>
                                      </p:to>
                                    </p:set>
                                    <p:animEffect transition="in" filter="dissolve">
                                      <p:cBhvr>
                                        <p:cTn id="22" dur="500"/>
                                        <p:tgtEl>
                                          <p:spTgt spid="3073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0740"/>
                                        </p:tgtEl>
                                        <p:attrNameLst>
                                          <p:attrName>style.visibility</p:attrName>
                                        </p:attrNameLst>
                                      </p:cBhvr>
                                      <p:to>
                                        <p:strVal val="visible"/>
                                      </p:to>
                                    </p:set>
                                    <p:animEffect transition="in" filter="dissolve">
                                      <p:cBhvr>
                                        <p:cTn id="27" dur="500"/>
                                        <p:tgtEl>
                                          <p:spTgt spid="30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ea typeface="ＭＳ Ｐゴシック" charset="-128"/>
                <a:cs typeface="ＭＳ Ｐゴシック" charset="-128"/>
              </a:rPr>
              <a:t>Growing Vocabulary Tree</a:t>
            </a:r>
          </a:p>
        </p:txBody>
      </p:sp>
      <p:sp>
        <p:nvSpPr>
          <p:cNvPr id="13315" name="Rectangle 291"/>
          <p:cNvSpPr>
            <a:spLocks noChangeAspect="1" noChangeArrowheads="1"/>
          </p:cNvSpPr>
          <p:nvPr/>
        </p:nvSpPr>
        <p:spPr bwMode="auto">
          <a:xfrm>
            <a:off x="2109788" y="1006475"/>
            <a:ext cx="5873750" cy="5324475"/>
          </a:xfrm>
          <a:prstGeom prst="rect">
            <a:avLst/>
          </a:prstGeom>
          <a:noFill/>
          <a:ln w="9525">
            <a:noFill/>
            <a:miter lim="800000"/>
            <a:headEnd/>
            <a:tailEnd/>
          </a:ln>
        </p:spPr>
        <p:txBody>
          <a:bodyPr wrap="none" anchor="ctr">
            <a:prstTxWarp prst="textNoShape">
              <a:avLst/>
            </a:prstTxWarp>
          </a:bodyPr>
          <a:lstStyle/>
          <a:p>
            <a:pPr eaLnBrk="0" hangingPunct="0"/>
            <a:endParaRPr lang="en-US"/>
          </a:p>
        </p:txBody>
      </p:sp>
      <p:sp>
        <p:nvSpPr>
          <p:cNvPr id="13316" name="Rectangle 311"/>
          <p:cNvSpPr>
            <a:spLocks noChangeAspect="1" noChangeArrowheads="1"/>
          </p:cNvSpPr>
          <p:nvPr/>
        </p:nvSpPr>
        <p:spPr bwMode="auto">
          <a:xfrm>
            <a:off x="2109788" y="1006475"/>
            <a:ext cx="5873750" cy="5324475"/>
          </a:xfrm>
          <a:prstGeom prst="rect">
            <a:avLst/>
          </a:prstGeom>
          <a:noFill/>
          <a:ln w="9525">
            <a:noFill/>
            <a:miter lim="800000"/>
            <a:headEnd/>
            <a:tailEnd/>
          </a:ln>
        </p:spPr>
        <p:txBody>
          <a:bodyPr wrap="none" anchor="ctr">
            <a:prstTxWarp prst="textNoShape">
              <a:avLst/>
            </a:prstTxWarp>
          </a:bodyPr>
          <a:lstStyle/>
          <a:p>
            <a:pPr eaLnBrk="0" hangingPunct="0"/>
            <a:endParaRPr lang="en-US"/>
          </a:p>
        </p:txBody>
      </p:sp>
      <p:sp>
        <p:nvSpPr>
          <p:cNvPr id="13317" name="Oval 341"/>
          <p:cNvSpPr>
            <a:spLocks noChangeAspect="1" noChangeArrowheads="1"/>
          </p:cNvSpPr>
          <p:nvPr/>
        </p:nvSpPr>
        <p:spPr bwMode="auto">
          <a:xfrm>
            <a:off x="6488113" y="4937125"/>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18" name="Oval 343"/>
          <p:cNvSpPr>
            <a:spLocks noChangeAspect="1" noChangeArrowheads="1"/>
          </p:cNvSpPr>
          <p:nvPr/>
        </p:nvSpPr>
        <p:spPr bwMode="auto">
          <a:xfrm>
            <a:off x="5918200" y="3230563"/>
            <a:ext cx="55563"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19" name="Oval 346"/>
          <p:cNvSpPr>
            <a:spLocks noChangeAspect="1" noChangeArrowheads="1"/>
          </p:cNvSpPr>
          <p:nvPr/>
        </p:nvSpPr>
        <p:spPr bwMode="auto">
          <a:xfrm>
            <a:off x="5346700" y="417671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20" name="Oval 348"/>
          <p:cNvSpPr>
            <a:spLocks noChangeAspect="1" noChangeArrowheads="1"/>
          </p:cNvSpPr>
          <p:nvPr/>
        </p:nvSpPr>
        <p:spPr bwMode="auto">
          <a:xfrm>
            <a:off x="6261100" y="25352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21" name="Oval 349"/>
          <p:cNvSpPr>
            <a:spLocks noChangeAspect="1" noChangeArrowheads="1"/>
          </p:cNvSpPr>
          <p:nvPr/>
        </p:nvSpPr>
        <p:spPr bwMode="auto">
          <a:xfrm>
            <a:off x="4719638" y="2724150"/>
            <a:ext cx="55562"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22" name="Oval 350"/>
          <p:cNvSpPr>
            <a:spLocks noChangeAspect="1" noChangeArrowheads="1"/>
          </p:cNvSpPr>
          <p:nvPr/>
        </p:nvSpPr>
        <p:spPr bwMode="auto">
          <a:xfrm>
            <a:off x="4946650" y="28495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23" name="Oval 358"/>
          <p:cNvSpPr>
            <a:spLocks noChangeAspect="1" noChangeArrowheads="1"/>
          </p:cNvSpPr>
          <p:nvPr/>
        </p:nvSpPr>
        <p:spPr bwMode="auto">
          <a:xfrm>
            <a:off x="6088063" y="50006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24" name="Oval 362"/>
          <p:cNvSpPr>
            <a:spLocks noChangeAspect="1" noChangeArrowheads="1"/>
          </p:cNvSpPr>
          <p:nvPr/>
        </p:nvSpPr>
        <p:spPr bwMode="auto">
          <a:xfrm>
            <a:off x="7002463" y="310356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25" name="Oval 363"/>
          <p:cNvSpPr>
            <a:spLocks noChangeAspect="1" noChangeArrowheads="1"/>
          </p:cNvSpPr>
          <p:nvPr/>
        </p:nvSpPr>
        <p:spPr bwMode="auto">
          <a:xfrm>
            <a:off x="4946650" y="31654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26" name="Oval 374"/>
          <p:cNvSpPr>
            <a:spLocks noChangeAspect="1" noChangeArrowheads="1"/>
          </p:cNvSpPr>
          <p:nvPr/>
        </p:nvSpPr>
        <p:spPr bwMode="auto">
          <a:xfrm>
            <a:off x="6030913" y="26590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27" name="Oval 375"/>
          <p:cNvSpPr>
            <a:spLocks noChangeAspect="1" noChangeArrowheads="1"/>
          </p:cNvSpPr>
          <p:nvPr/>
        </p:nvSpPr>
        <p:spPr bwMode="auto">
          <a:xfrm>
            <a:off x="6488113" y="29146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28" name="Oval 376"/>
          <p:cNvSpPr>
            <a:spLocks noChangeAspect="1" noChangeArrowheads="1"/>
          </p:cNvSpPr>
          <p:nvPr/>
        </p:nvSpPr>
        <p:spPr bwMode="auto">
          <a:xfrm>
            <a:off x="5289550" y="4494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29" name="Oval 377"/>
          <p:cNvSpPr>
            <a:spLocks noChangeAspect="1" noChangeArrowheads="1"/>
          </p:cNvSpPr>
          <p:nvPr/>
        </p:nvSpPr>
        <p:spPr bwMode="auto">
          <a:xfrm>
            <a:off x="5461000" y="4494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30" name="Oval 379"/>
          <p:cNvSpPr>
            <a:spLocks noChangeAspect="1" noChangeArrowheads="1"/>
          </p:cNvSpPr>
          <p:nvPr/>
        </p:nvSpPr>
        <p:spPr bwMode="auto">
          <a:xfrm>
            <a:off x="6659563" y="51895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31" name="Oval 390"/>
          <p:cNvSpPr>
            <a:spLocks noChangeAspect="1" noChangeArrowheads="1"/>
          </p:cNvSpPr>
          <p:nvPr/>
        </p:nvSpPr>
        <p:spPr bwMode="auto">
          <a:xfrm>
            <a:off x="4775200" y="44402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32" name="Oval 391"/>
          <p:cNvSpPr>
            <a:spLocks noChangeAspect="1" noChangeArrowheads="1"/>
          </p:cNvSpPr>
          <p:nvPr/>
        </p:nvSpPr>
        <p:spPr bwMode="auto">
          <a:xfrm>
            <a:off x="5803900" y="47561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33" name="Oval 392"/>
          <p:cNvSpPr>
            <a:spLocks noChangeAspect="1" noChangeArrowheads="1"/>
          </p:cNvSpPr>
          <p:nvPr/>
        </p:nvSpPr>
        <p:spPr bwMode="auto">
          <a:xfrm>
            <a:off x="6545263" y="46910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34" name="Oval 393"/>
          <p:cNvSpPr>
            <a:spLocks noChangeAspect="1" noChangeArrowheads="1"/>
          </p:cNvSpPr>
          <p:nvPr/>
        </p:nvSpPr>
        <p:spPr bwMode="auto">
          <a:xfrm>
            <a:off x="5060950" y="4186238"/>
            <a:ext cx="58738"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35" name="Oval 399"/>
          <p:cNvSpPr>
            <a:spLocks noChangeAspect="1" noChangeArrowheads="1"/>
          </p:cNvSpPr>
          <p:nvPr/>
        </p:nvSpPr>
        <p:spPr bwMode="auto">
          <a:xfrm>
            <a:off x="5630863" y="2732088"/>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36" name="Oval 403"/>
          <p:cNvSpPr>
            <a:spLocks noChangeAspect="1" noChangeArrowheads="1"/>
          </p:cNvSpPr>
          <p:nvPr/>
        </p:nvSpPr>
        <p:spPr bwMode="auto">
          <a:xfrm>
            <a:off x="6945313" y="254317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37" name="Oval 404"/>
          <p:cNvSpPr>
            <a:spLocks noChangeAspect="1" noChangeArrowheads="1"/>
          </p:cNvSpPr>
          <p:nvPr/>
        </p:nvSpPr>
        <p:spPr bwMode="auto">
          <a:xfrm>
            <a:off x="6886575" y="3300413"/>
            <a:ext cx="58738"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38" name="Oval 406"/>
          <p:cNvSpPr>
            <a:spLocks noChangeAspect="1" noChangeArrowheads="1"/>
          </p:cNvSpPr>
          <p:nvPr/>
        </p:nvSpPr>
        <p:spPr bwMode="auto">
          <a:xfrm>
            <a:off x="7516813" y="2795588"/>
            <a:ext cx="53975"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3339" name="Rectangle 126"/>
          <p:cNvSpPr>
            <a:spLocks noChangeArrowheads="1"/>
          </p:cNvSpPr>
          <p:nvPr/>
        </p:nvSpPr>
        <p:spPr bwMode="auto">
          <a:xfrm>
            <a:off x="5748338" y="5891213"/>
            <a:ext cx="3875087" cy="400050"/>
          </a:xfrm>
          <a:prstGeom prst="rect">
            <a:avLst/>
          </a:prstGeom>
          <a:noFill/>
          <a:ln w="9525">
            <a:noFill/>
            <a:miter lim="800000"/>
            <a:headEnd/>
            <a:tailEnd/>
          </a:ln>
        </p:spPr>
        <p:txBody>
          <a:bodyPr>
            <a:prstTxWarp prst="textNoShape">
              <a:avLst/>
            </a:prstTxWarp>
            <a:spAutoFit/>
          </a:bodyPr>
          <a:lstStyle/>
          <a:p>
            <a:pPr marL="342900" indent="-342900" algn="ctr" eaLnBrk="0" hangingPunct="0">
              <a:spcBef>
                <a:spcPct val="20000"/>
              </a:spcBef>
              <a:buClr>
                <a:srgbClr val="CC3300"/>
              </a:buClr>
            </a:pPr>
            <a:r>
              <a:rPr lang="de-DE" sz="2000" i="1">
                <a:solidFill>
                  <a:srgbClr val="043DDE"/>
                </a:solidFill>
              </a:rPr>
              <a:t>[Nist</a:t>
            </a:r>
            <a:r>
              <a:rPr lang="en-US" sz="2000" i="1">
                <a:solidFill>
                  <a:srgbClr val="043DDE"/>
                </a:solidFill>
              </a:rPr>
              <a:t>é</a:t>
            </a:r>
            <a:r>
              <a:rPr lang="de-DE" sz="2000" i="1">
                <a:solidFill>
                  <a:srgbClr val="043DDE"/>
                </a:solidFill>
              </a:rPr>
              <a:t>r and Stewenius, 2006]</a:t>
            </a:r>
            <a:endParaRPr lang="en-US" sz="2000" i="1">
              <a:solidFill>
                <a:srgbClr val="043DDE"/>
              </a:solidFill>
            </a:endParaRPr>
          </a:p>
        </p:txBody>
      </p:sp>
      <p:pic>
        <p:nvPicPr>
          <p:cNvPr id="13340" name="Picture 9" descr="D:\Documents and Settings\David M. Chen\My Documents\Feature Matching\Experiments\CD Recognition\CD Database\Images-By-Artist\Bruce Springsteen\Magic-Bruce-Springsteen-1.jpg"/>
          <p:cNvPicPr>
            <a:picLocks noChangeAspect="1" noChangeArrowheads="1"/>
          </p:cNvPicPr>
          <p:nvPr/>
        </p:nvPicPr>
        <p:blipFill>
          <a:blip r:embed="rId3"/>
          <a:srcRect/>
          <a:stretch>
            <a:fillRect/>
          </a:stretch>
        </p:blipFill>
        <p:spPr bwMode="auto">
          <a:xfrm>
            <a:off x="1171575" y="2655888"/>
            <a:ext cx="631825" cy="685800"/>
          </a:xfrm>
          <a:prstGeom prst="rect">
            <a:avLst/>
          </a:prstGeom>
          <a:noFill/>
          <a:ln w="9525">
            <a:noFill/>
            <a:miter lim="800000"/>
            <a:headEnd/>
            <a:tailEnd/>
          </a:ln>
        </p:spPr>
      </p:pic>
      <p:pic>
        <p:nvPicPr>
          <p:cNvPr id="13341" name="Picture 11" descr="D:\Documents and Settings\David M. Chen\My Documents\Feature Matching\Experiments\CD Recognition\CD Database\Images-By-Artist\Bruce Springsteen\Essential-Bruce-Springsteen.jpg"/>
          <p:cNvPicPr>
            <a:picLocks noChangeAspect="1" noChangeArrowheads="1"/>
          </p:cNvPicPr>
          <p:nvPr/>
        </p:nvPicPr>
        <p:blipFill>
          <a:blip r:embed="rId4"/>
          <a:srcRect/>
          <a:stretch>
            <a:fillRect/>
          </a:stretch>
        </p:blipFill>
        <p:spPr bwMode="auto">
          <a:xfrm>
            <a:off x="1171575" y="3338513"/>
            <a:ext cx="631825" cy="685800"/>
          </a:xfrm>
          <a:prstGeom prst="rect">
            <a:avLst/>
          </a:prstGeom>
          <a:noFill/>
          <a:ln w="9525">
            <a:noFill/>
            <a:miter lim="800000"/>
            <a:headEnd/>
            <a:tailEnd/>
          </a:ln>
        </p:spPr>
      </p:pic>
      <p:pic>
        <p:nvPicPr>
          <p:cNvPr id="13342" name="Picture 12" descr="D:\Documents and Settings\David M. Chen\My Documents\Feature Matching\Experiments\CD Recognition\CD Database\Images-By-Artist\Bruce Springsteen\We-Shall-Overcome-Seeger-Sessions.jpg"/>
          <p:cNvPicPr>
            <a:picLocks noChangeAspect="1" noChangeArrowheads="1"/>
          </p:cNvPicPr>
          <p:nvPr/>
        </p:nvPicPr>
        <p:blipFill>
          <a:blip r:embed="rId5"/>
          <a:srcRect/>
          <a:stretch>
            <a:fillRect/>
          </a:stretch>
        </p:blipFill>
        <p:spPr bwMode="auto">
          <a:xfrm>
            <a:off x="1177925" y="1971675"/>
            <a:ext cx="633413" cy="685800"/>
          </a:xfrm>
          <a:prstGeom prst="rect">
            <a:avLst/>
          </a:prstGeom>
          <a:noFill/>
          <a:ln w="9525">
            <a:noFill/>
            <a:miter lim="800000"/>
            <a:headEnd/>
            <a:tailEnd/>
          </a:ln>
        </p:spPr>
      </p:pic>
      <p:pic>
        <p:nvPicPr>
          <p:cNvPr id="13343" name="Picture 14" descr="D:\Documents and Settings\David M. Chen\My Documents\Feature Matching\Experiments\CD Recognition\CD Database\Images-By-Artist\Anne Murray\All-Me-Anne-Murray.jpg"/>
          <p:cNvPicPr>
            <a:picLocks noChangeAspect="1" noChangeArrowheads="1"/>
          </p:cNvPicPr>
          <p:nvPr/>
        </p:nvPicPr>
        <p:blipFill>
          <a:blip r:embed="rId6"/>
          <a:srcRect/>
          <a:stretch>
            <a:fillRect/>
          </a:stretch>
        </p:blipFill>
        <p:spPr bwMode="auto">
          <a:xfrm>
            <a:off x="1173163" y="1285875"/>
            <a:ext cx="633412" cy="685800"/>
          </a:xfrm>
          <a:prstGeom prst="rect">
            <a:avLst/>
          </a:prstGeom>
          <a:noFill/>
          <a:ln w="9525">
            <a:noFill/>
            <a:miter lim="800000"/>
            <a:headEnd/>
            <a:tailEnd/>
          </a:ln>
        </p:spPr>
      </p:pic>
      <p:pic>
        <p:nvPicPr>
          <p:cNvPr id="13344" name="Picture 15" descr="D:\Documents and Settings\David M. Chen\My Documents\Feature Matching\Experiments\CD Recognition\CD Database\Images-By-Artist\Air\Walking-Air-Chloe-Agnew.jpg"/>
          <p:cNvPicPr>
            <a:picLocks noChangeAspect="1" noChangeArrowheads="1"/>
          </p:cNvPicPr>
          <p:nvPr/>
        </p:nvPicPr>
        <p:blipFill>
          <a:blip r:embed="rId7"/>
          <a:srcRect/>
          <a:stretch>
            <a:fillRect/>
          </a:stretch>
        </p:blipFill>
        <p:spPr bwMode="auto">
          <a:xfrm>
            <a:off x="1168400" y="4021138"/>
            <a:ext cx="631825" cy="685800"/>
          </a:xfrm>
          <a:prstGeom prst="rect">
            <a:avLst/>
          </a:prstGeom>
          <a:noFill/>
          <a:ln w="9525">
            <a:noFill/>
            <a:miter lim="800000"/>
            <a:headEnd/>
            <a:tailEnd/>
          </a:ln>
        </p:spPr>
      </p:pic>
      <p:cxnSp>
        <p:nvCxnSpPr>
          <p:cNvPr id="141" name="Straight Connector 140"/>
          <p:cNvCxnSpPr>
            <a:stCxn id="13317" idx="7"/>
            <a:endCxn id="129" idx="3"/>
          </p:cNvCxnSpPr>
          <p:nvPr/>
        </p:nvCxnSpPr>
        <p:spPr bwMode="auto">
          <a:xfrm rot="16200000" flipV="1">
            <a:off x="2999582" y="1408906"/>
            <a:ext cx="1947862" cy="5127625"/>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42" name="Straight Connector 141"/>
          <p:cNvCxnSpPr>
            <a:stCxn id="13336" idx="3"/>
            <a:endCxn id="129" idx="3"/>
          </p:cNvCxnSpPr>
          <p:nvPr/>
        </p:nvCxnSpPr>
        <p:spPr bwMode="auto">
          <a:xfrm rot="5400000">
            <a:off x="3962400" y="7938"/>
            <a:ext cx="403225" cy="5578475"/>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43" name="Straight Connector 142"/>
          <p:cNvCxnSpPr>
            <a:stCxn id="13337" idx="7"/>
            <a:endCxn id="130" idx="3"/>
          </p:cNvCxnSpPr>
          <p:nvPr/>
        </p:nvCxnSpPr>
        <p:spPr bwMode="auto">
          <a:xfrm rot="16200000" flipH="1" flipV="1">
            <a:off x="3971925" y="344488"/>
            <a:ext cx="371475" cy="5559425"/>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ea typeface="ＭＳ Ｐゴシック" charset="-128"/>
                <a:cs typeface="ＭＳ Ｐゴシック" charset="-128"/>
              </a:rPr>
              <a:t>Growing Vocabulary Tree</a:t>
            </a:r>
          </a:p>
        </p:txBody>
      </p:sp>
      <p:sp>
        <p:nvSpPr>
          <p:cNvPr id="14339" name="Rectangle 291"/>
          <p:cNvSpPr>
            <a:spLocks noChangeAspect="1" noChangeArrowheads="1"/>
          </p:cNvSpPr>
          <p:nvPr/>
        </p:nvSpPr>
        <p:spPr bwMode="auto">
          <a:xfrm>
            <a:off x="2109788" y="1006475"/>
            <a:ext cx="5873750" cy="5324475"/>
          </a:xfrm>
          <a:prstGeom prst="rect">
            <a:avLst/>
          </a:prstGeom>
          <a:noFill/>
          <a:ln w="9525">
            <a:noFill/>
            <a:miter lim="800000"/>
            <a:headEnd/>
            <a:tailEnd/>
          </a:ln>
        </p:spPr>
        <p:txBody>
          <a:bodyPr wrap="none" anchor="ctr">
            <a:prstTxWarp prst="textNoShape">
              <a:avLst/>
            </a:prstTxWarp>
          </a:bodyPr>
          <a:lstStyle/>
          <a:p>
            <a:pPr eaLnBrk="0" hangingPunct="0"/>
            <a:endParaRPr lang="en-US"/>
          </a:p>
        </p:txBody>
      </p:sp>
      <p:sp>
        <p:nvSpPr>
          <p:cNvPr id="14340" name="Oval 293"/>
          <p:cNvSpPr>
            <a:spLocks noChangeAspect="1" noChangeArrowheads="1"/>
          </p:cNvSpPr>
          <p:nvPr/>
        </p:nvSpPr>
        <p:spPr bwMode="auto">
          <a:xfrm>
            <a:off x="3975100" y="373697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41" name="Oval 294"/>
          <p:cNvSpPr>
            <a:spLocks noChangeAspect="1" noChangeArrowheads="1"/>
          </p:cNvSpPr>
          <p:nvPr/>
        </p:nvSpPr>
        <p:spPr bwMode="auto">
          <a:xfrm>
            <a:off x="3862388" y="2914650"/>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42" name="Oval 295"/>
          <p:cNvSpPr>
            <a:spLocks noChangeAspect="1" noChangeArrowheads="1"/>
          </p:cNvSpPr>
          <p:nvPr/>
        </p:nvSpPr>
        <p:spPr bwMode="auto">
          <a:xfrm>
            <a:off x="5403850" y="4748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43" name="Oval 296"/>
          <p:cNvSpPr>
            <a:spLocks noChangeAspect="1" noChangeArrowheads="1"/>
          </p:cNvSpPr>
          <p:nvPr/>
        </p:nvSpPr>
        <p:spPr bwMode="auto">
          <a:xfrm>
            <a:off x="4489450" y="348138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44" name="Oval 297"/>
          <p:cNvSpPr>
            <a:spLocks noChangeAspect="1" noChangeArrowheads="1"/>
          </p:cNvSpPr>
          <p:nvPr/>
        </p:nvSpPr>
        <p:spPr bwMode="auto">
          <a:xfrm>
            <a:off x="4262438" y="310356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45" name="Oval 298"/>
          <p:cNvSpPr>
            <a:spLocks noChangeAspect="1" noChangeArrowheads="1"/>
          </p:cNvSpPr>
          <p:nvPr/>
        </p:nvSpPr>
        <p:spPr bwMode="auto">
          <a:xfrm>
            <a:off x="6202363" y="3041650"/>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46" name="Oval 299"/>
          <p:cNvSpPr>
            <a:spLocks noChangeAspect="1" noChangeArrowheads="1"/>
          </p:cNvSpPr>
          <p:nvPr/>
        </p:nvSpPr>
        <p:spPr bwMode="auto">
          <a:xfrm>
            <a:off x="5745163" y="3041650"/>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47" name="Oval 300"/>
          <p:cNvSpPr>
            <a:spLocks noChangeAspect="1" noChangeArrowheads="1"/>
          </p:cNvSpPr>
          <p:nvPr/>
        </p:nvSpPr>
        <p:spPr bwMode="auto">
          <a:xfrm>
            <a:off x="6602413" y="30416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48" name="Oval 301"/>
          <p:cNvSpPr>
            <a:spLocks noChangeAspect="1" noChangeArrowheads="1"/>
          </p:cNvSpPr>
          <p:nvPr/>
        </p:nvSpPr>
        <p:spPr bwMode="auto">
          <a:xfrm>
            <a:off x="7229475" y="278606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49" name="Oval 302"/>
          <p:cNvSpPr>
            <a:spLocks noChangeAspect="1" noChangeArrowheads="1"/>
          </p:cNvSpPr>
          <p:nvPr/>
        </p:nvSpPr>
        <p:spPr bwMode="auto">
          <a:xfrm>
            <a:off x="4546600" y="3925888"/>
            <a:ext cx="58738"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50" name="Oval 303"/>
          <p:cNvSpPr>
            <a:spLocks noChangeAspect="1" noChangeArrowheads="1"/>
          </p:cNvSpPr>
          <p:nvPr/>
        </p:nvSpPr>
        <p:spPr bwMode="auto">
          <a:xfrm>
            <a:off x="6602413" y="27241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51" name="Oval 304"/>
          <p:cNvSpPr>
            <a:spLocks noChangeAspect="1" noChangeArrowheads="1"/>
          </p:cNvSpPr>
          <p:nvPr/>
        </p:nvSpPr>
        <p:spPr bwMode="auto">
          <a:xfrm>
            <a:off x="3233738" y="341947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52" name="Oval 305"/>
          <p:cNvSpPr>
            <a:spLocks noChangeAspect="1" noChangeArrowheads="1"/>
          </p:cNvSpPr>
          <p:nvPr/>
        </p:nvSpPr>
        <p:spPr bwMode="auto">
          <a:xfrm>
            <a:off x="3575050" y="3419475"/>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53" name="Oval 306"/>
          <p:cNvSpPr>
            <a:spLocks noChangeAspect="1" noChangeArrowheads="1"/>
          </p:cNvSpPr>
          <p:nvPr/>
        </p:nvSpPr>
        <p:spPr bwMode="auto">
          <a:xfrm>
            <a:off x="3521075" y="3292475"/>
            <a:ext cx="53975"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54" name="Oval 307"/>
          <p:cNvSpPr>
            <a:spLocks noChangeAspect="1" noChangeArrowheads="1"/>
          </p:cNvSpPr>
          <p:nvPr/>
        </p:nvSpPr>
        <p:spPr bwMode="auto">
          <a:xfrm>
            <a:off x="4489450" y="404971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55" name="Oval 308"/>
          <p:cNvSpPr>
            <a:spLocks noChangeAspect="1" noChangeArrowheads="1"/>
          </p:cNvSpPr>
          <p:nvPr/>
        </p:nvSpPr>
        <p:spPr bwMode="auto">
          <a:xfrm>
            <a:off x="4719638" y="3987800"/>
            <a:ext cx="55562"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56" name="Oval 309"/>
          <p:cNvSpPr>
            <a:spLocks noChangeAspect="1" noChangeArrowheads="1"/>
          </p:cNvSpPr>
          <p:nvPr/>
        </p:nvSpPr>
        <p:spPr bwMode="auto">
          <a:xfrm>
            <a:off x="3290888" y="23463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57" name="Rectangle 311"/>
          <p:cNvSpPr>
            <a:spLocks noChangeAspect="1" noChangeArrowheads="1"/>
          </p:cNvSpPr>
          <p:nvPr/>
        </p:nvSpPr>
        <p:spPr bwMode="auto">
          <a:xfrm>
            <a:off x="2109788" y="1006475"/>
            <a:ext cx="5873750" cy="5324475"/>
          </a:xfrm>
          <a:prstGeom prst="rect">
            <a:avLst/>
          </a:prstGeom>
          <a:noFill/>
          <a:ln w="9525">
            <a:noFill/>
            <a:miter lim="800000"/>
            <a:headEnd/>
            <a:tailEnd/>
          </a:ln>
        </p:spPr>
        <p:txBody>
          <a:bodyPr wrap="none" anchor="ctr">
            <a:prstTxWarp prst="textNoShape">
              <a:avLst/>
            </a:prstTxWarp>
          </a:bodyPr>
          <a:lstStyle/>
          <a:p>
            <a:pPr eaLnBrk="0" hangingPunct="0"/>
            <a:endParaRPr lang="en-US"/>
          </a:p>
        </p:txBody>
      </p:sp>
      <p:sp>
        <p:nvSpPr>
          <p:cNvPr id="14358" name="Oval 313"/>
          <p:cNvSpPr>
            <a:spLocks noChangeAspect="1" noChangeArrowheads="1"/>
          </p:cNvSpPr>
          <p:nvPr/>
        </p:nvSpPr>
        <p:spPr bwMode="auto">
          <a:xfrm>
            <a:off x="4089400" y="3354388"/>
            <a:ext cx="58738"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59" name="Oval 314"/>
          <p:cNvSpPr>
            <a:spLocks noChangeAspect="1" noChangeArrowheads="1"/>
          </p:cNvSpPr>
          <p:nvPr/>
        </p:nvSpPr>
        <p:spPr bwMode="auto">
          <a:xfrm>
            <a:off x="3521075" y="2346325"/>
            <a:ext cx="53975"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60" name="Oval 315"/>
          <p:cNvSpPr>
            <a:spLocks noChangeAspect="1" noChangeArrowheads="1"/>
          </p:cNvSpPr>
          <p:nvPr/>
        </p:nvSpPr>
        <p:spPr bwMode="auto">
          <a:xfrm>
            <a:off x="4946650" y="4621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61" name="Oval 316"/>
          <p:cNvSpPr>
            <a:spLocks noChangeAspect="1" noChangeArrowheads="1"/>
          </p:cNvSpPr>
          <p:nvPr/>
        </p:nvSpPr>
        <p:spPr bwMode="auto">
          <a:xfrm>
            <a:off x="5630863" y="4937125"/>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62" name="Oval 317"/>
          <p:cNvSpPr>
            <a:spLocks noChangeAspect="1" noChangeArrowheads="1"/>
          </p:cNvSpPr>
          <p:nvPr/>
        </p:nvSpPr>
        <p:spPr bwMode="auto">
          <a:xfrm>
            <a:off x="6145213" y="4621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63" name="Oval 318"/>
          <p:cNvSpPr>
            <a:spLocks noChangeAspect="1" noChangeArrowheads="1"/>
          </p:cNvSpPr>
          <p:nvPr/>
        </p:nvSpPr>
        <p:spPr bwMode="auto">
          <a:xfrm>
            <a:off x="4089400" y="3671888"/>
            <a:ext cx="58738"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64" name="Oval 319"/>
          <p:cNvSpPr>
            <a:spLocks noChangeAspect="1" noChangeArrowheads="1"/>
          </p:cNvSpPr>
          <p:nvPr/>
        </p:nvSpPr>
        <p:spPr bwMode="auto">
          <a:xfrm>
            <a:off x="4089400" y="3860800"/>
            <a:ext cx="58738"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65" name="Oval 320"/>
          <p:cNvSpPr>
            <a:spLocks noChangeAspect="1" noChangeArrowheads="1"/>
          </p:cNvSpPr>
          <p:nvPr/>
        </p:nvSpPr>
        <p:spPr bwMode="auto">
          <a:xfrm>
            <a:off x="4605338" y="31654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66" name="Oval 321"/>
          <p:cNvSpPr>
            <a:spLocks noChangeAspect="1" noChangeArrowheads="1"/>
          </p:cNvSpPr>
          <p:nvPr/>
        </p:nvSpPr>
        <p:spPr bwMode="auto">
          <a:xfrm>
            <a:off x="4375150" y="29765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67" name="Oval 322"/>
          <p:cNvSpPr>
            <a:spLocks noChangeAspect="1" noChangeArrowheads="1"/>
          </p:cNvSpPr>
          <p:nvPr/>
        </p:nvSpPr>
        <p:spPr bwMode="auto">
          <a:xfrm>
            <a:off x="5573713" y="4241800"/>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68" name="Oval 323"/>
          <p:cNvSpPr>
            <a:spLocks noChangeAspect="1" noChangeArrowheads="1"/>
          </p:cNvSpPr>
          <p:nvPr/>
        </p:nvSpPr>
        <p:spPr bwMode="auto">
          <a:xfrm>
            <a:off x="5745163" y="1647825"/>
            <a:ext cx="58737"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69" name="Oval 324"/>
          <p:cNvSpPr>
            <a:spLocks noChangeAspect="1" noChangeArrowheads="1"/>
          </p:cNvSpPr>
          <p:nvPr/>
        </p:nvSpPr>
        <p:spPr bwMode="auto">
          <a:xfrm>
            <a:off x="5230813" y="3165475"/>
            <a:ext cx="58737"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70" name="Oval 325"/>
          <p:cNvSpPr>
            <a:spLocks noChangeAspect="1" noChangeArrowheads="1"/>
          </p:cNvSpPr>
          <p:nvPr/>
        </p:nvSpPr>
        <p:spPr bwMode="auto">
          <a:xfrm>
            <a:off x="4089400" y="2976563"/>
            <a:ext cx="58738"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71" name="Oval 326"/>
          <p:cNvSpPr>
            <a:spLocks noChangeAspect="1" noChangeArrowheads="1"/>
          </p:cNvSpPr>
          <p:nvPr/>
        </p:nvSpPr>
        <p:spPr bwMode="auto">
          <a:xfrm>
            <a:off x="5346700" y="46831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72" name="Oval 327"/>
          <p:cNvSpPr>
            <a:spLocks noChangeAspect="1" noChangeArrowheads="1"/>
          </p:cNvSpPr>
          <p:nvPr/>
        </p:nvSpPr>
        <p:spPr bwMode="auto">
          <a:xfrm>
            <a:off x="6318250" y="4494213"/>
            <a:ext cx="53975"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73" name="Oval 328"/>
          <p:cNvSpPr>
            <a:spLocks noChangeAspect="1" noChangeArrowheads="1"/>
          </p:cNvSpPr>
          <p:nvPr/>
        </p:nvSpPr>
        <p:spPr bwMode="auto">
          <a:xfrm>
            <a:off x="4662488" y="196373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74" name="Oval 329"/>
          <p:cNvSpPr>
            <a:spLocks noChangeAspect="1" noChangeArrowheads="1"/>
          </p:cNvSpPr>
          <p:nvPr/>
        </p:nvSpPr>
        <p:spPr bwMode="auto">
          <a:xfrm>
            <a:off x="4832350" y="25352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75" name="Oval 330"/>
          <p:cNvSpPr>
            <a:spLocks noChangeAspect="1" noChangeArrowheads="1"/>
          </p:cNvSpPr>
          <p:nvPr/>
        </p:nvSpPr>
        <p:spPr bwMode="auto">
          <a:xfrm>
            <a:off x="3633788" y="17748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76" name="Oval 331"/>
          <p:cNvSpPr>
            <a:spLocks noChangeAspect="1" noChangeArrowheads="1"/>
          </p:cNvSpPr>
          <p:nvPr/>
        </p:nvSpPr>
        <p:spPr bwMode="auto">
          <a:xfrm>
            <a:off x="5346700" y="3798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77" name="Oval 332"/>
          <p:cNvSpPr>
            <a:spLocks noChangeAspect="1" noChangeArrowheads="1"/>
          </p:cNvSpPr>
          <p:nvPr/>
        </p:nvSpPr>
        <p:spPr bwMode="auto">
          <a:xfrm>
            <a:off x="5060950" y="4810125"/>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78" name="Oval 333"/>
          <p:cNvSpPr>
            <a:spLocks noChangeAspect="1" noChangeArrowheads="1"/>
          </p:cNvSpPr>
          <p:nvPr/>
        </p:nvSpPr>
        <p:spPr bwMode="auto">
          <a:xfrm>
            <a:off x="7686675" y="30416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79" name="Oval 336"/>
          <p:cNvSpPr>
            <a:spLocks noChangeAspect="1" noChangeArrowheads="1"/>
          </p:cNvSpPr>
          <p:nvPr/>
        </p:nvSpPr>
        <p:spPr bwMode="auto">
          <a:xfrm>
            <a:off x="3575050" y="3736975"/>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80" name="Oval 337"/>
          <p:cNvSpPr>
            <a:spLocks noChangeAspect="1" noChangeArrowheads="1"/>
          </p:cNvSpPr>
          <p:nvPr/>
        </p:nvSpPr>
        <p:spPr bwMode="auto">
          <a:xfrm>
            <a:off x="5003800" y="53165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81" name="Oval 338"/>
          <p:cNvSpPr>
            <a:spLocks noChangeAspect="1" noChangeArrowheads="1"/>
          </p:cNvSpPr>
          <p:nvPr/>
        </p:nvSpPr>
        <p:spPr bwMode="auto">
          <a:xfrm>
            <a:off x="4889500" y="44323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82" name="Oval 339"/>
          <p:cNvSpPr>
            <a:spLocks noChangeAspect="1" noChangeArrowheads="1"/>
          </p:cNvSpPr>
          <p:nvPr/>
        </p:nvSpPr>
        <p:spPr bwMode="auto">
          <a:xfrm>
            <a:off x="4719638" y="4810125"/>
            <a:ext cx="55562"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83" name="Oval 340"/>
          <p:cNvSpPr>
            <a:spLocks noChangeAspect="1" noChangeArrowheads="1"/>
          </p:cNvSpPr>
          <p:nvPr/>
        </p:nvSpPr>
        <p:spPr bwMode="auto">
          <a:xfrm>
            <a:off x="4775200" y="44323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84" name="Oval 341"/>
          <p:cNvSpPr>
            <a:spLocks noChangeAspect="1" noChangeArrowheads="1"/>
          </p:cNvSpPr>
          <p:nvPr/>
        </p:nvSpPr>
        <p:spPr bwMode="auto">
          <a:xfrm>
            <a:off x="6488113" y="4937125"/>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85" name="Oval 342"/>
          <p:cNvSpPr>
            <a:spLocks noChangeAspect="1" noChangeArrowheads="1"/>
          </p:cNvSpPr>
          <p:nvPr/>
        </p:nvSpPr>
        <p:spPr bwMode="auto">
          <a:xfrm>
            <a:off x="3463925" y="215423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86" name="Oval 343"/>
          <p:cNvSpPr>
            <a:spLocks noChangeAspect="1" noChangeArrowheads="1"/>
          </p:cNvSpPr>
          <p:nvPr/>
        </p:nvSpPr>
        <p:spPr bwMode="auto">
          <a:xfrm>
            <a:off x="5918200" y="3230563"/>
            <a:ext cx="55563"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87" name="Oval 344"/>
          <p:cNvSpPr>
            <a:spLocks noChangeAspect="1" noChangeArrowheads="1"/>
          </p:cNvSpPr>
          <p:nvPr/>
        </p:nvSpPr>
        <p:spPr bwMode="auto">
          <a:xfrm>
            <a:off x="3690938" y="247015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88" name="Oval 345"/>
          <p:cNvSpPr>
            <a:spLocks noChangeAspect="1" noChangeArrowheads="1"/>
          </p:cNvSpPr>
          <p:nvPr/>
        </p:nvSpPr>
        <p:spPr bwMode="auto">
          <a:xfrm>
            <a:off x="6088063" y="19018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89" name="Oval 346"/>
          <p:cNvSpPr>
            <a:spLocks noChangeAspect="1" noChangeArrowheads="1"/>
          </p:cNvSpPr>
          <p:nvPr/>
        </p:nvSpPr>
        <p:spPr bwMode="auto">
          <a:xfrm>
            <a:off x="5346700" y="417671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90" name="Oval 347"/>
          <p:cNvSpPr>
            <a:spLocks noChangeAspect="1" noChangeArrowheads="1"/>
          </p:cNvSpPr>
          <p:nvPr/>
        </p:nvSpPr>
        <p:spPr bwMode="auto">
          <a:xfrm>
            <a:off x="6372225" y="2724150"/>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91" name="Oval 348"/>
          <p:cNvSpPr>
            <a:spLocks noChangeAspect="1" noChangeArrowheads="1"/>
          </p:cNvSpPr>
          <p:nvPr/>
        </p:nvSpPr>
        <p:spPr bwMode="auto">
          <a:xfrm>
            <a:off x="6261100" y="25352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92" name="Oval 349"/>
          <p:cNvSpPr>
            <a:spLocks noChangeAspect="1" noChangeArrowheads="1"/>
          </p:cNvSpPr>
          <p:nvPr/>
        </p:nvSpPr>
        <p:spPr bwMode="auto">
          <a:xfrm>
            <a:off x="4719638" y="2724150"/>
            <a:ext cx="55562"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93" name="Oval 350"/>
          <p:cNvSpPr>
            <a:spLocks noChangeAspect="1" noChangeArrowheads="1"/>
          </p:cNvSpPr>
          <p:nvPr/>
        </p:nvSpPr>
        <p:spPr bwMode="auto">
          <a:xfrm>
            <a:off x="4946650" y="28495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94" name="Oval 351"/>
          <p:cNvSpPr>
            <a:spLocks noChangeAspect="1" noChangeArrowheads="1"/>
          </p:cNvSpPr>
          <p:nvPr/>
        </p:nvSpPr>
        <p:spPr bwMode="auto">
          <a:xfrm>
            <a:off x="6088063" y="22193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95" name="Oval 352"/>
          <p:cNvSpPr>
            <a:spLocks noChangeAspect="1" noChangeArrowheads="1"/>
          </p:cNvSpPr>
          <p:nvPr/>
        </p:nvSpPr>
        <p:spPr bwMode="auto">
          <a:xfrm>
            <a:off x="5973763" y="15859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96" name="Oval 353"/>
          <p:cNvSpPr>
            <a:spLocks noChangeAspect="1" noChangeArrowheads="1"/>
          </p:cNvSpPr>
          <p:nvPr/>
        </p:nvSpPr>
        <p:spPr bwMode="auto">
          <a:xfrm>
            <a:off x="5518150" y="1524000"/>
            <a:ext cx="55563"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97" name="Oval 354"/>
          <p:cNvSpPr>
            <a:spLocks noChangeAspect="1" noChangeArrowheads="1"/>
          </p:cNvSpPr>
          <p:nvPr/>
        </p:nvSpPr>
        <p:spPr bwMode="auto">
          <a:xfrm>
            <a:off x="7570788" y="3292475"/>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98" name="Oval 355"/>
          <p:cNvSpPr>
            <a:spLocks noChangeAspect="1" noChangeArrowheads="1"/>
          </p:cNvSpPr>
          <p:nvPr/>
        </p:nvSpPr>
        <p:spPr bwMode="auto">
          <a:xfrm>
            <a:off x="6772275" y="28495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399" name="Oval 358"/>
          <p:cNvSpPr>
            <a:spLocks noChangeAspect="1" noChangeArrowheads="1"/>
          </p:cNvSpPr>
          <p:nvPr/>
        </p:nvSpPr>
        <p:spPr bwMode="auto">
          <a:xfrm>
            <a:off x="6088063" y="50006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00" name="Oval 359"/>
          <p:cNvSpPr>
            <a:spLocks noChangeAspect="1" noChangeArrowheads="1"/>
          </p:cNvSpPr>
          <p:nvPr/>
        </p:nvSpPr>
        <p:spPr bwMode="auto">
          <a:xfrm>
            <a:off x="5518150" y="4114800"/>
            <a:ext cx="55563"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01" name="Oval 360"/>
          <p:cNvSpPr>
            <a:spLocks noChangeAspect="1" noChangeArrowheads="1"/>
          </p:cNvSpPr>
          <p:nvPr/>
        </p:nvSpPr>
        <p:spPr bwMode="auto">
          <a:xfrm>
            <a:off x="5918200" y="2408238"/>
            <a:ext cx="55563"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02" name="Oval 361"/>
          <p:cNvSpPr>
            <a:spLocks noChangeAspect="1" noChangeArrowheads="1"/>
          </p:cNvSpPr>
          <p:nvPr/>
        </p:nvSpPr>
        <p:spPr bwMode="auto">
          <a:xfrm>
            <a:off x="5573713" y="2090738"/>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03" name="Oval 362"/>
          <p:cNvSpPr>
            <a:spLocks noChangeAspect="1" noChangeArrowheads="1"/>
          </p:cNvSpPr>
          <p:nvPr/>
        </p:nvSpPr>
        <p:spPr bwMode="auto">
          <a:xfrm>
            <a:off x="7002463" y="310356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04" name="Oval 363"/>
          <p:cNvSpPr>
            <a:spLocks noChangeAspect="1" noChangeArrowheads="1"/>
          </p:cNvSpPr>
          <p:nvPr/>
        </p:nvSpPr>
        <p:spPr bwMode="auto">
          <a:xfrm>
            <a:off x="4946650" y="31654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05" name="Oval 364"/>
          <p:cNvSpPr>
            <a:spLocks noChangeAspect="1" noChangeArrowheads="1"/>
          </p:cNvSpPr>
          <p:nvPr/>
        </p:nvSpPr>
        <p:spPr bwMode="auto">
          <a:xfrm>
            <a:off x="4375150" y="367188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06" name="Oval 365"/>
          <p:cNvSpPr>
            <a:spLocks noChangeAspect="1" noChangeArrowheads="1"/>
          </p:cNvSpPr>
          <p:nvPr/>
        </p:nvSpPr>
        <p:spPr bwMode="auto">
          <a:xfrm>
            <a:off x="5630863" y="139541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07" name="Oval 366"/>
          <p:cNvSpPr>
            <a:spLocks noChangeAspect="1" noChangeArrowheads="1"/>
          </p:cNvSpPr>
          <p:nvPr/>
        </p:nvSpPr>
        <p:spPr bwMode="auto">
          <a:xfrm>
            <a:off x="5346700" y="17748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08" name="Oval 368"/>
          <p:cNvSpPr>
            <a:spLocks noChangeAspect="1" noChangeArrowheads="1"/>
          </p:cNvSpPr>
          <p:nvPr/>
        </p:nvSpPr>
        <p:spPr bwMode="auto">
          <a:xfrm>
            <a:off x="4775200" y="537845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09" name="Oval 369"/>
          <p:cNvSpPr>
            <a:spLocks noChangeAspect="1" noChangeArrowheads="1"/>
          </p:cNvSpPr>
          <p:nvPr/>
        </p:nvSpPr>
        <p:spPr bwMode="auto">
          <a:xfrm>
            <a:off x="4946650" y="54435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10" name="Oval 370"/>
          <p:cNvSpPr>
            <a:spLocks noChangeAspect="1" noChangeArrowheads="1"/>
          </p:cNvSpPr>
          <p:nvPr/>
        </p:nvSpPr>
        <p:spPr bwMode="auto">
          <a:xfrm>
            <a:off x="5289550" y="4937125"/>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11" name="Oval 371"/>
          <p:cNvSpPr>
            <a:spLocks noChangeAspect="1" noChangeArrowheads="1"/>
          </p:cNvSpPr>
          <p:nvPr/>
        </p:nvSpPr>
        <p:spPr bwMode="auto">
          <a:xfrm>
            <a:off x="4832350" y="3925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12" name="Oval 372"/>
          <p:cNvSpPr>
            <a:spLocks noChangeAspect="1" noChangeArrowheads="1"/>
          </p:cNvSpPr>
          <p:nvPr/>
        </p:nvSpPr>
        <p:spPr bwMode="auto">
          <a:xfrm>
            <a:off x="3862388" y="3354388"/>
            <a:ext cx="58737"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13" name="Oval 373"/>
          <p:cNvSpPr>
            <a:spLocks noChangeAspect="1" noChangeArrowheads="1"/>
          </p:cNvSpPr>
          <p:nvPr/>
        </p:nvSpPr>
        <p:spPr bwMode="auto">
          <a:xfrm>
            <a:off x="3121025" y="2154238"/>
            <a:ext cx="55563"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14" name="Oval 374"/>
          <p:cNvSpPr>
            <a:spLocks noChangeAspect="1" noChangeArrowheads="1"/>
          </p:cNvSpPr>
          <p:nvPr/>
        </p:nvSpPr>
        <p:spPr bwMode="auto">
          <a:xfrm>
            <a:off x="6030913" y="26590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15" name="Oval 375"/>
          <p:cNvSpPr>
            <a:spLocks noChangeAspect="1" noChangeArrowheads="1"/>
          </p:cNvSpPr>
          <p:nvPr/>
        </p:nvSpPr>
        <p:spPr bwMode="auto">
          <a:xfrm>
            <a:off x="6488113" y="29146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16" name="Oval 376"/>
          <p:cNvSpPr>
            <a:spLocks noChangeAspect="1" noChangeArrowheads="1"/>
          </p:cNvSpPr>
          <p:nvPr/>
        </p:nvSpPr>
        <p:spPr bwMode="auto">
          <a:xfrm>
            <a:off x="5289550" y="4494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17" name="Oval 377"/>
          <p:cNvSpPr>
            <a:spLocks noChangeAspect="1" noChangeArrowheads="1"/>
          </p:cNvSpPr>
          <p:nvPr/>
        </p:nvSpPr>
        <p:spPr bwMode="auto">
          <a:xfrm>
            <a:off x="5461000" y="4494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18" name="Oval 378"/>
          <p:cNvSpPr>
            <a:spLocks noChangeAspect="1" noChangeArrowheads="1"/>
          </p:cNvSpPr>
          <p:nvPr/>
        </p:nvSpPr>
        <p:spPr bwMode="auto">
          <a:xfrm>
            <a:off x="4662488" y="58848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19" name="Oval 379"/>
          <p:cNvSpPr>
            <a:spLocks noChangeAspect="1" noChangeArrowheads="1"/>
          </p:cNvSpPr>
          <p:nvPr/>
        </p:nvSpPr>
        <p:spPr bwMode="auto">
          <a:xfrm>
            <a:off x="6659563" y="51895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20" name="Oval 380"/>
          <p:cNvSpPr>
            <a:spLocks noChangeAspect="1" noChangeArrowheads="1"/>
          </p:cNvSpPr>
          <p:nvPr/>
        </p:nvSpPr>
        <p:spPr bwMode="auto">
          <a:xfrm>
            <a:off x="5003800" y="3925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21" name="Oval 381"/>
          <p:cNvSpPr>
            <a:spLocks noChangeAspect="1" noChangeArrowheads="1"/>
          </p:cNvSpPr>
          <p:nvPr/>
        </p:nvSpPr>
        <p:spPr bwMode="auto">
          <a:xfrm>
            <a:off x="4205288" y="39878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22" name="Oval 382"/>
          <p:cNvSpPr>
            <a:spLocks noChangeAspect="1" noChangeArrowheads="1"/>
          </p:cNvSpPr>
          <p:nvPr/>
        </p:nvSpPr>
        <p:spPr bwMode="auto">
          <a:xfrm>
            <a:off x="3063875" y="15859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23" name="Oval 384"/>
          <p:cNvSpPr>
            <a:spLocks noChangeAspect="1" noChangeArrowheads="1"/>
          </p:cNvSpPr>
          <p:nvPr/>
        </p:nvSpPr>
        <p:spPr bwMode="auto">
          <a:xfrm>
            <a:off x="3862388" y="3617913"/>
            <a:ext cx="58737"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24" name="Oval 385"/>
          <p:cNvSpPr>
            <a:spLocks noChangeAspect="1" noChangeArrowheads="1"/>
          </p:cNvSpPr>
          <p:nvPr/>
        </p:nvSpPr>
        <p:spPr bwMode="auto">
          <a:xfrm>
            <a:off x="3975100" y="349091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25" name="Oval 386"/>
          <p:cNvSpPr>
            <a:spLocks noChangeAspect="1" noChangeArrowheads="1"/>
          </p:cNvSpPr>
          <p:nvPr/>
        </p:nvSpPr>
        <p:spPr bwMode="auto">
          <a:xfrm>
            <a:off x="4605338" y="5513388"/>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26" name="Oval 387"/>
          <p:cNvSpPr>
            <a:spLocks noChangeAspect="1" noChangeArrowheads="1"/>
          </p:cNvSpPr>
          <p:nvPr/>
        </p:nvSpPr>
        <p:spPr bwMode="auto">
          <a:xfrm>
            <a:off x="4889500" y="50704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27" name="Oval 388"/>
          <p:cNvSpPr>
            <a:spLocks noChangeAspect="1" noChangeArrowheads="1"/>
          </p:cNvSpPr>
          <p:nvPr/>
        </p:nvSpPr>
        <p:spPr bwMode="auto">
          <a:xfrm>
            <a:off x="4946650" y="5830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28" name="Oval 389"/>
          <p:cNvSpPr>
            <a:spLocks noChangeAspect="1" noChangeArrowheads="1"/>
          </p:cNvSpPr>
          <p:nvPr/>
        </p:nvSpPr>
        <p:spPr bwMode="auto">
          <a:xfrm>
            <a:off x="4375150" y="576580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29" name="Oval 390"/>
          <p:cNvSpPr>
            <a:spLocks noChangeAspect="1" noChangeArrowheads="1"/>
          </p:cNvSpPr>
          <p:nvPr/>
        </p:nvSpPr>
        <p:spPr bwMode="auto">
          <a:xfrm>
            <a:off x="4775200" y="44402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30" name="Oval 391"/>
          <p:cNvSpPr>
            <a:spLocks noChangeAspect="1" noChangeArrowheads="1"/>
          </p:cNvSpPr>
          <p:nvPr/>
        </p:nvSpPr>
        <p:spPr bwMode="auto">
          <a:xfrm>
            <a:off x="5803900" y="47561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31" name="Oval 392"/>
          <p:cNvSpPr>
            <a:spLocks noChangeAspect="1" noChangeArrowheads="1"/>
          </p:cNvSpPr>
          <p:nvPr/>
        </p:nvSpPr>
        <p:spPr bwMode="auto">
          <a:xfrm>
            <a:off x="6545263" y="46910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32" name="Oval 393"/>
          <p:cNvSpPr>
            <a:spLocks noChangeAspect="1" noChangeArrowheads="1"/>
          </p:cNvSpPr>
          <p:nvPr/>
        </p:nvSpPr>
        <p:spPr bwMode="auto">
          <a:xfrm>
            <a:off x="5060950" y="4186238"/>
            <a:ext cx="58738"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33" name="Oval 394"/>
          <p:cNvSpPr>
            <a:spLocks noChangeAspect="1" noChangeArrowheads="1"/>
          </p:cNvSpPr>
          <p:nvPr/>
        </p:nvSpPr>
        <p:spPr bwMode="auto">
          <a:xfrm>
            <a:off x="3748088" y="38068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34" name="Oval 395"/>
          <p:cNvSpPr>
            <a:spLocks noChangeAspect="1" noChangeArrowheads="1"/>
          </p:cNvSpPr>
          <p:nvPr/>
        </p:nvSpPr>
        <p:spPr bwMode="auto">
          <a:xfrm>
            <a:off x="4205288" y="32385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35" name="Oval 396"/>
          <p:cNvSpPr>
            <a:spLocks noChangeAspect="1" noChangeArrowheads="1"/>
          </p:cNvSpPr>
          <p:nvPr/>
        </p:nvSpPr>
        <p:spPr bwMode="auto">
          <a:xfrm>
            <a:off x="4262438" y="266700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36" name="Oval 397"/>
          <p:cNvSpPr>
            <a:spLocks noChangeAspect="1" noChangeArrowheads="1"/>
          </p:cNvSpPr>
          <p:nvPr/>
        </p:nvSpPr>
        <p:spPr bwMode="auto">
          <a:xfrm>
            <a:off x="4832350" y="36798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37" name="Oval 398"/>
          <p:cNvSpPr>
            <a:spLocks noChangeAspect="1" noChangeArrowheads="1"/>
          </p:cNvSpPr>
          <p:nvPr/>
        </p:nvSpPr>
        <p:spPr bwMode="auto">
          <a:xfrm>
            <a:off x="5745163" y="3554413"/>
            <a:ext cx="58737"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38" name="Oval 399"/>
          <p:cNvSpPr>
            <a:spLocks noChangeAspect="1" noChangeArrowheads="1"/>
          </p:cNvSpPr>
          <p:nvPr/>
        </p:nvSpPr>
        <p:spPr bwMode="auto">
          <a:xfrm>
            <a:off x="5630863" y="2732088"/>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39" name="Oval 400"/>
          <p:cNvSpPr>
            <a:spLocks noChangeAspect="1" noChangeArrowheads="1"/>
          </p:cNvSpPr>
          <p:nvPr/>
        </p:nvSpPr>
        <p:spPr bwMode="auto">
          <a:xfrm>
            <a:off x="3463925" y="16557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40" name="Oval 401"/>
          <p:cNvSpPr>
            <a:spLocks noChangeAspect="1" noChangeArrowheads="1"/>
          </p:cNvSpPr>
          <p:nvPr/>
        </p:nvSpPr>
        <p:spPr bwMode="auto">
          <a:xfrm>
            <a:off x="5861050" y="203676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41" name="Oval 402"/>
          <p:cNvSpPr>
            <a:spLocks noChangeAspect="1" noChangeArrowheads="1"/>
          </p:cNvSpPr>
          <p:nvPr/>
        </p:nvSpPr>
        <p:spPr bwMode="auto">
          <a:xfrm>
            <a:off x="5630863" y="17827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42" name="Oval 403"/>
          <p:cNvSpPr>
            <a:spLocks noChangeAspect="1" noChangeArrowheads="1"/>
          </p:cNvSpPr>
          <p:nvPr/>
        </p:nvSpPr>
        <p:spPr bwMode="auto">
          <a:xfrm>
            <a:off x="6945313" y="254317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43" name="Oval 404"/>
          <p:cNvSpPr>
            <a:spLocks noChangeAspect="1" noChangeArrowheads="1"/>
          </p:cNvSpPr>
          <p:nvPr/>
        </p:nvSpPr>
        <p:spPr bwMode="auto">
          <a:xfrm>
            <a:off x="6886575" y="3300413"/>
            <a:ext cx="58738"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44" name="Oval 405"/>
          <p:cNvSpPr>
            <a:spLocks noChangeAspect="1" noChangeArrowheads="1"/>
          </p:cNvSpPr>
          <p:nvPr/>
        </p:nvSpPr>
        <p:spPr bwMode="auto">
          <a:xfrm>
            <a:off x="7629525" y="349091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45" name="Oval 406"/>
          <p:cNvSpPr>
            <a:spLocks noChangeAspect="1" noChangeArrowheads="1"/>
          </p:cNvSpPr>
          <p:nvPr/>
        </p:nvSpPr>
        <p:spPr bwMode="auto">
          <a:xfrm>
            <a:off x="7516813" y="2795588"/>
            <a:ext cx="53975"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46" name="Oval 407"/>
          <p:cNvSpPr>
            <a:spLocks noChangeAspect="1" noChangeArrowheads="1"/>
          </p:cNvSpPr>
          <p:nvPr/>
        </p:nvSpPr>
        <p:spPr bwMode="auto">
          <a:xfrm>
            <a:off x="4832350" y="61468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47" name="Oval 408"/>
          <p:cNvSpPr>
            <a:spLocks noChangeAspect="1" noChangeArrowheads="1"/>
          </p:cNvSpPr>
          <p:nvPr/>
        </p:nvSpPr>
        <p:spPr bwMode="auto">
          <a:xfrm>
            <a:off x="4262438" y="22891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48" name="Oval 409"/>
          <p:cNvSpPr>
            <a:spLocks noChangeAspect="1" noChangeArrowheads="1"/>
          </p:cNvSpPr>
          <p:nvPr/>
        </p:nvSpPr>
        <p:spPr bwMode="auto">
          <a:xfrm>
            <a:off x="2949575" y="18478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49" name="Oval 410"/>
          <p:cNvSpPr>
            <a:spLocks noChangeAspect="1" noChangeArrowheads="1"/>
          </p:cNvSpPr>
          <p:nvPr/>
        </p:nvSpPr>
        <p:spPr bwMode="auto">
          <a:xfrm>
            <a:off x="5518150" y="3806825"/>
            <a:ext cx="55563"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50" name="Oval 411"/>
          <p:cNvSpPr>
            <a:spLocks noChangeAspect="1" noChangeArrowheads="1"/>
          </p:cNvSpPr>
          <p:nvPr/>
        </p:nvSpPr>
        <p:spPr bwMode="auto">
          <a:xfrm>
            <a:off x="5518150" y="3173413"/>
            <a:ext cx="55563"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51" name="Oval 412"/>
          <p:cNvSpPr>
            <a:spLocks noChangeAspect="1" noChangeArrowheads="1"/>
          </p:cNvSpPr>
          <p:nvPr/>
        </p:nvSpPr>
        <p:spPr bwMode="auto">
          <a:xfrm>
            <a:off x="5630863" y="33623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4452" name="Rectangle 126"/>
          <p:cNvSpPr>
            <a:spLocks noChangeArrowheads="1"/>
          </p:cNvSpPr>
          <p:nvPr/>
        </p:nvSpPr>
        <p:spPr bwMode="auto">
          <a:xfrm>
            <a:off x="5748338" y="5891213"/>
            <a:ext cx="3875087" cy="400050"/>
          </a:xfrm>
          <a:prstGeom prst="rect">
            <a:avLst/>
          </a:prstGeom>
          <a:noFill/>
          <a:ln w="9525">
            <a:noFill/>
            <a:miter lim="800000"/>
            <a:headEnd/>
            <a:tailEnd/>
          </a:ln>
        </p:spPr>
        <p:txBody>
          <a:bodyPr>
            <a:prstTxWarp prst="textNoShape">
              <a:avLst/>
            </a:prstTxWarp>
            <a:spAutoFit/>
          </a:bodyPr>
          <a:lstStyle/>
          <a:p>
            <a:pPr marL="342900" indent="-342900" algn="ctr" eaLnBrk="0" hangingPunct="0">
              <a:spcBef>
                <a:spcPct val="20000"/>
              </a:spcBef>
              <a:buClr>
                <a:srgbClr val="CC3300"/>
              </a:buClr>
            </a:pPr>
            <a:r>
              <a:rPr lang="de-DE" sz="2000" i="1">
                <a:solidFill>
                  <a:srgbClr val="043DDE"/>
                </a:solidFill>
              </a:rPr>
              <a:t>[Nist</a:t>
            </a:r>
            <a:r>
              <a:rPr lang="en-US" sz="2000" i="1">
                <a:solidFill>
                  <a:srgbClr val="043DDE"/>
                </a:solidFill>
              </a:rPr>
              <a:t>é</a:t>
            </a:r>
            <a:r>
              <a:rPr lang="de-DE" sz="2000" i="1">
                <a:solidFill>
                  <a:srgbClr val="043DDE"/>
                </a:solidFill>
              </a:rPr>
              <a:t>r and Stewenius, 2006]</a:t>
            </a:r>
            <a:endParaRPr lang="en-US" sz="2000" i="1">
              <a:solidFill>
                <a:srgbClr val="043DDE"/>
              </a:solidFill>
            </a:endParaRPr>
          </a:p>
        </p:txBody>
      </p:sp>
      <p:pic>
        <p:nvPicPr>
          <p:cNvPr id="14453" name="Picture 9" descr="D:\Documents and Settings\David M. Chen\My Documents\Feature Matching\Experiments\CD Recognition\CD Database\Images-By-Artist\Bruce Springsteen\Magic-Bruce-Springsteen-1.jpg"/>
          <p:cNvPicPr>
            <a:picLocks noChangeAspect="1" noChangeArrowheads="1"/>
          </p:cNvPicPr>
          <p:nvPr/>
        </p:nvPicPr>
        <p:blipFill>
          <a:blip r:embed="rId3"/>
          <a:srcRect/>
          <a:stretch>
            <a:fillRect/>
          </a:stretch>
        </p:blipFill>
        <p:spPr bwMode="auto">
          <a:xfrm>
            <a:off x="1171575" y="2655888"/>
            <a:ext cx="631825" cy="685800"/>
          </a:xfrm>
          <a:prstGeom prst="rect">
            <a:avLst/>
          </a:prstGeom>
          <a:noFill/>
          <a:ln w="9525">
            <a:noFill/>
            <a:miter lim="800000"/>
            <a:headEnd/>
            <a:tailEnd/>
          </a:ln>
        </p:spPr>
      </p:pic>
      <p:pic>
        <p:nvPicPr>
          <p:cNvPr id="14454" name="Picture 11" descr="D:\Documents and Settings\David M. Chen\My Documents\Feature Matching\Experiments\CD Recognition\CD Database\Images-By-Artist\Bruce Springsteen\Essential-Bruce-Springsteen.jpg"/>
          <p:cNvPicPr>
            <a:picLocks noChangeAspect="1" noChangeArrowheads="1"/>
          </p:cNvPicPr>
          <p:nvPr/>
        </p:nvPicPr>
        <p:blipFill>
          <a:blip r:embed="rId4"/>
          <a:srcRect/>
          <a:stretch>
            <a:fillRect/>
          </a:stretch>
        </p:blipFill>
        <p:spPr bwMode="auto">
          <a:xfrm>
            <a:off x="1171575" y="3338513"/>
            <a:ext cx="631825" cy="685800"/>
          </a:xfrm>
          <a:prstGeom prst="rect">
            <a:avLst/>
          </a:prstGeom>
          <a:noFill/>
          <a:ln w="9525">
            <a:noFill/>
            <a:miter lim="800000"/>
            <a:headEnd/>
            <a:tailEnd/>
          </a:ln>
        </p:spPr>
      </p:pic>
      <p:pic>
        <p:nvPicPr>
          <p:cNvPr id="14455" name="Picture 12" descr="D:\Documents and Settings\David M. Chen\My Documents\Feature Matching\Experiments\CD Recognition\CD Database\Images-By-Artist\Bruce Springsteen\We-Shall-Overcome-Seeger-Sessions.jpg"/>
          <p:cNvPicPr>
            <a:picLocks noChangeAspect="1" noChangeArrowheads="1"/>
          </p:cNvPicPr>
          <p:nvPr/>
        </p:nvPicPr>
        <p:blipFill>
          <a:blip r:embed="rId5"/>
          <a:srcRect/>
          <a:stretch>
            <a:fillRect/>
          </a:stretch>
        </p:blipFill>
        <p:spPr bwMode="auto">
          <a:xfrm>
            <a:off x="1177925" y="1971675"/>
            <a:ext cx="633413" cy="685800"/>
          </a:xfrm>
          <a:prstGeom prst="rect">
            <a:avLst/>
          </a:prstGeom>
          <a:noFill/>
          <a:ln w="9525">
            <a:noFill/>
            <a:miter lim="800000"/>
            <a:headEnd/>
            <a:tailEnd/>
          </a:ln>
        </p:spPr>
      </p:pic>
      <p:pic>
        <p:nvPicPr>
          <p:cNvPr id="14456" name="Picture 14" descr="D:\Documents and Settings\David M. Chen\My Documents\Feature Matching\Experiments\CD Recognition\CD Database\Images-By-Artist\Anne Murray\All-Me-Anne-Murray.jpg"/>
          <p:cNvPicPr>
            <a:picLocks noChangeAspect="1" noChangeArrowheads="1"/>
          </p:cNvPicPr>
          <p:nvPr/>
        </p:nvPicPr>
        <p:blipFill>
          <a:blip r:embed="rId6"/>
          <a:srcRect/>
          <a:stretch>
            <a:fillRect/>
          </a:stretch>
        </p:blipFill>
        <p:spPr bwMode="auto">
          <a:xfrm>
            <a:off x="1173163" y="1285875"/>
            <a:ext cx="633412" cy="685800"/>
          </a:xfrm>
          <a:prstGeom prst="rect">
            <a:avLst/>
          </a:prstGeom>
          <a:noFill/>
          <a:ln w="9525">
            <a:noFill/>
            <a:miter lim="800000"/>
            <a:headEnd/>
            <a:tailEnd/>
          </a:ln>
        </p:spPr>
      </p:pic>
      <p:pic>
        <p:nvPicPr>
          <p:cNvPr id="14457" name="Picture 15" descr="D:\Documents and Settings\David M. Chen\My Documents\Feature Matching\Experiments\CD Recognition\CD Database\Images-By-Artist\Air\Walking-Air-Chloe-Agnew.jpg"/>
          <p:cNvPicPr>
            <a:picLocks noChangeAspect="1" noChangeArrowheads="1"/>
          </p:cNvPicPr>
          <p:nvPr/>
        </p:nvPicPr>
        <p:blipFill>
          <a:blip r:embed="rId7"/>
          <a:srcRect/>
          <a:stretch>
            <a:fillRect/>
          </a:stretch>
        </p:blipFill>
        <p:spPr bwMode="auto">
          <a:xfrm>
            <a:off x="1168400" y="4021138"/>
            <a:ext cx="631825" cy="685800"/>
          </a:xfrm>
          <a:prstGeom prst="rect">
            <a:avLst/>
          </a:prstGeom>
          <a:noFill/>
          <a:ln w="9525">
            <a:noFill/>
            <a:miter lim="800000"/>
            <a:headEnd/>
            <a:tailEnd/>
          </a:ln>
        </p:spPr>
      </p:pic>
      <p:cxnSp>
        <p:nvCxnSpPr>
          <p:cNvPr id="133" name="Straight Connector 132"/>
          <p:cNvCxnSpPr>
            <a:stCxn id="14402" idx="3"/>
            <a:endCxn id="132" idx="3"/>
          </p:cNvCxnSpPr>
          <p:nvPr/>
        </p:nvCxnSpPr>
        <p:spPr bwMode="auto">
          <a:xfrm rot="5400000" flipH="1">
            <a:off x="3278981" y="356394"/>
            <a:ext cx="515938" cy="408940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34" name="Straight Connector 133"/>
          <p:cNvCxnSpPr>
            <a:stCxn id="14400" idx="1"/>
            <a:endCxn id="132" idx="3"/>
          </p:cNvCxnSpPr>
          <p:nvPr/>
        </p:nvCxnSpPr>
        <p:spPr bwMode="auto">
          <a:xfrm rot="16200000" flipV="1">
            <a:off x="2262982" y="861218"/>
            <a:ext cx="2495550" cy="4030663"/>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35" name="Straight Connector 134"/>
          <p:cNvCxnSpPr>
            <a:stCxn id="14402" idx="3"/>
            <a:endCxn id="131" idx="3"/>
          </p:cNvCxnSpPr>
          <p:nvPr/>
        </p:nvCxnSpPr>
        <p:spPr bwMode="auto">
          <a:xfrm rot="5400000">
            <a:off x="3454400" y="185738"/>
            <a:ext cx="169863" cy="4084637"/>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36" name="Straight Connector 135"/>
          <p:cNvCxnSpPr>
            <a:stCxn id="14407" idx="1"/>
            <a:endCxn id="132" idx="3"/>
          </p:cNvCxnSpPr>
          <p:nvPr/>
        </p:nvCxnSpPr>
        <p:spPr bwMode="auto">
          <a:xfrm rot="16200000" flipH="1" flipV="1">
            <a:off x="3541713" y="-649287"/>
            <a:ext cx="42862" cy="4151312"/>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37" name="Straight Connector 136"/>
          <p:cNvCxnSpPr>
            <a:stCxn id="14449" idx="0"/>
            <a:endCxn id="131" idx="3"/>
          </p:cNvCxnSpPr>
          <p:nvPr/>
        </p:nvCxnSpPr>
        <p:spPr bwMode="auto">
          <a:xfrm rot="16200000" flipV="1">
            <a:off x="2777332" y="1037431"/>
            <a:ext cx="1492250" cy="4046537"/>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38" name="Straight Connector 137"/>
          <p:cNvCxnSpPr>
            <a:stCxn id="14378" idx="1"/>
            <a:endCxn id="131" idx="3"/>
          </p:cNvCxnSpPr>
          <p:nvPr/>
        </p:nvCxnSpPr>
        <p:spPr bwMode="auto">
          <a:xfrm rot="16200000" flipV="1">
            <a:off x="4140201" y="-503238"/>
            <a:ext cx="735012" cy="6373813"/>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39" name="Straight Connector 138"/>
          <p:cNvCxnSpPr>
            <a:stCxn id="14383" idx="2"/>
            <a:endCxn id="131" idx="3"/>
          </p:cNvCxnSpPr>
          <p:nvPr/>
        </p:nvCxnSpPr>
        <p:spPr bwMode="auto">
          <a:xfrm rot="10800000">
            <a:off x="1565275" y="2314575"/>
            <a:ext cx="3209925" cy="2147888"/>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40" name="Straight Connector 139"/>
          <p:cNvCxnSpPr>
            <a:stCxn id="14402" idx="7"/>
            <a:endCxn id="129" idx="3"/>
          </p:cNvCxnSpPr>
          <p:nvPr/>
        </p:nvCxnSpPr>
        <p:spPr bwMode="auto">
          <a:xfrm rot="16200000" flipH="1" flipV="1">
            <a:off x="3254375" y="31750"/>
            <a:ext cx="587375" cy="4181475"/>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41" name="Straight Connector 140"/>
          <p:cNvCxnSpPr>
            <a:stCxn id="14384" idx="7"/>
            <a:endCxn id="129" idx="3"/>
          </p:cNvCxnSpPr>
          <p:nvPr/>
        </p:nvCxnSpPr>
        <p:spPr bwMode="auto">
          <a:xfrm rot="16200000" flipV="1">
            <a:off x="2999582" y="1408906"/>
            <a:ext cx="1947862" cy="5127625"/>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42" name="Straight Connector 141"/>
          <p:cNvCxnSpPr>
            <a:stCxn id="14442" idx="3"/>
            <a:endCxn id="129" idx="3"/>
          </p:cNvCxnSpPr>
          <p:nvPr/>
        </p:nvCxnSpPr>
        <p:spPr bwMode="auto">
          <a:xfrm rot="5400000">
            <a:off x="3962400" y="7938"/>
            <a:ext cx="403225" cy="5578475"/>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43" name="Straight Connector 142"/>
          <p:cNvCxnSpPr>
            <a:stCxn id="14443" idx="7"/>
            <a:endCxn id="130" idx="3"/>
          </p:cNvCxnSpPr>
          <p:nvPr/>
        </p:nvCxnSpPr>
        <p:spPr bwMode="auto">
          <a:xfrm rot="16200000" flipH="1" flipV="1">
            <a:off x="3971925" y="344488"/>
            <a:ext cx="371475" cy="5559425"/>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44" name="Straight Connector 143"/>
          <p:cNvCxnSpPr>
            <a:stCxn id="14449" idx="2"/>
            <a:endCxn id="130" idx="3"/>
          </p:cNvCxnSpPr>
          <p:nvPr/>
        </p:nvCxnSpPr>
        <p:spPr bwMode="auto">
          <a:xfrm rot="10800000">
            <a:off x="1495425" y="3681413"/>
            <a:ext cx="4024313" cy="157162"/>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45" name="Straight Connector 144"/>
          <p:cNvCxnSpPr>
            <a:stCxn id="14419" idx="6"/>
          </p:cNvCxnSpPr>
          <p:nvPr/>
        </p:nvCxnSpPr>
        <p:spPr bwMode="auto">
          <a:xfrm flipH="1" flipV="1">
            <a:off x="1392238" y="4364038"/>
            <a:ext cx="5326062" cy="855662"/>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46" name="Straight Connector 145"/>
          <p:cNvCxnSpPr>
            <a:stCxn id="14342" idx="7"/>
          </p:cNvCxnSpPr>
          <p:nvPr/>
        </p:nvCxnSpPr>
        <p:spPr bwMode="auto">
          <a:xfrm rot="16200000" flipV="1">
            <a:off x="3278188" y="2582863"/>
            <a:ext cx="393700" cy="395605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47" name="Straight Connector 146"/>
          <p:cNvCxnSpPr>
            <a:stCxn id="14407" idx="5"/>
            <a:endCxn id="130" idx="3"/>
          </p:cNvCxnSpPr>
          <p:nvPr/>
        </p:nvCxnSpPr>
        <p:spPr bwMode="auto">
          <a:xfrm rot="5400000">
            <a:off x="2524919" y="808831"/>
            <a:ext cx="1851025" cy="3890963"/>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148" name="Straight Connector 147"/>
          <p:cNvCxnSpPr>
            <a:stCxn id="14427" idx="7"/>
          </p:cNvCxnSpPr>
          <p:nvPr/>
        </p:nvCxnSpPr>
        <p:spPr bwMode="auto">
          <a:xfrm rot="16200000" flipV="1">
            <a:off x="2529681" y="3371057"/>
            <a:ext cx="1474787" cy="346075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ea typeface="ＭＳ Ｐゴシック" charset="-128"/>
                <a:cs typeface="ＭＳ Ｐゴシック" charset="-128"/>
              </a:rPr>
              <a:t>Growing Vocabulary Tree</a:t>
            </a:r>
          </a:p>
        </p:txBody>
      </p:sp>
      <p:sp>
        <p:nvSpPr>
          <p:cNvPr id="15363" name="Rectangle 291"/>
          <p:cNvSpPr>
            <a:spLocks noChangeAspect="1" noChangeArrowheads="1"/>
          </p:cNvSpPr>
          <p:nvPr/>
        </p:nvSpPr>
        <p:spPr bwMode="auto">
          <a:xfrm>
            <a:off x="2109788" y="1006475"/>
            <a:ext cx="5873750" cy="5324475"/>
          </a:xfrm>
          <a:prstGeom prst="rect">
            <a:avLst/>
          </a:prstGeom>
          <a:noFill/>
          <a:ln w="9525">
            <a:noFill/>
            <a:miter lim="800000"/>
            <a:headEnd/>
            <a:tailEnd/>
          </a:ln>
        </p:spPr>
        <p:txBody>
          <a:bodyPr wrap="none" anchor="ctr">
            <a:prstTxWarp prst="textNoShape">
              <a:avLst/>
            </a:prstTxWarp>
          </a:bodyPr>
          <a:lstStyle/>
          <a:p>
            <a:pPr eaLnBrk="0" hangingPunct="0"/>
            <a:endParaRPr lang="en-US"/>
          </a:p>
        </p:txBody>
      </p:sp>
      <p:sp>
        <p:nvSpPr>
          <p:cNvPr id="15364" name="Oval 293"/>
          <p:cNvSpPr>
            <a:spLocks noChangeAspect="1" noChangeArrowheads="1"/>
          </p:cNvSpPr>
          <p:nvPr/>
        </p:nvSpPr>
        <p:spPr bwMode="auto">
          <a:xfrm>
            <a:off x="3975100" y="373697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65" name="Oval 294"/>
          <p:cNvSpPr>
            <a:spLocks noChangeAspect="1" noChangeArrowheads="1"/>
          </p:cNvSpPr>
          <p:nvPr/>
        </p:nvSpPr>
        <p:spPr bwMode="auto">
          <a:xfrm>
            <a:off x="3862388" y="2914650"/>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66" name="Oval 295"/>
          <p:cNvSpPr>
            <a:spLocks noChangeAspect="1" noChangeArrowheads="1"/>
          </p:cNvSpPr>
          <p:nvPr/>
        </p:nvSpPr>
        <p:spPr bwMode="auto">
          <a:xfrm>
            <a:off x="5403850" y="4748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67" name="Oval 296"/>
          <p:cNvSpPr>
            <a:spLocks noChangeAspect="1" noChangeArrowheads="1"/>
          </p:cNvSpPr>
          <p:nvPr/>
        </p:nvSpPr>
        <p:spPr bwMode="auto">
          <a:xfrm>
            <a:off x="4489450" y="348138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68" name="Oval 297"/>
          <p:cNvSpPr>
            <a:spLocks noChangeAspect="1" noChangeArrowheads="1"/>
          </p:cNvSpPr>
          <p:nvPr/>
        </p:nvSpPr>
        <p:spPr bwMode="auto">
          <a:xfrm>
            <a:off x="4262438" y="310356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69" name="Oval 298"/>
          <p:cNvSpPr>
            <a:spLocks noChangeAspect="1" noChangeArrowheads="1"/>
          </p:cNvSpPr>
          <p:nvPr/>
        </p:nvSpPr>
        <p:spPr bwMode="auto">
          <a:xfrm>
            <a:off x="6202363" y="3041650"/>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70" name="Oval 299"/>
          <p:cNvSpPr>
            <a:spLocks noChangeAspect="1" noChangeArrowheads="1"/>
          </p:cNvSpPr>
          <p:nvPr/>
        </p:nvSpPr>
        <p:spPr bwMode="auto">
          <a:xfrm>
            <a:off x="5745163" y="3041650"/>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71" name="Oval 300"/>
          <p:cNvSpPr>
            <a:spLocks noChangeAspect="1" noChangeArrowheads="1"/>
          </p:cNvSpPr>
          <p:nvPr/>
        </p:nvSpPr>
        <p:spPr bwMode="auto">
          <a:xfrm>
            <a:off x="6602413" y="30416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72" name="Oval 301"/>
          <p:cNvSpPr>
            <a:spLocks noChangeAspect="1" noChangeArrowheads="1"/>
          </p:cNvSpPr>
          <p:nvPr/>
        </p:nvSpPr>
        <p:spPr bwMode="auto">
          <a:xfrm>
            <a:off x="7229475" y="278606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73" name="Oval 302"/>
          <p:cNvSpPr>
            <a:spLocks noChangeAspect="1" noChangeArrowheads="1"/>
          </p:cNvSpPr>
          <p:nvPr/>
        </p:nvSpPr>
        <p:spPr bwMode="auto">
          <a:xfrm>
            <a:off x="4546600" y="3925888"/>
            <a:ext cx="58738"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74" name="Oval 303"/>
          <p:cNvSpPr>
            <a:spLocks noChangeAspect="1" noChangeArrowheads="1"/>
          </p:cNvSpPr>
          <p:nvPr/>
        </p:nvSpPr>
        <p:spPr bwMode="auto">
          <a:xfrm>
            <a:off x="6602413" y="27241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75" name="Oval 304"/>
          <p:cNvSpPr>
            <a:spLocks noChangeAspect="1" noChangeArrowheads="1"/>
          </p:cNvSpPr>
          <p:nvPr/>
        </p:nvSpPr>
        <p:spPr bwMode="auto">
          <a:xfrm>
            <a:off x="3233738" y="341947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76" name="Oval 305"/>
          <p:cNvSpPr>
            <a:spLocks noChangeAspect="1" noChangeArrowheads="1"/>
          </p:cNvSpPr>
          <p:nvPr/>
        </p:nvSpPr>
        <p:spPr bwMode="auto">
          <a:xfrm>
            <a:off x="3575050" y="3419475"/>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77" name="Oval 306"/>
          <p:cNvSpPr>
            <a:spLocks noChangeAspect="1" noChangeArrowheads="1"/>
          </p:cNvSpPr>
          <p:nvPr/>
        </p:nvSpPr>
        <p:spPr bwMode="auto">
          <a:xfrm>
            <a:off x="3521075" y="3292475"/>
            <a:ext cx="53975"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78" name="Oval 307"/>
          <p:cNvSpPr>
            <a:spLocks noChangeAspect="1" noChangeArrowheads="1"/>
          </p:cNvSpPr>
          <p:nvPr/>
        </p:nvSpPr>
        <p:spPr bwMode="auto">
          <a:xfrm>
            <a:off x="4489450" y="404971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79" name="Oval 308"/>
          <p:cNvSpPr>
            <a:spLocks noChangeAspect="1" noChangeArrowheads="1"/>
          </p:cNvSpPr>
          <p:nvPr/>
        </p:nvSpPr>
        <p:spPr bwMode="auto">
          <a:xfrm>
            <a:off x="4719638" y="3987800"/>
            <a:ext cx="55562"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80" name="Oval 309"/>
          <p:cNvSpPr>
            <a:spLocks noChangeAspect="1" noChangeArrowheads="1"/>
          </p:cNvSpPr>
          <p:nvPr/>
        </p:nvSpPr>
        <p:spPr bwMode="auto">
          <a:xfrm>
            <a:off x="3290888" y="23463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81" name="Rectangle 311"/>
          <p:cNvSpPr>
            <a:spLocks noChangeAspect="1" noChangeArrowheads="1"/>
          </p:cNvSpPr>
          <p:nvPr/>
        </p:nvSpPr>
        <p:spPr bwMode="auto">
          <a:xfrm>
            <a:off x="2109788" y="1006475"/>
            <a:ext cx="5873750" cy="5324475"/>
          </a:xfrm>
          <a:prstGeom prst="rect">
            <a:avLst/>
          </a:prstGeom>
          <a:noFill/>
          <a:ln w="9525">
            <a:noFill/>
            <a:miter lim="800000"/>
            <a:headEnd/>
            <a:tailEnd/>
          </a:ln>
        </p:spPr>
        <p:txBody>
          <a:bodyPr wrap="none" anchor="ctr">
            <a:prstTxWarp prst="textNoShape">
              <a:avLst/>
            </a:prstTxWarp>
          </a:bodyPr>
          <a:lstStyle/>
          <a:p>
            <a:pPr eaLnBrk="0" hangingPunct="0"/>
            <a:endParaRPr lang="en-US"/>
          </a:p>
        </p:txBody>
      </p:sp>
      <p:sp>
        <p:nvSpPr>
          <p:cNvPr id="15382" name="Oval 313"/>
          <p:cNvSpPr>
            <a:spLocks noChangeAspect="1" noChangeArrowheads="1"/>
          </p:cNvSpPr>
          <p:nvPr/>
        </p:nvSpPr>
        <p:spPr bwMode="auto">
          <a:xfrm>
            <a:off x="4089400" y="3354388"/>
            <a:ext cx="58738"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83" name="Oval 314"/>
          <p:cNvSpPr>
            <a:spLocks noChangeAspect="1" noChangeArrowheads="1"/>
          </p:cNvSpPr>
          <p:nvPr/>
        </p:nvSpPr>
        <p:spPr bwMode="auto">
          <a:xfrm>
            <a:off x="3521075" y="2346325"/>
            <a:ext cx="53975"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84" name="Oval 315"/>
          <p:cNvSpPr>
            <a:spLocks noChangeAspect="1" noChangeArrowheads="1"/>
          </p:cNvSpPr>
          <p:nvPr/>
        </p:nvSpPr>
        <p:spPr bwMode="auto">
          <a:xfrm>
            <a:off x="4946650" y="4621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85" name="Oval 316"/>
          <p:cNvSpPr>
            <a:spLocks noChangeAspect="1" noChangeArrowheads="1"/>
          </p:cNvSpPr>
          <p:nvPr/>
        </p:nvSpPr>
        <p:spPr bwMode="auto">
          <a:xfrm>
            <a:off x="5630863" y="4937125"/>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86" name="Oval 317"/>
          <p:cNvSpPr>
            <a:spLocks noChangeAspect="1" noChangeArrowheads="1"/>
          </p:cNvSpPr>
          <p:nvPr/>
        </p:nvSpPr>
        <p:spPr bwMode="auto">
          <a:xfrm>
            <a:off x="6145213" y="4621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87" name="Oval 318"/>
          <p:cNvSpPr>
            <a:spLocks noChangeAspect="1" noChangeArrowheads="1"/>
          </p:cNvSpPr>
          <p:nvPr/>
        </p:nvSpPr>
        <p:spPr bwMode="auto">
          <a:xfrm>
            <a:off x="4089400" y="3671888"/>
            <a:ext cx="58738"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88" name="Oval 319"/>
          <p:cNvSpPr>
            <a:spLocks noChangeAspect="1" noChangeArrowheads="1"/>
          </p:cNvSpPr>
          <p:nvPr/>
        </p:nvSpPr>
        <p:spPr bwMode="auto">
          <a:xfrm>
            <a:off x="4089400" y="3860800"/>
            <a:ext cx="58738"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89" name="Oval 320"/>
          <p:cNvSpPr>
            <a:spLocks noChangeAspect="1" noChangeArrowheads="1"/>
          </p:cNvSpPr>
          <p:nvPr/>
        </p:nvSpPr>
        <p:spPr bwMode="auto">
          <a:xfrm>
            <a:off x="4605338" y="31654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90" name="Oval 321"/>
          <p:cNvSpPr>
            <a:spLocks noChangeAspect="1" noChangeArrowheads="1"/>
          </p:cNvSpPr>
          <p:nvPr/>
        </p:nvSpPr>
        <p:spPr bwMode="auto">
          <a:xfrm>
            <a:off x="4375150" y="29765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91" name="Oval 322"/>
          <p:cNvSpPr>
            <a:spLocks noChangeAspect="1" noChangeArrowheads="1"/>
          </p:cNvSpPr>
          <p:nvPr/>
        </p:nvSpPr>
        <p:spPr bwMode="auto">
          <a:xfrm>
            <a:off x="5573713" y="4241800"/>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92" name="Oval 323"/>
          <p:cNvSpPr>
            <a:spLocks noChangeAspect="1" noChangeArrowheads="1"/>
          </p:cNvSpPr>
          <p:nvPr/>
        </p:nvSpPr>
        <p:spPr bwMode="auto">
          <a:xfrm>
            <a:off x="5745163" y="1647825"/>
            <a:ext cx="58737"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93" name="Oval 324"/>
          <p:cNvSpPr>
            <a:spLocks noChangeAspect="1" noChangeArrowheads="1"/>
          </p:cNvSpPr>
          <p:nvPr/>
        </p:nvSpPr>
        <p:spPr bwMode="auto">
          <a:xfrm>
            <a:off x="5230813" y="3165475"/>
            <a:ext cx="58737"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94" name="Oval 325"/>
          <p:cNvSpPr>
            <a:spLocks noChangeAspect="1" noChangeArrowheads="1"/>
          </p:cNvSpPr>
          <p:nvPr/>
        </p:nvSpPr>
        <p:spPr bwMode="auto">
          <a:xfrm>
            <a:off x="4089400" y="2976563"/>
            <a:ext cx="58738"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95" name="Oval 326"/>
          <p:cNvSpPr>
            <a:spLocks noChangeAspect="1" noChangeArrowheads="1"/>
          </p:cNvSpPr>
          <p:nvPr/>
        </p:nvSpPr>
        <p:spPr bwMode="auto">
          <a:xfrm>
            <a:off x="5346700" y="46831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96" name="Oval 327"/>
          <p:cNvSpPr>
            <a:spLocks noChangeAspect="1" noChangeArrowheads="1"/>
          </p:cNvSpPr>
          <p:nvPr/>
        </p:nvSpPr>
        <p:spPr bwMode="auto">
          <a:xfrm>
            <a:off x="6318250" y="4494213"/>
            <a:ext cx="53975"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97" name="Oval 328"/>
          <p:cNvSpPr>
            <a:spLocks noChangeAspect="1" noChangeArrowheads="1"/>
          </p:cNvSpPr>
          <p:nvPr/>
        </p:nvSpPr>
        <p:spPr bwMode="auto">
          <a:xfrm>
            <a:off x="4662488" y="196373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98" name="Oval 329"/>
          <p:cNvSpPr>
            <a:spLocks noChangeAspect="1" noChangeArrowheads="1"/>
          </p:cNvSpPr>
          <p:nvPr/>
        </p:nvSpPr>
        <p:spPr bwMode="auto">
          <a:xfrm>
            <a:off x="4832350" y="25352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399" name="Oval 330"/>
          <p:cNvSpPr>
            <a:spLocks noChangeAspect="1" noChangeArrowheads="1"/>
          </p:cNvSpPr>
          <p:nvPr/>
        </p:nvSpPr>
        <p:spPr bwMode="auto">
          <a:xfrm>
            <a:off x="3633788" y="17748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00" name="Oval 331"/>
          <p:cNvSpPr>
            <a:spLocks noChangeAspect="1" noChangeArrowheads="1"/>
          </p:cNvSpPr>
          <p:nvPr/>
        </p:nvSpPr>
        <p:spPr bwMode="auto">
          <a:xfrm>
            <a:off x="5346700" y="3798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01" name="Oval 332"/>
          <p:cNvSpPr>
            <a:spLocks noChangeAspect="1" noChangeArrowheads="1"/>
          </p:cNvSpPr>
          <p:nvPr/>
        </p:nvSpPr>
        <p:spPr bwMode="auto">
          <a:xfrm>
            <a:off x="5060950" y="4810125"/>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02" name="Oval 333"/>
          <p:cNvSpPr>
            <a:spLocks noChangeAspect="1" noChangeArrowheads="1"/>
          </p:cNvSpPr>
          <p:nvPr/>
        </p:nvSpPr>
        <p:spPr bwMode="auto">
          <a:xfrm>
            <a:off x="7686675" y="30416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03" name="Oval 336"/>
          <p:cNvSpPr>
            <a:spLocks noChangeAspect="1" noChangeArrowheads="1"/>
          </p:cNvSpPr>
          <p:nvPr/>
        </p:nvSpPr>
        <p:spPr bwMode="auto">
          <a:xfrm>
            <a:off x="3575050" y="3736975"/>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04" name="Oval 337"/>
          <p:cNvSpPr>
            <a:spLocks noChangeAspect="1" noChangeArrowheads="1"/>
          </p:cNvSpPr>
          <p:nvPr/>
        </p:nvSpPr>
        <p:spPr bwMode="auto">
          <a:xfrm>
            <a:off x="5003800" y="53165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05" name="Oval 338"/>
          <p:cNvSpPr>
            <a:spLocks noChangeAspect="1" noChangeArrowheads="1"/>
          </p:cNvSpPr>
          <p:nvPr/>
        </p:nvSpPr>
        <p:spPr bwMode="auto">
          <a:xfrm>
            <a:off x="4889500" y="44323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06" name="Oval 339"/>
          <p:cNvSpPr>
            <a:spLocks noChangeAspect="1" noChangeArrowheads="1"/>
          </p:cNvSpPr>
          <p:nvPr/>
        </p:nvSpPr>
        <p:spPr bwMode="auto">
          <a:xfrm>
            <a:off x="4719638" y="4810125"/>
            <a:ext cx="55562"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07" name="Oval 340"/>
          <p:cNvSpPr>
            <a:spLocks noChangeAspect="1" noChangeArrowheads="1"/>
          </p:cNvSpPr>
          <p:nvPr/>
        </p:nvSpPr>
        <p:spPr bwMode="auto">
          <a:xfrm>
            <a:off x="4775200" y="44323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08" name="Oval 341"/>
          <p:cNvSpPr>
            <a:spLocks noChangeAspect="1" noChangeArrowheads="1"/>
          </p:cNvSpPr>
          <p:nvPr/>
        </p:nvSpPr>
        <p:spPr bwMode="auto">
          <a:xfrm>
            <a:off x="6488113" y="4937125"/>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09" name="Oval 342"/>
          <p:cNvSpPr>
            <a:spLocks noChangeAspect="1" noChangeArrowheads="1"/>
          </p:cNvSpPr>
          <p:nvPr/>
        </p:nvSpPr>
        <p:spPr bwMode="auto">
          <a:xfrm>
            <a:off x="3463925" y="215423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10" name="Oval 343"/>
          <p:cNvSpPr>
            <a:spLocks noChangeAspect="1" noChangeArrowheads="1"/>
          </p:cNvSpPr>
          <p:nvPr/>
        </p:nvSpPr>
        <p:spPr bwMode="auto">
          <a:xfrm>
            <a:off x="5918200" y="3230563"/>
            <a:ext cx="55563"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11" name="Oval 344"/>
          <p:cNvSpPr>
            <a:spLocks noChangeAspect="1" noChangeArrowheads="1"/>
          </p:cNvSpPr>
          <p:nvPr/>
        </p:nvSpPr>
        <p:spPr bwMode="auto">
          <a:xfrm>
            <a:off x="3690938" y="247015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12" name="Oval 345"/>
          <p:cNvSpPr>
            <a:spLocks noChangeAspect="1" noChangeArrowheads="1"/>
          </p:cNvSpPr>
          <p:nvPr/>
        </p:nvSpPr>
        <p:spPr bwMode="auto">
          <a:xfrm>
            <a:off x="6088063" y="19018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13" name="Oval 346"/>
          <p:cNvSpPr>
            <a:spLocks noChangeAspect="1" noChangeArrowheads="1"/>
          </p:cNvSpPr>
          <p:nvPr/>
        </p:nvSpPr>
        <p:spPr bwMode="auto">
          <a:xfrm>
            <a:off x="5346700" y="417671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14" name="Oval 347"/>
          <p:cNvSpPr>
            <a:spLocks noChangeAspect="1" noChangeArrowheads="1"/>
          </p:cNvSpPr>
          <p:nvPr/>
        </p:nvSpPr>
        <p:spPr bwMode="auto">
          <a:xfrm>
            <a:off x="6372225" y="2724150"/>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15" name="Oval 348"/>
          <p:cNvSpPr>
            <a:spLocks noChangeAspect="1" noChangeArrowheads="1"/>
          </p:cNvSpPr>
          <p:nvPr/>
        </p:nvSpPr>
        <p:spPr bwMode="auto">
          <a:xfrm>
            <a:off x="6261100" y="25352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16" name="Oval 349"/>
          <p:cNvSpPr>
            <a:spLocks noChangeAspect="1" noChangeArrowheads="1"/>
          </p:cNvSpPr>
          <p:nvPr/>
        </p:nvSpPr>
        <p:spPr bwMode="auto">
          <a:xfrm>
            <a:off x="4719638" y="2724150"/>
            <a:ext cx="55562"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17" name="Oval 350"/>
          <p:cNvSpPr>
            <a:spLocks noChangeAspect="1" noChangeArrowheads="1"/>
          </p:cNvSpPr>
          <p:nvPr/>
        </p:nvSpPr>
        <p:spPr bwMode="auto">
          <a:xfrm>
            <a:off x="4946650" y="28495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18" name="Oval 351"/>
          <p:cNvSpPr>
            <a:spLocks noChangeAspect="1" noChangeArrowheads="1"/>
          </p:cNvSpPr>
          <p:nvPr/>
        </p:nvSpPr>
        <p:spPr bwMode="auto">
          <a:xfrm>
            <a:off x="6088063" y="22193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19" name="Oval 352"/>
          <p:cNvSpPr>
            <a:spLocks noChangeAspect="1" noChangeArrowheads="1"/>
          </p:cNvSpPr>
          <p:nvPr/>
        </p:nvSpPr>
        <p:spPr bwMode="auto">
          <a:xfrm>
            <a:off x="5973763" y="15859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20" name="Oval 353"/>
          <p:cNvSpPr>
            <a:spLocks noChangeAspect="1" noChangeArrowheads="1"/>
          </p:cNvSpPr>
          <p:nvPr/>
        </p:nvSpPr>
        <p:spPr bwMode="auto">
          <a:xfrm>
            <a:off x="5518150" y="1524000"/>
            <a:ext cx="55563"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21" name="Oval 354"/>
          <p:cNvSpPr>
            <a:spLocks noChangeAspect="1" noChangeArrowheads="1"/>
          </p:cNvSpPr>
          <p:nvPr/>
        </p:nvSpPr>
        <p:spPr bwMode="auto">
          <a:xfrm>
            <a:off x="7570788" y="3292475"/>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22" name="Oval 355"/>
          <p:cNvSpPr>
            <a:spLocks noChangeAspect="1" noChangeArrowheads="1"/>
          </p:cNvSpPr>
          <p:nvPr/>
        </p:nvSpPr>
        <p:spPr bwMode="auto">
          <a:xfrm>
            <a:off x="6772275" y="28495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23" name="Oval 358"/>
          <p:cNvSpPr>
            <a:spLocks noChangeAspect="1" noChangeArrowheads="1"/>
          </p:cNvSpPr>
          <p:nvPr/>
        </p:nvSpPr>
        <p:spPr bwMode="auto">
          <a:xfrm>
            <a:off x="6088063" y="50006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24" name="Oval 359"/>
          <p:cNvSpPr>
            <a:spLocks noChangeAspect="1" noChangeArrowheads="1"/>
          </p:cNvSpPr>
          <p:nvPr/>
        </p:nvSpPr>
        <p:spPr bwMode="auto">
          <a:xfrm>
            <a:off x="5518150" y="4114800"/>
            <a:ext cx="55563"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25" name="Oval 360"/>
          <p:cNvSpPr>
            <a:spLocks noChangeAspect="1" noChangeArrowheads="1"/>
          </p:cNvSpPr>
          <p:nvPr/>
        </p:nvSpPr>
        <p:spPr bwMode="auto">
          <a:xfrm>
            <a:off x="5918200" y="2408238"/>
            <a:ext cx="55563"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26" name="Oval 361"/>
          <p:cNvSpPr>
            <a:spLocks noChangeAspect="1" noChangeArrowheads="1"/>
          </p:cNvSpPr>
          <p:nvPr/>
        </p:nvSpPr>
        <p:spPr bwMode="auto">
          <a:xfrm>
            <a:off x="5573713" y="2090738"/>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27" name="Oval 362"/>
          <p:cNvSpPr>
            <a:spLocks noChangeAspect="1" noChangeArrowheads="1"/>
          </p:cNvSpPr>
          <p:nvPr/>
        </p:nvSpPr>
        <p:spPr bwMode="auto">
          <a:xfrm>
            <a:off x="7002463" y="310356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28" name="Oval 363"/>
          <p:cNvSpPr>
            <a:spLocks noChangeAspect="1" noChangeArrowheads="1"/>
          </p:cNvSpPr>
          <p:nvPr/>
        </p:nvSpPr>
        <p:spPr bwMode="auto">
          <a:xfrm>
            <a:off x="4946650" y="31654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29" name="Oval 364"/>
          <p:cNvSpPr>
            <a:spLocks noChangeAspect="1" noChangeArrowheads="1"/>
          </p:cNvSpPr>
          <p:nvPr/>
        </p:nvSpPr>
        <p:spPr bwMode="auto">
          <a:xfrm>
            <a:off x="4375150" y="367188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30" name="Oval 365"/>
          <p:cNvSpPr>
            <a:spLocks noChangeAspect="1" noChangeArrowheads="1"/>
          </p:cNvSpPr>
          <p:nvPr/>
        </p:nvSpPr>
        <p:spPr bwMode="auto">
          <a:xfrm>
            <a:off x="5630863" y="139541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31" name="Oval 366"/>
          <p:cNvSpPr>
            <a:spLocks noChangeAspect="1" noChangeArrowheads="1"/>
          </p:cNvSpPr>
          <p:nvPr/>
        </p:nvSpPr>
        <p:spPr bwMode="auto">
          <a:xfrm>
            <a:off x="5346700" y="17748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32" name="Oval 368"/>
          <p:cNvSpPr>
            <a:spLocks noChangeAspect="1" noChangeArrowheads="1"/>
          </p:cNvSpPr>
          <p:nvPr/>
        </p:nvSpPr>
        <p:spPr bwMode="auto">
          <a:xfrm>
            <a:off x="4775200" y="537845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33" name="Oval 369"/>
          <p:cNvSpPr>
            <a:spLocks noChangeAspect="1" noChangeArrowheads="1"/>
          </p:cNvSpPr>
          <p:nvPr/>
        </p:nvSpPr>
        <p:spPr bwMode="auto">
          <a:xfrm>
            <a:off x="4946650" y="54435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34" name="Oval 370"/>
          <p:cNvSpPr>
            <a:spLocks noChangeAspect="1" noChangeArrowheads="1"/>
          </p:cNvSpPr>
          <p:nvPr/>
        </p:nvSpPr>
        <p:spPr bwMode="auto">
          <a:xfrm>
            <a:off x="5289550" y="4937125"/>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35" name="Oval 371"/>
          <p:cNvSpPr>
            <a:spLocks noChangeAspect="1" noChangeArrowheads="1"/>
          </p:cNvSpPr>
          <p:nvPr/>
        </p:nvSpPr>
        <p:spPr bwMode="auto">
          <a:xfrm>
            <a:off x="4832350" y="3925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36" name="Oval 372"/>
          <p:cNvSpPr>
            <a:spLocks noChangeAspect="1" noChangeArrowheads="1"/>
          </p:cNvSpPr>
          <p:nvPr/>
        </p:nvSpPr>
        <p:spPr bwMode="auto">
          <a:xfrm>
            <a:off x="3862388" y="3354388"/>
            <a:ext cx="58737"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37" name="Oval 373"/>
          <p:cNvSpPr>
            <a:spLocks noChangeAspect="1" noChangeArrowheads="1"/>
          </p:cNvSpPr>
          <p:nvPr/>
        </p:nvSpPr>
        <p:spPr bwMode="auto">
          <a:xfrm>
            <a:off x="3121025" y="2154238"/>
            <a:ext cx="55563"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38" name="Oval 374"/>
          <p:cNvSpPr>
            <a:spLocks noChangeAspect="1" noChangeArrowheads="1"/>
          </p:cNvSpPr>
          <p:nvPr/>
        </p:nvSpPr>
        <p:spPr bwMode="auto">
          <a:xfrm>
            <a:off x="6030913" y="26590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39" name="Oval 375"/>
          <p:cNvSpPr>
            <a:spLocks noChangeAspect="1" noChangeArrowheads="1"/>
          </p:cNvSpPr>
          <p:nvPr/>
        </p:nvSpPr>
        <p:spPr bwMode="auto">
          <a:xfrm>
            <a:off x="6488113" y="29146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40" name="Oval 376"/>
          <p:cNvSpPr>
            <a:spLocks noChangeAspect="1" noChangeArrowheads="1"/>
          </p:cNvSpPr>
          <p:nvPr/>
        </p:nvSpPr>
        <p:spPr bwMode="auto">
          <a:xfrm>
            <a:off x="5289550" y="4494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41" name="Oval 377"/>
          <p:cNvSpPr>
            <a:spLocks noChangeAspect="1" noChangeArrowheads="1"/>
          </p:cNvSpPr>
          <p:nvPr/>
        </p:nvSpPr>
        <p:spPr bwMode="auto">
          <a:xfrm>
            <a:off x="5461000" y="4494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42" name="Oval 378"/>
          <p:cNvSpPr>
            <a:spLocks noChangeAspect="1" noChangeArrowheads="1"/>
          </p:cNvSpPr>
          <p:nvPr/>
        </p:nvSpPr>
        <p:spPr bwMode="auto">
          <a:xfrm>
            <a:off x="4662488" y="58848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43" name="Oval 379"/>
          <p:cNvSpPr>
            <a:spLocks noChangeAspect="1" noChangeArrowheads="1"/>
          </p:cNvSpPr>
          <p:nvPr/>
        </p:nvSpPr>
        <p:spPr bwMode="auto">
          <a:xfrm>
            <a:off x="6659563" y="51895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44" name="Oval 380"/>
          <p:cNvSpPr>
            <a:spLocks noChangeAspect="1" noChangeArrowheads="1"/>
          </p:cNvSpPr>
          <p:nvPr/>
        </p:nvSpPr>
        <p:spPr bwMode="auto">
          <a:xfrm>
            <a:off x="5003800" y="3925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45" name="Oval 381"/>
          <p:cNvSpPr>
            <a:spLocks noChangeAspect="1" noChangeArrowheads="1"/>
          </p:cNvSpPr>
          <p:nvPr/>
        </p:nvSpPr>
        <p:spPr bwMode="auto">
          <a:xfrm>
            <a:off x="4205288" y="39878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46" name="Oval 382"/>
          <p:cNvSpPr>
            <a:spLocks noChangeAspect="1" noChangeArrowheads="1"/>
          </p:cNvSpPr>
          <p:nvPr/>
        </p:nvSpPr>
        <p:spPr bwMode="auto">
          <a:xfrm>
            <a:off x="3063875" y="15859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47" name="Oval 384"/>
          <p:cNvSpPr>
            <a:spLocks noChangeAspect="1" noChangeArrowheads="1"/>
          </p:cNvSpPr>
          <p:nvPr/>
        </p:nvSpPr>
        <p:spPr bwMode="auto">
          <a:xfrm>
            <a:off x="3862388" y="3617913"/>
            <a:ext cx="58737"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48" name="Oval 385"/>
          <p:cNvSpPr>
            <a:spLocks noChangeAspect="1" noChangeArrowheads="1"/>
          </p:cNvSpPr>
          <p:nvPr/>
        </p:nvSpPr>
        <p:spPr bwMode="auto">
          <a:xfrm>
            <a:off x="3975100" y="349091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49" name="Oval 386"/>
          <p:cNvSpPr>
            <a:spLocks noChangeAspect="1" noChangeArrowheads="1"/>
          </p:cNvSpPr>
          <p:nvPr/>
        </p:nvSpPr>
        <p:spPr bwMode="auto">
          <a:xfrm>
            <a:off x="4605338" y="5513388"/>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50" name="Oval 387"/>
          <p:cNvSpPr>
            <a:spLocks noChangeAspect="1" noChangeArrowheads="1"/>
          </p:cNvSpPr>
          <p:nvPr/>
        </p:nvSpPr>
        <p:spPr bwMode="auto">
          <a:xfrm>
            <a:off x="4889500" y="50704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51" name="Oval 388"/>
          <p:cNvSpPr>
            <a:spLocks noChangeAspect="1" noChangeArrowheads="1"/>
          </p:cNvSpPr>
          <p:nvPr/>
        </p:nvSpPr>
        <p:spPr bwMode="auto">
          <a:xfrm>
            <a:off x="4946650" y="5830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52" name="Oval 389"/>
          <p:cNvSpPr>
            <a:spLocks noChangeAspect="1" noChangeArrowheads="1"/>
          </p:cNvSpPr>
          <p:nvPr/>
        </p:nvSpPr>
        <p:spPr bwMode="auto">
          <a:xfrm>
            <a:off x="4375150" y="576580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53" name="Oval 390"/>
          <p:cNvSpPr>
            <a:spLocks noChangeAspect="1" noChangeArrowheads="1"/>
          </p:cNvSpPr>
          <p:nvPr/>
        </p:nvSpPr>
        <p:spPr bwMode="auto">
          <a:xfrm>
            <a:off x="4775200" y="44402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54" name="Oval 391"/>
          <p:cNvSpPr>
            <a:spLocks noChangeAspect="1" noChangeArrowheads="1"/>
          </p:cNvSpPr>
          <p:nvPr/>
        </p:nvSpPr>
        <p:spPr bwMode="auto">
          <a:xfrm>
            <a:off x="5803900" y="47561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55" name="Oval 392"/>
          <p:cNvSpPr>
            <a:spLocks noChangeAspect="1" noChangeArrowheads="1"/>
          </p:cNvSpPr>
          <p:nvPr/>
        </p:nvSpPr>
        <p:spPr bwMode="auto">
          <a:xfrm>
            <a:off x="6545263" y="46910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56" name="Oval 393"/>
          <p:cNvSpPr>
            <a:spLocks noChangeAspect="1" noChangeArrowheads="1"/>
          </p:cNvSpPr>
          <p:nvPr/>
        </p:nvSpPr>
        <p:spPr bwMode="auto">
          <a:xfrm>
            <a:off x="5060950" y="4186238"/>
            <a:ext cx="58738"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57" name="Oval 394"/>
          <p:cNvSpPr>
            <a:spLocks noChangeAspect="1" noChangeArrowheads="1"/>
          </p:cNvSpPr>
          <p:nvPr/>
        </p:nvSpPr>
        <p:spPr bwMode="auto">
          <a:xfrm>
            <a:off x="3748088" y="38068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58" name="Oval 395"/>
          <p:cNvSpPr>
            <a:spLocks noChangeAspect="1" noChangeArrowheads="1"/>
          </p:cNvSpPr>
          <p:nvPr/>
        </p:nvSpPr>
        <p:spPr bwMode="auto">
          <a:xfrm>
            <a:off x="4205288" y="32385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59" name="Oval 396"/>
          <p:cNvSpPr>
            <a:spLocks noChangeAspect="1" noChangeArrowheads="1"/>
          </p:cNvSpPr>
          <p:nvPr/>
        </p:nvSpPr>
        <p:spPr bwMode="auto">
          <a:xfrm>
            <a:off x="4262438" y="266700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60" name="Oval 397"/>
          <p:cNvSpPr>
            <a:spLocks noChangeAspect="1" noChangeArrowheads="1"/>
          </p:cNvSpPr>
          <p:nvPr/>
        </p:nvSpPr>
        <p:spPr bwMode="auto">
          <a:xfrm>
            <a:off x="4832350" y="36798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61" name="Oval 398"/>
          <p:cNvSpPr>
            <a:spLocks noChangeAspect="1" noChangeArrowheads="1"/>
          </p:cNvSpPr>
          <p:nvPr/>
        </p:nvSpPr>
        <p:spPr bwMode="auto">
          <a:xfrm>
            <a:off x="5745163" y="3554413"/>
            <a:ext cx="58737"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62" name="Oval 399"/>
          <p:cNvSpPr>
            <a:spLocks noChangeAspect="1" noChangeArrowheads="1"/>
          </p:cNvSpPr>
          <p:nvPr/>
        </p:nvSpPr>
        <p:spPr bwMode="auto">
          <a:xfrm>
            <a:off x="5630863" y="2732088"/>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63" name="Oval 400"/>
          <p:cNvSpPr>
            <a:spLocks noChangeAspect="1" noChangeArrowheads="1"/>
          </p:cNvSpPr>
          <p:nvPr/>
        </p:nvSpPr>
        <p:spPr bwMode="auto">
          <a:xfrm>
            <a:off x="3463925" y="16557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64" name="Oval 401"/>
          <p:cNvSpPr>
            <a:spLocks noChangeAspect="1" noChangeArrowheads="1"/>
          </p:cNvSpPr>
          <p:nvPr/>
        </p:nvSpPr>
        <p:spPr bwMode="auto">
          <a:xfrm>
            <a:off x="5861050" y="203676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65" name="Oval 402"/>
          <p:cNvSpPr>
            <a:spLocks noChangeAspect="1" noChangeArrowheads="1"/>
          </p:cNvSpPr>
          <p:nvPr/>
        </p:nvSpPr>
        <p:spPr bwMode="auto">
          <a:xfrm>
            <a:off x="5630863" y="17827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66" name="Oval 403"/>
          <p:cNvSpPr>
            <a:spLocks noChangeAspect="1" noChangeArrowheads="1"/>
          </p:cNvSpPr>
          <p:nvPr/>
        </p:nvSpPr>
        <p:spPr bwMode="auto">
          <a:xfrm>
            <a:off x="6945313" y="254317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67" name="Oval 404"/>
          <p:cNvSpPr>
            <a:spLocks noChangeAspect="1" noChangeArrowheads="1"/>
          </p:cNvSpPr>
          <p:nvPr/>
        </p:nvSpPr>
        <p:spPr bwMode="auto">
          <a:xfrm>
            <a:off x="6886575" y="3300413"/>
            <a:ext cx="58738"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68" name="Oval 405"/>
          <p:cNvSpPr>
            <a:spLocks noChangeAspect="1" noChangeArrowheads="1"/>
          </p:cNvSpPr>
          <p:nvPr/>
        </p:nvSpPr>
        <p:spPr bwMode="auto">
          <a:xfrm>
            <a:off x="7629525" y="349091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69" name="Oval 406"/>
          <p:cNvSpPr>
            <a:spLocks noChangeAspect="1" noChangeArrowheads="1"/>
          </p:cNvSpPr>
          <p:nvPr/>
        </p:nvSpPr>
        <p:spPr bwMode="auto">
          <a:xfrm>
            <a:off x="7516813" y="2795588"/>
            <a:ext cx="53975"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70" name="Oval 407"/>
          <p:cNvSpPr>
            <a:spLocks noChangeAspect="1" noChangeArrowheads="1"/>
          </p:cNvSpPr>
          <p:nvPr/>
        </p:nvSpPr>
        <p:spPr bwMode="auto">
          <a:xfrm>
            <a:off x="4832350" y="61468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71" name="Oval 408"/>
          <p:cNvSpPr>
            <a:spLocks noChangeAspect="1" noChangeArrowheads="1"/>
          </p:cNvSpPr>
          <p:nvPr/>
        </p:nvSpPr>
        <p:spPr bwMode="auto">
          <a:xfrm>
            <a:off x="4262438" y="22891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72" name="Oval 409"/>
          <p:cNvSpPr>
            <a:spLocks noChangeAspect="1" noChangeArrowheads="1"/>
          </p:cNvSpPr>
          <p:nvPr/>
        </p:nvSpPr>
        <p:spPr bwMode="auto">
          <a:xfrm>
            <a:off x="2949575" y="18478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73" name="Oval 410"/>
          <p:cNvSpPr>
            <a:spLocks noChangeAspect="1" noChangeArrowheads="1"/>
          </p:cNvSpPr>
          <p:nvPr/>
        </p:nvSpPr>
        <p:spPr bwMode="auto">
          <a:xfrm>
            <a:off x="5518150" y="3806825"/>
            <a:ext cx="55563"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74" name="Oval 411"/>
          <p:cNvSpPr>
            <a:spLocks noChangeAspect="1" noChangeArrowheads="1"/>
          </p:cNvSpPr>
          <p:nvPr/>
        </p:nvSpPr>
        <p:spPr bwMode="auto">
          <a:xfrm>
            <a:off x="5518150" y="3173413"/>
            <a:ext cx="55563"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75" name="Oval 412"/>
          <p:cNvSpPr>
            <a:spLocks noChangeAspect="1" noChangeArrowheads="1"/>
          </p:cNvSpPr>
          <p:nvPr/>
        </p:nvSpPr>
        <p:spPr bwMode="auto">
          <a:xfrm>
            <a:off x="5630863" y="33623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5476" name="AutoShape 140"/>
          <p:cNvSpPr>
            <a:spLocks noChangeAspect="1" noChangeArrowheads="1"/>
          </p:cNvSpPr>
          <p:nvPr/>
        </p:nvSpPr>
        <p:spPr bwMode="auto">
          <a:xfrm>
            <a:off x="6080125" y="2405063"/>
            <a:ext cx="374650" cy="406400"/>
          </a:xfrm>
          <a:prstGeom prst="octagon">
            <a:avLst>
              <a:gd name="adj" fmla="val 29287"/>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p>
        </p:txBody>
      </p:sp>
      <p:sp>
        <p:nvSpPr>
          <p:cNvPr id="15477" name="AutoShape 140"/>
          <p:cNvSpPr>
            <a:spLocks noChangeAspect="1" noChangeArrowheads="1"/>
          </p:cNvSpPr>
          <p:nvPr/>
        </p:nvSpPr>
        <p:spPr bwMode="auto">
          <a:xfrm>
            <a:off x="3638550" y="2470150"/>
            <a:ext cx="374650" cy="406400"/>
          </a:xfrm>
          <a:prstGeom prst="octagon">
            <a:avLst>
              <a:gd name="adj" fmla="val 29287"/>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p>
        </p:txBody>
      </p:sp>
      <p:sp>
        <p:nvSpPr>
          <p:cNvPr id="15478" name="AutoShape 140"/>
          <p:cNvSpPr>
            <a:spLocks noChangeAspect="1" noChangeArrowheads="1"/>
          </p:cNvSpPr>
          <p:nvPr/>
        </p:nvSpPr>
        <p:spPr bwMode="auto">
          <a:xfrm>
            <a:off x="4776788" y="4730750"/>
            <a:ext cx="376237" cy="406400"/>
          </a:xfrm>
          <a:prstGeom prst="octagon">
            <a:avLst>
              <a:gd name="adj" fmla="val 29287"/>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p>
        </p:txBody>
      </p:sp>
      <p:pic>
        <p:nvPicPr>
          <p:cNvPr id="15479" name="Picture 9" descr="D:\Documents and Settings\David M. Chen\My Documents\Feature Matching\Experiments\CD Recognition\CD Database\Images-By-Artist\Bruce Springsteen\Magic-Bruce-Springsteen-1.jpg"/>
          <p:cNvPicPr>
            <a:picLocks noChangeAspect="1" noChangeArrowheads="1"/>
          </p:cNvPicPr>
          <p:nvPr/>
        </p:nvPicPr>
        <p:blipFill>
          <a:blip r:embed="rId3"/>
          <a:srcRect/>
          <a:stretch>
            <a:fillRect/>
          </a:stretch>
        </p:blipFill>
        <p:spPr bwMode="auto">
          <a:xfrm>
            <a:off x="1171575" y="2655888"/>
            <a:ext cx="631825" cy="685800"/>
          </a:xfrm>
          <a:prstGeom prst="rect">
            <a:avLst/>
          </a:prstGeom>
          <a:noFill/>
          <a:ln w="9525">
            <a:noFill/>
            <a:miter lim="800000"/>
            <a:headEnd/>
            <a:tailEnd/>
          </a:ln>
        </p:spPr>
      </p:pic>
      <p:pic>
        <p:nvPicPr>
          <p:cNvPr id="15480" name="Picture 11" descr="D:\Documents and Settings\David M. Chen\My Documents\Feature Matching\Experiments\CD Recognition\CD Database\Images-By-Artist\Bruce Springsteen\Essential-Bruce-Springsteen.jpg"/>
          <p:cNvPicPr>
            <a:picLocks noChangeAspect="1" noChangeArrowheads="1"/>
          </p:cNvPicPr>
          <p:nvPr/>
        </p:nvPicPr>
        <p:blipFill>
          <a:blip r:embed="rId4"/>
          <a:srcRect/>
          <a:stretch>
            <a:fillRect/>
          </a:stretch>
        </p:blipFill>
        <p:spPr bwMode="auto">
          <a:xfrm>
            <a:off x="1171575" y="3338513"/>
            <a:ext cx="631825" cy="685800"/>
          </a:xfrm>
          <a:prstGeom prst="rect">
            <a:avLst/>
          </a:prstGeom>
          <a:noFill/>
          <a:ln w="9525">
            <a:noFill/>
            <a:miter lim="800000"/>
            <a:headEnd/>
            <a:tailEnd/>
          </a:ln>
        </p:spPr>
      </p:pic>
      <p:pic>
        <p:nvPicPr>
          <p:cNvPr id="15481" name="Picture 12" descr="D:\Documents and Settings\David M. Chen\My Documents\Feature Matching\Experiments\CD Recognition\CD Database\Images-By-Artist\Bruce Springsteen\We-Shall-Overcome-Seeger-Sessions.jpg"/>
          <p:cNvPicPr>
            <a:picLocks noChangeAspect="1" noChangeArrowheads="1"/>
          </p:cNvPicPr>
          <p:nvPr/>
        </p:nvPicPr>
        <p:blipFill>
          <a:blip r:embed="rId5"/>
          <a:srcRect/>
          <a:stretch>
            <a:fillRect/>
          </a:stretch>
        </p:blipFill>
        <p:spPr bwMode="auto">
          <a:xfrm>
            <a:off x="1177925" y="1971675"/>
            <a:ext cx="633413" cy="685800"/>
          </a:xfrm>
          <a:prstGeom prst="rect">
            <a:avLst/>
          </a:prstGeom>
          <a:noFill/>
          <a:ln w="9525">
            <a:noFill/>
            <a:miter lim="800000"/>
            <a:headEnd/>
            <a:tailEnd/>
          </a:ln>
        </p:spPr>
      </p:pic>
      <p:pic>
        <p:nvPicPr>
          <p:cNvPr id="15482" name="Picture 14" descr="D:\Documents and Settings\David M. Chen\My Documents\Feature Matching\Experiments\CD Recognition\CD Database\Images-By-Artist\Anne Murray\All-Me-Anne-Murray.jpg"/>
          <p:cNvPicPr>
            <a:picLocks noChangeAspect="1" noChangeArrowheads="1"/>
          </p:cNvPicPr>
          <p:nvPr/>
        </p:nvPicPr>
        <p:blipFill>
          <a:blip r:embed="rId6"/>
          <a:srcRect/>
          <a:stretch>
            <a:fillRect/>
          </a:stretch>
        </p:blipFill>
        <p:spPr bwMode="auto">
          <a:xfrm>
            <a:off x="1173163" y="1285875"/>
            <a:ext cx="633412" cy="685800"/>
          </a:xfrm>
          <a:prstGeom prst="rect">
            <a:avLst/>
          </a:prstGeom>
          <a:noFill/>
          <a:ln w="9525">
            <a:noFill/>
            <a:miter lim="800000"/>
            <a:headEnd/>
            <a:tailEnd/>
          </a:ln>
        </p:spPr>
      </p:pic>
      <p:pic>
        <p:nvPicPr>
          <p:cNvPr id="15483" name="Picture 15" descr="D:\Documents and Settings\David M. Chen\My Documents\Feature Matching\Experiments\CD Recognition\CD Database\Images-By-Artist\Air\Walking-Air-Chloe-Agnew.jpg"/>
          <p:cNvPicPr>
            <a:picLocks noChangeAspect="1" noChangeArrowheads="1"/>
          </p:cNvPicPr>
          <p:nvPr/>
        </p:nvPicPr>
        <p:blipFill>
          <a:blip r:embed="rId7"/>
          <a:srcRect/>
          <a:stretch>
            <a:fillRect/>
          </a:stretch>
        </p:blipFill>
        <p:spPr bwMode="auto">
          <a:xfrm>
            <a:off x="1163638" y="4021138"/>
            <a:ext cx="633412" cy="685800"/>
          </a:xfrm>
          <a:prstGeom prst="rect">
            <a:avLst/>
          </a:prstGeom>
          <a:noFill/>
          <a:ln w="9525">
            <a:noFill/>
            <a:miter lim="800000"/>
            <a:headEnd/>
            <a:tailEnd/>
          </a:ln>
        </p:spPr>
      </p:pic>
      <p:sp>
        <p:nvSpPr>
          <p:cNvPr id="15484" name="AutoShape 35"/>
          <p:cNvSpPr>
            <a:spLocks noChangeAspect="1" noChangeArrowheads="1"/>
          </p:cNvSpPr>
          <p:nvPr/>
        </p:nvSpPr>
        <p:spPr bwMode="auto">
          <a:xfrm>
            <a:off x="4799013" y="3063875"/>
            <a:ext cx="525462" cy="571500"/>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pPr eaLnBrk="0" hangingPunct="0"/>
            <a:endParaRPr lang="en-US"/>
          </a:p>
        </p:txBody>
      </p:sp>
      <p:sp>
        <p:nvSpPr>
          <p:cNvPr id="15485" name="TextBox 4"/>
          <p:cNvSpPr txBox="1">
            <a:spLocks noChangeArrowheads="1"/>
          </p:cNvSpPr>
          <p:nvPr/>
        </p:nvSpPr>
        <p:spPr bwMode="auto">
          <a:xfrm>
            <a:off x="7250113" y="4956175"/>
            <a:ext cx="1084262" cy="396875"/>
          </a:xfrm>
          <a:prstGeom prst="rect">
            <a:avLst/>
          </a:prstGeom>
          <a:noFill/>
          <a:ln w="9525">
            <a:noFill/>
            <a:miter lim="800000"/>
            <a:headEnd/>
            <a:tailEnd/>
          </a:ln>
        </p:spPr>
        <p:txBody>
          <a:bodyPr>
            <a:prstTxWarp prst="textNoShape">
              <a:avLst/>
            </a:prstTxWarp>
            <a:spAutoFit/>
          </a:bodyPr>
          <a:lstStyle/>
          <a:p>
            <a:pPr algn="ctr" eaLnBrk="0" hangingPunct="0"/>
            <a:r>
              <a:rPr lang="en-US" sz="2000" i="1"/>
              <a:t>k = 3</a:t>
            </a:r>
          </a:p>
        </p:txBody>
      </p:sp>
      <p:cxnSp>
        <p:nvCxnSpPr>
          <p:cNvPr id="15486" name="Straight Connector 129"/>
          <p:cNvCxnSpPr>
            <a:cxnSpLocks noChangeShapeType="1"/>
          </p:cNvCxnSpPr>
          <p:nvPr/>
        </p:nvCxnSpPr>
        <p:spPr bwMode="auto">
          <a:xfrm rot="10800000" flipV="1">
            <a:off x="2851150" y="3513138"/>
            <a:ext cx="2093913" cy="987425"/>
          </a:xfrm>
          <a:prstGeom prst="line">
            <a:avLst/>
          </a:prstGeom>
          <a:noFill/>
          <a:ln w="63500">
            <a:solidFill>
              <a:srgbClr val="00B050"/>
            </a:solidFill>
            <a:round/>
            <a:headEnd/>
            <a:tailEnd/>
          </a:ln>
        </p:spPr>
      </p:cxnSp>
      <p:cxnSp>
        <p:nvCxnSpPr>
          <p:cNvPr id="15487" name="Straight Connector 133"/>
          <p:cNvCxnSpPr>
            <a:cxnSpLocks noChangeShapeType="1"/>
          </p:cNvCxnSpPr>
          <p:nvPr/>
        </p:nvCxnSpPr>
        <p:spPr bwMode="auto">
          <a:xfrm rot="10800000">
            <a:off x="5210175" y="3500438"/>
            <a:ext cx="1984375" cy="1192212"/>
          </a:xfrm>
          <a:prstGeom prst="line">
            <a:avLst/>
          </a:prstGeom>
          <a:noFill/>
          <a:ln w="63500">
            <a:solidFill>
              <a:srgbClr val="00B050"/>
            </a:solidFill>
            <a:round/>
            <a:headEnd/>
            <a:tailEnd/>
          </a:ln>
        </p:spPr>
      </p:cxnSp>
      <p:cxnSp>
        <p:nvCxnSpPr>
          <p:cNvPr id="15488" name="Straight Connector 136"/>
          <p:cNvCxnSpPr>
            <a:cxnSpLocks noChangeShapeType="1"/>
            <a:endCxn id="15484" idx="0"/>
          </p:cNvCxnSpPr>
          <p:nvPr/>
        </p:nvCxnSpPr>
        <p:spPr bwMode="auto">
          <a:xfrm rot="16200000" flipH="1">
            <a:off x="4198938" y="2201863"/>
            <a:ext cx="1716087" cy="7937"/>
          </a:xfrm>
          <a:prstGeom prst="line">
            <a:avLst/>
          </a:prstGeom>
          <a:noFill/>
          <a:ln w="63500">
            <a:solidFill>
              <a:srgbClr val="00B050"/>
            </a:solidFill>
            <a:round/>
            <a:headEnd/>
            <a:tailEnd/>
          </a:ln>
        </p:spPr>
      </p:cxnSp>
      <p:sp>
        <p:nvSpPr>
          <p:cNvPr id="15489" name="Rectangle 126"/>
          <p:cNvSpPr>
            <a:spLocks noChangeArrowheads="1"/>
          </p:cNvSpPr>
          <p:nvPr/>
        </p:nvSpPr>
        <p:spPr bwMode="auto">
          <a:xfrm>
            <a:off x="5748338" y="5891213"/>
            <a:ext cx="3875087" cy="400050"/>
          </a:xfrm>
          <a:prstGeom prst="rect">
            <a:avLst/>
          </a:prstGeom>
          <a:noFill/>
          <a:ln w="9525">
            <a:noFill/>
            <a:miter lim="800000"/>
            <a:headEnd/>
            <a:tailEnd/>
          </a:ln>
        </p:spPr>
        <p:txBody>
          <a:bodyPr>
            <a:prstTxWarp prst="textNoShape">
              <a:avLst/>
            </a:prstTxWarp>
            <a:spAutoFit/>
          </a:bodyPr>
          <a:lstStyle/>
          <a:p>
            <a:pPr marL="342900" indent="-342900" algn="ctr" eaLnBrk="0" hangingPunct="0">
              <a:spcBef>
                <a:spcPct val="20000"/>
              </a:spcBef>
              <a:buClr>
                <a:srgbClr val="CC3300"/>
              </a:buClr>
            </a:pPr>
            <a:r>
              <a:rPr lang="de-DE" sz="2000" i="1">
                <a:solidFill>
                  <a:srgbClr val="043DDE"/>
                </a:solidFill>
              </a:rPr>
              <a:t>[Nist</a:t>
            </a:r>
            <a:r>
              <a:rPr lang="en-US" sz="2000" i="1">
                <a:solidFill>
                  <a:srgbClr val="043DDE"/>
                </a:solidFill>
              </a:rPr>
              <a:t>é</a:t>
            </a:r>
            <a:r>
              <a:rPr lang="de-DE" sz="2000" i="1">
                <a:solidFill>
                  <a:srgbClr val="043DDE"/>
                </a:solidFill>
              </a:rPr>
              <a:t>r and Stewenius, 2006]</a:t>
            </a:r>
            <a:endParaRPr lang="en-US" sz="2000" i="1">
              <a:solidFill>
                <a:srgbClr val="043DDE"/>
              </a:solidFill>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81" name="Title 1"/>
          <p:cNvSpPr>
            <a:spLocks noGrp="1"/>
          </p:cNvSpPr>
          <p:nvPr>
            <p:ph type="title"/>
          </p:nvPr>
        </p:nvSpPr>
        <p:spPr/>
        <p:txBody>
          <a:bodyPr/>
          <a:lstStyle/>
          <a:p>
            <a:r>
              <a:rPr lang="en-US">
                <a:ea typeface="ＭＳ Ｐゴシック" charset="-128"/>
                <a:cs typeface="ＭＳ Ｐゴシック" charset="-128"/>
              </a:rPr>
              <a:t>Growing Vocabulary Tree</a:t>
            </a:r>
          </a:p>
        </p:txBody>
      </p:sp>
      <p:pic>
        <p:nvPicPr>
          <p:cNvPr id="16387" name="Picture 9" descr="D:\Documents and Settings\David M. Chen\My Documents\Feature Matching\Experiments\CD Recognition\CD Database\Images-By-Artist\Bruce Springsteen\Magic-Bruce-Springsteen-1.jpg"/>
          <p:cNvPicPr>
            <a:picLocks noChangeAspect="1" noChangeArrowheads="1"/>
          </p:cNvPicPr>
          <p:nvPr/>
        </p:nvPicPr>
        <p:blipFill>
          <a:blip r:embed="rId3"/>
          <a:srcRect/>
          <a:stretch>
            <a:fillRect/>
          </a:stretch>
        </p:blipFill>
        <p:spPr bwMode="auto">
          <a:xfrm>
            <a:off x="1171575" y="2655888"/>
            <a:ext cx="631825" cy="685800"/>
          </a:xfrm>
          <a:prstGeom prst="rect">
            <a:avLst/>
          </a:prstGeom>
          <a:noFill/>
          <a:ln w="9525">
            <a:noFill/>
            <a:miter lim="800000"/>
            <a:headEnd/>
            <a:tailEnd/>
          </a:ln>
        </p:spPr>
      </p:pic>
      <p:pic>
        <p:nvPicPr>
          <p:cNvPr id="16388" name="Picture 11" descr="D:\Documents and Settings\David M. Chen\My Documents\Feature Matching\Experiments\CD Recognition\CD Database\Images-By-Artist\Bruce Springsteen\Essential-Bruce-Springsteen.jpg"/>
          <p:cNvPicPr>
            <a:picLocks noChangeAspect="1" noChangeArrowheads="1"/>
          </p:cNvPicPr>
          <p:nvPr/>
        </p:nvPicPr>
        <p:blipFill>
          <a:blip r:embed="rId4"/>
          <a:srcRect/>
          <a:stretch>
            <a:fillRect/>
          </a:stretch>
        </p:blipFill>
        <p:spPr bwMode="auto">
          <a:xfrm>
            <a:off x="1171575" y="3338513"/>
            <a:ext cx="631825" cy="685800"/>
          </a:xfrm>
          <a:prstGeom prst="rect">
            <a:avLst/>
          </a:prstGeom>
          <a:noFill/>
          <a:ln w="9525">
            <a:noFill/>
            <a:miter lim="800000"/>
            <a:headEnd/>
            <a:tailEnd/>
          </a:ln>
        </p:spPr>
      </p:pic>
      <p:pic>
        <p:nvPicPr>
          <p:cNvPr id="16389" name="Picture 12" descr="D:\Documents and Settings\David M. Chen\My Documents\Feature Matching\Experiments\CD Recognition\CD Database\Images-By-Artist\Bruce Springsteen\We-Shall-Overcome-Seeger-Sessions.jpg"/>
          <p:cNvPicPr>
            <a:picLocks noChangeAspect="1" noChangeArrowheads="1"/>
          </p:cNvPicPr>
          <p:nvPr/>
        </p:nvPicPr>
        <p:blipFill>
          <a:blip r:embed="rId5"/>
          <a:srcRect/>
          <a:stretch>
            <a:fillRect/>
          </a:stretch>
        </p:blipFill>
        <p:spPr bwMode="auto">
          <a:xfrm>
            <a:off x="1177925" y="1971675"/>
            <a:ext cx="633413" cy="685800"/>
          </a:xfrm>
          <a:prstGeom prst="rect">
            <a:avLst/>
          </a:prstGeom>
          <a:noFill/>
          <a:ln w="9525">
            <a:noFill/>
            <a:miter lim="800000"/>
            <a:headEnd/>
            <a:tailEnd/>
          </a:ln>
        </p:spPr>
      </p:pic>
      <p:pic>
        <p:nvPicPr>
          <p:cNvPr id="16390" name="Picture 14" descr="D:\Documents and Settings\David M. Chen\My Documents\Feature Matching\Experiments\CD Recognition\CD Database\Images-By-Artist\Anne Murray\All-Me-Anne-Murray.jpg"/>
          <p:cNvPicPr>
            <a:picLocks noChangeAspect="1" noChangeArrowheads="1"/>
          </p:cNvPicPr>
          <p:nvPr/>
        </p:nvPicPr>
        <p:blipFill>
          <a:blip r:embed="rId6"/>
          <a:srcRect/>
          <a:stretch>
            <a:fillRect/>
          </a:stretch>
        </p:blipFill>
        <p:spPr bwMode="auto">
          <a:xfrm>
            <a:off x="1173163" y="1285875"/>
            <a:ext cx="633412" cy="685800"/>
          </a:xfrm>
          <a:prstGeom prst="rect">
            <a:avLst/>
          </a:prstGeom>
          <a:noFill/>
          <a:ln w="9525">
            <a:noFill/>
            <a:miter lim="800000"/>
            <a:headEnd/>
            <a:tailEnd/>
          </a:ln>
        </p:spPr>
      </p:pic>
      <p:pic>
        <p:nvPicPr>
          <p:cNvPr id="16391" name="Picture 15" descr="D:\Documents and Settings\David M. Chen\My Documents\Feature Matching\Experiments\CD Recognition\CD Database\Images-By-Artist\Air\Walking-Air-Chloe-Agnew.jpg"/>
          <p:cNvPicPr>
            <a:picLocks noChangeAspect="1" noChangeArrowheads="1"/>
          </p:cNvPicPr>
          <p:nvPr/>
        </p:nvPicPr>
        <p:blipFill>
          <a:blip r:embed="rId7"/>
          <a:srcRect/>
          <a:stretch>
            <a:fillRect/>
          </a:stretch>
        </p:blipFill>
        <p:spPr bwMode="auto">
          <a:xfrm>
            <a:off x="1163638" y="4021138"/>
            <a:ext cx="633412" cy="685800"/>
          </a:xfrm>
          <a:prstGeom prst="rect">
            <a:avLst/>
          </a:prstGeom>
          <a:noFill/>
          <a:ln w="9525">
            <a:noFill/>
            <a:miter lim="800000"/>
            <a:headEnd/>
            <a:tailEnd/>
          </a:ln>
        </p:spPr>
      </p:pic>
      <p:sp>
        <p:nvSpPr>
          <p:cNvPr id="16392" name="TextBox 4"/>
          <p:cNvSpPr txBox="1">
            <a:spLocks noChangeArrowheads="1"/>
          </p:cNvSpPr>
          <p:nvPr/>
        </p:nvSpPr>
        <p:spPr bwMode="auto">
          <a:xfrm>
            <a:off x="7250113" y="4956175"/>
            <a:ext cx="1084262" cy="396875"/>
          </a:xfrm>
          <a:prstGeom prst="rect">
            <a:avLst/>
          </a:prstGeom>
          <a:noFill/>
          <a:ln w="9525">
            <a:noFill/>
            <a:miter lim="800000"/>
            <a:headEnd/>
            <a:tailEnd/>
          </a:ln>
        </p:spPr>
        <p:txBody>
          <a:bodyPr>
            <a:prstTxWarp prst="textNoShape">
              <a:avLst/>
            </a:prstTxWarp>
            <a:spAutoFit/>
          </a:bodyPr>
          <a:lstStyle/>
          <a:p>
            <a:pPr algn="ctr" eaLnBrk="0" hangingPunct="0"/>
            <a:r>
              <a:rPr lang="en-US" sz="2000" i="1"/>
              <a:t>k = 3</a:t>
            </a:r>
          </a:p>
        </p:txBody>
      </p:sp>
      <p:grpSp>
        <p:nvGrpSpPr>
          <p:cNvPr id="2" name="Group 149"/>
          <p:cNvGrpSpPr>
            <a:grpSpLocks/>
          </p:cNvGrpSpPr>
          <p:nvPr/>
        </p:nvGrpSpPr>
        <p:grpSpPr bwMode="auto">
          <a:xfrm>
            <a:off x="2501900" y="1347788"/>
            <a:ext cx="5241925" cy="4860925"/>
            <a:chOff x="2501900" y="1347788"/>
            <a:chExt cx="5241925" cy="4860925"/>
          </a:xfrm>
        </p:grpSpPr>
        <p:sp>
          <p:nvSpPr>
            <p:cNvPr id="16395" name="Oval 293"/>
            <p:cNvSpPr>
              <a:spLocks noChangeAspect="1" noChangeArrowheads="1"/>
            </p:cNvSpPr>
            <p:nvPr/>
          </p:nvSpPr>
          <p:spPr bwMode="auto">
            <a:xfrm>
              <a:off x="3975100" y="373697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396" name="Oval 294"/>
            <p:cNvSpPr>
              <a:spLocks noChangeAspect="1" noChangeArrowheads="1"/>
            </p:cNvSpPr>
            <p:nvPr/>
          </p:nvSpPr>
          <p:spPr bwMode="auto">
            <a:xfrm>
              <a:off x="3862388" y="2914650"/>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397" name="Oval 295"/>
            <p:cNvSpPr>
              <a:spLocks noChangeAspect="1" noChangeArrowheads="1"/>
            </p:cNvSpPr>
            <p:nvPr/>
          </p:nvSpPr>
          <p:spPr bwMode="auto">
            <a:xfrm>
              <a:off x="5403850" y="4748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398" name="Oval 296"/>
            <p:cNvSpPr>
              <a:spLocks noChangeAspect="1" noChangeArrowheads="1"/>
            </p:cNvSpPr>
            <p:nvPr/>
          </p:nvSpPr>
          <p:spPr bwMode="auto">
            <a:xfrm>
              <a:off x="4489450" y="348138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399" name="Oval 297"/>
            <p:cNvSpPr>
              <a:spLocks noChangeAspect="1" noChangeArrowheads="1"/>
            </p:cNvSpPr>
            <p:nvPr/>
          </p:nvSpPr>
          <p:spPr bwMode="auto">
            <a:xfrm>
              <a:off x="4262438" y="310356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00" name="Oval 298"/>
            <p:cNvSpPr>
              <a:spLocks noChangeAspect="1" noChangeArrowheads="1"/>
            </p:cNvSpPr>
            <p:nvPr/>
          </p:nvSpPr>
          <p:spPr bwMode="auto">
            <a:xfrm>
              <a:off x="6202363" y="3041650"/>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01" name="Oval 299"/>
            <p:cNvSpPr>
              <a:spLocks noChangeAspect="1" noChangeArrowheads="1"/>
            </p:cNvSpPr>
            <p:nvPr/>
          </p:nvSpPr>
          <p:spPr bwMode="auto">
            <a:xfrm>
              <a:off x="5745163" y="3041650"/>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02" name="Oval 300"/>
            <p:cNvSpPr>
              <a:spLocks noChangeAspect="1" noChangeArrowheads="1"/>
            </p:cNvSpPr>
            <p:nvPr/>
          </p:nvSpPr>
          <p:spPr bwMode="auto">
            <a:xfrm>
              <a:off x="6602413" y="30416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03" name="Oval 301"/>
            <p:cNvSpPr>
              <a:spLocks noChangeAspect="1" noChangeArrowheads="1"/>
            </p:cNvSpPr>
            <p:nvPr/>
          </p:nvSpPr>
          <p:spPr bwMode="auto">
            <a:xfrm>
              <a:off x="7229475" y="278606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04" name="Oval 302"/>
            <p:cNvSpPr>
              <a:spLocks noChangeAspect="1" noChangeArrowheads="1"/>
            </p:cNvSpPr>
            <p:nvPr/>
          </p:nvSpPr>
          <p:spPr bwMode="auto">
            <a:xfrm>
              <a:off x="4546600" y="3925888"/>
              <a:ext cx="58738"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05" name="Oval 303"/>
            <p:cNvSpPr>
              <a:spLocks noChangeAspect="1" noChangeArrowheads="1"/>
            </p:cNvSpPr>
            <p:nvPr/>
          </p:nvSpPr>
          <p:spPr bwMode="auto">
            <a:xfrm>
              <a:off x="6602413" y="27241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06" name="Oval 304"/>
            <p:cNvSpPr>
              <a:spLocks noChangeAspect="1" noChangeArrowheads="1"/>
            </p:cNvSpPr>
            <p:nvPr/>
          </p:nvSpPr>
          <p:spPr bwMode="auto">
            <a:xfrm>
              <a:off x="3233738" y="341947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07" name="Oval 305"/>
            <p:cNvSpPr>
              <a:spLocks noChangeAspect="1" noChangeArrowheads="1"/>
            </p:cNvSpPr>
            <p:nvPr/>
          </p:nvSpPr>
          <p:spPr bwMode="auto">
            <a:xfrm>
              <a:off x="3575050" y="3419475"/>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08" name="Oval 306"/>
            <p:cNvSpPr>
              <a:spLocks noChangeAspect="1" noChangeArrowheads="1"/>
            </p:cNvSpPr>
            <p:nvPr/>
          </p:nvSpPr>
          <p:spPr bwMode="auto">
            <a:xfrm>
              <a:off x="3521075" y="3292475"/>
              <a:ext cx="53975"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09" name="Oval 307"/>
            <p:cNvSpPr>
              <a:spLocks noChangeAspect="1" noChangeArrowheads="1"/>
            </p:cNvSpPr>
            <p:nvPr/>
          </p:nvSpPr>
          <p:spPr bwMode="auto">
            <a:xfrm>
              <a:off x="4489450" y="404971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10" name="Oval 308"/>
            <p:cNvSpPr>
              <a:spLocks noChangeAspect="1" noChangeArrowheads="1"/>
            </p:cNvSpPr>
            <p:nvPr/>
          </p:nvSpPr>
          <p:spPr bwMode="auto">
            <a:xfrm>
              <a:off x="4719638" y="3987800"/>
              <a:ext cx="55562"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11" name="Oval 309"/>
            <p:cNvSpPr>
              <a:spLocks noChangeAspect="1" noChangeArrowheads="1"/>
            </p:cNvSpPr>
            <p:nvPr/>
          </p:nvSpPr>
          <p:spPr bwMode="auto">
            <a:xfrm>
              <a:off x="3290888" y="23463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12" name="Oval 313"/>
            <p:cNvSpPr>
              <a:spLocks noChangeAspect="1" noChangeArrowheads="1"/>
            </p:cNvSpPr>
            <p:nvPr/>
          </p:nvSpPr>
          <p:spPr bwMode="auto">
            <a:xfrm>
              <a:off x="4089400" y="3354388"/>
              <a:ext cx="58738"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13" name="Oval 314"/>
            <p:cNvSpPr>
              <a:spLocks noChangeAspect="1" noChangeArrowheads="1"/>
            </p:cNvSpPr>
            <p:nvPr/>
          </p:nvSpPr>
          <p:spPr bwMode="auto">
            <a:xfrm>
              <a:off x="3521075" y="2346325"/>
              <a:ext cx="53975"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14" name="Oval 315"/>
            <p:cNvSpPr>
              <a:spLocks noChangeAspect="1" noChangeArrowheads="1"/>
            </p:cNvSpPr>
            <p:nvPr/>
          </p:nvSpPr>
          <p:spPr bwMode="auto">
            <a:xfrm>
              <a:off x="4946650" y="4621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15" name="Oval 316"/>
            <p:cNvSpPr>
              <a:spLocks noChangeAspect="1" noChangeArrowheads="1"/>
            </p:cNvSpPr>
            <p:nvPr/>
          </p:nvSpPr>
          <p:spPr bwMode="auto">
            <a:xfrm>
              <a:off x="5630863" y="4937125"/>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16" name="Oval 317"/>
            <p:cNvSpPr>
              <a:spLocks noChangeAspect="1" noChangeArrowheads="1"/>
            </p:cNvSpPr>
            <p:nvPr/>
          </p:nvSpPr>
          <p:spPr bwMode="auto">
            <a:xfrm>
              <a:off x="6145213" y="4621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17" name="Oval 318"/>
            <p:cNvSpPr>
              <a:spLocks noChangeAspect="1" noChangeArrowheads="1"/>
            </p:cNvSpPr>
            <p:nvPr/>
          </p:nvSpPr>
          <p:spPr bwMode="auto">
            <a:xfrm>
              <a:off x="4089400" y="3671888"/>
              <a:ext cx="58738"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18" name="Oval 319"/>
            <p:cNvSpPr>
              <a:spLocks noChangeAspect="1" noChangeArrowheads="1"/>
            </p:cNvSpPr>
            <p:nvPr/>
          </p:nvSpPr>
          <p:spPr bwMode="auto">
            <a:xfrm>
              <a:off x="4089400" y="3860800"/>
              <a:ext cx="58738"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19" name="Oval 320"/>
            <p:cNvSpPr>
              <a:spLocks noChangeAspect="1" noChangeArrowheads="1"/>
            </p:cNvSpPr>
            <p:nvPr/>
          </p:nvSpPr>
          <p:spPr bwMode="auto">
            <a:xfrm>
              <a:off x="4605338" y="31654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20" name="Oval 321"/>
            <p:cNvSpPr>
              <a:spLocks noChangeAspect="1" noChangeArrowheads="1"/>
            </p:cNvSpPr>
            <p:nvPr/>
          </p:nvSpPr>
          <p:spPr bwMode="auto">
            <a:xfrm>
              <a:off x="4375150" y="29765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21" name="Oval 322"/>
            <p:cNvSpPr>
              <a:spLocks noChangeAspect="1" noChangeArrowheads="1"/>
            </p:cNvSpPr>
            <p:nvPr/>
          </p:nvSpPr>
          <p:spPr bwMode="auto">
            <a:xfrm>
              <a:off x="5573713" y="4241800"/>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22" name="Oval 323"/>
            <p:cNvSpPr>
              <a:spLocks noChangeAspect="1" noChangeArrowheads="1"/>
            </p:cNvSpPr>
            <p:nvPr/>
          </p:nvSpPr>
          <p:spPr bwMode="auto">
            <a:xfrm>
              <a:off x="5745163" y="1647825"/>
              <a:ext cx="58737"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23" name="Oval 324"/>
            <p:cNvSpPr>
              <a:spLocks noChangeAspect="1" noChangeArrowheads="1"/>
            </p:cNvSpPr>
            <p:nvPr/>
          </p:nvSpPr>
          <p:spPr bwMode="auto">
            <a:xfrm>
              <a:off x="5230813" y="3165475"/>
              <a:ext cx="58737"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24" name="Oval 325"/>
            <p:cNvSpPr>
              <a:spLocks noChangeAspect="1" noChangeArrowheads="1"/>
            </p:cNvSpPr>
            <p:nvPr/>
          </p:nvSpPr>
          <p:spPr bwMode="auto">
            <a:xfrm>
              <a:off x="4089400" y="2976563"/>
              <a:ext cx="58738"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25" name="Oval 326"/>
            <p:cNvSpPr>
              <a:spLocks noChangeAspect="1" noChangeArrowheads="1"/>
            </p:cNvSpPr>
            <p:nvPr/>
          </p:nvSpPr>
          <p:spPr bwMode="auto">
            <a:xfrm>
              <a:off x="5346700" y="46831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26" name="Oval 327"/>
            <p:cNvSpPr>
              <a:spLocks noChangeAspect="1" noChangeArrowheads="1"/>
            </p:cNvSpPr>
            <p:nvPr/>
          </p:nvSpPr>
          <p:spPr bwMode="auto">
            <a:xfrm>
              <a:off x="6318250" y="4494213"/>
              <a:ext cx="53975"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27" name="Oval 328"/>
            <p:cNvSpPr>
              <a:spLocks noChangeAspect="1" noChangeArrowheads="1"/>
            </p:cNvSpPr>
            <p:nvPr/>
          </p:nvSpPr>
          <p:spPr bwMode="auto">
            <a:xfrm>
              <a:off x="4662488" y="196373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28" name="Oval 329"/>
            <p:cNvSpPr>
              <a:spLocks noChangeAspect="1" noChangeArrowheads="1"/>
            </p:cNvSpPr>
            <p:nvPr/>
          </p:nvSpPr>
          <p:spPr bwMode="auto">
            <a:xfrm>
              <a:off x="4832350" y="25352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29" name="Oval 330"/>
            <p:cNvSpPr>
              <a:spLocks noChangeAspect="1" noChangeArrowheads="1"/>
            </p:cNvSpPr>
            <p:nvPr/>
          </p:nvSpPr>
          <p:spPr bwMode="auto">
            <a:xfrm>
              <a:off x="3633788" y="17748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30" name="Oval 331"/>
            <p:cNvSpPr>
              <a:spLocks noChangeAspect="1" noChangeArrowheads="1"/>
            </p:cNvSpPr>
            <p:nvPr/>
          </p:nvSpPr>
          <p:spPr bwMode="auto">
            <a:xfrm>
              <a:off x="5346700" y="3798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31" name="Oval 332"/>
            <p:cNvSpPr>
              <a:spLocks noChangeAspect="1" noChangeArrowheads="1"/>
            </p:cNvSpPr>
            <p:nvPr/>
          </p:nvSpPr>
          <p:spPr bwMode="auto">
            <a:xfrm>
              <a:off x="5060950" y="4810125"/>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32" name="Oval 333"/>
            <p:cNvSpPr>
              <a:spLocks noChangeAspect="1" noChangeArrowheads="1"/>
            </p:cNvSpPr>
            <p:nvPr/>
          </p:nvSpPr>
          <p:spPr bwMode="auto">
            <a:xfrm>
              <a:off x="7686675" y="30416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33" name="Oval 336"/>
            <p:cNvSpPr>
              <a:spLocks noChangeAspect="1" noChangeArrowheads="1"/>
            </p:cNvSpPr>
            <p:nvPr/>
          </p:nvSpPr>
          <p:spPr bwMode="auto">
            <a:xfrm>
              <a:off x="3575050" y="3736975"/>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34" name="Oval 337"/>
            <p:cNvSpPr>
              <a:spLocks noChangeAspect="1" noChangeArrowheads="1"/>
            </p:cNvSpPr>
            <p:nvPr/>
          </p:nvSpPr>
          <p:spPr bwMode="auto">
            <a:xfrm>
              <a:off x="5003800" y="53165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35" name="Oval 338"/>
            <p:cNvSpPr>
              <a:spLocks noChangeAspect="1" noChangeArrowheads="1"/>
            </p:cNvSpPr>
            <p:nvPr/>
          </p:nvSpPr>
          <p:spPr bwMode="auto">
            <a:xfrm>
              <a:off x="4889500" y="44323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36" name="Oval 339"/>
            <p:cNvSpPr>
              <a:spLocks noChangeAspect="1" noChangeArrowheads="1"/>
            </p:cNvSpPr>
            <p:nvPr/>
          </p:nvSpPr>
          <p:spPr bwMode="auto">
            <a:xfrm>
              <a:off x="4719638" y="4810125"/>
              <a:ext cx="55562"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37" name="Oval 340"/>
            <p:cNvSpPr>
              <a:spLocks noChangeAspect="1" noChangeArrowheads="1"/>
            </p:cNvSpPr>
            <p:nvPr/>
          </p:nvSpPr>
          <p:spPr bwMode="auto">
            <a:xfrm>
              <a:off x="4775200" y="44323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38" name="Oval 341"/>
            <p:cNvSpPr>
              <a:spLocks noChangeAspect="1" noChangeArrowheads="1"/>
            </p:cNvSpPr>
            <p:nvPr/>
          </p:nvSpPr>
          <p:spPr bwMode="auto">
            <a:xfrm>
              <a:off x="6488113" y="4937125"/>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39" name="Oval 342"/>
            <p:cNvSpPr>
              <a:spLocks noChangeAspect="1" noChangeArrowheads="1"/>
            </p:cNvSpPr>
            <p:nvPr/>
          </p:nvSpPr>
          <p:spPr bwMode="auto">
            <a:xfrm>
              <a:off x="3463925" y="215423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40" name="Oval 343"/>
            <p:cNvSpPr>
              <a:spLocks noChangeAspect="1" noChangeArrowheads="1"/>
            </p:cNvSpPr>
            <p:nvPr/>
          </p:nvSpPr>
          <p:spPr bwMode="auto">
            <a:xfrm>
              <a:off x="5918200" y="3230563"/>
              <a:ext cx="55563"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41" name="Oval 344"/>
            <p:cNvSpPr>
              <a:spLocks noChangeAspect="1" noChangeArrowheads="1"/>
            </p:cNvSpPr>
            <p:nvPr/>
          </p:nvSpPr>
          <p:spPr bwMode="auto">
            <a:xfrm>
              <a:off x="3690938" y="247015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42" name="Oval 345"/>
            <p:cNvSpPr>
              <a:spLocks noChangeAspect="1" noChangeArrowheads="1"/>
            </p:cNvSpPr>
            <p:nvPr/>
          </p:nvSpPr>
          <p:spPr bwMode="auto">
            <a:xfrm>
              <a:off x="6088063" y="19018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43" name="Oval 346"/>
            <p:cNvSpPr>
              <a:spLocks noChangeAspect="1" noChangeArrowheads="1"/>
            </p:cNvSpPr>
            <p:nvPr/>
          </p:nvSpPr>
          <p:spPr bwMode="auto">
            <a:xfrm>
              <a:off x="5346700" y="417671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44" name="Oval 347"/>
            <p:cNvSpPr>
              <a:spLocks noChangeAspect="1" noChangeArrowheads="1"/>
            </p:cNvSpPr>
            <p:nvPr/>
          </p:nvSpPr>
          <p:spPr bwMode="auto">
            <a:xfrm>
              <a:off x="6372225" y="2724150"/>
              <a:ext cx="58738"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45" name="Oval 348"/>
            <p:cNvSpPr>
              <a:spLocks noChangeAspect="1" noChangeArrowheads="1"/>
            </p:cNvSpPr>
            <p:nvPr/>
          </p:nvSpPr>
          <p:spPr bwMode="auto">
            <a:xfrm>
              <a:off x="6261100" y="25352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46" name="Oval 349"/>
            <p:cNvSpPr>
              <a:spLocks noChangeAspect="1" noChangeArrowheads="1"/>
            </p:cNvSpPr>
            <p:nvPr/>
          </p:nvSpPr>
          <p:spPr bwMode="auto">
            <a:xfrm>
              <a:off x="4719638" y="2724150"/>
              <a:ext cx="55562"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47" name="Oval 350"/>
            <p:cNvSpPr>
              <a:spLocks noChangeAspect="1" noChangeArrowheads="1"/>
            </p:cNvSpPr>
            <p:nvPr/>
          </p:nvSpPr>
          <p:spPr bwMode="auto">
            <a:xfrm>
              <a:off x="4946650" y="28495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48" name="Oval 351"/>
            <p:cNvSpPr>
              <a:spLocks noChangeAspect="1" noChangeArrowheads="1"/>
            </p:cNvSpPr>
            <p:nvPr/>
          </p:nvSpPr>
          <p:spPr bwMode="auto">
            <a:xfrm>
              <a:off x="6088063" y="22193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49" name="Oval 352"/>
            <p:cNvSpPr>
              <a:spLocks noChangeAspect="1" noChangeArrowheads="1"/>
            </p:cNvSpPr>
            <p:nvPr/>
          </p:nvSpPr>
          <p:spPr bwMode="auto">
            <a:xfrm>
              <a:off x="5973763" y="15859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50" name="Oval 353"/>
            <p:cNvSpPr>
              <a:spLocks noChangeAspect="1" noChangeArrowheads="1"/>
            </p:cNvSpPr>
            <p:nvPr/>
          </p:nvSpPr>
          <p:spPr bwMode="auto">
            <a:xfrm>
              <a:off x="5518150" y="1524000"/>
              <a:ext cx="55563"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51" name="Oval 354"/>
            <p:cNvSpPr>
              <a:spLocks noChangeAspect="1" noChangeArrowheads="1"/>
            </p:cNvSpPr>
            <p:nvPr/>
          </p:nvSpPr>
          <p:spPr bwMode="auto">
            <a:xfrm>
              <a:off x="7570788" y="3292475"/>
              <a:ext cx="58737"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52" name="Oval 355"/>
            <p:cNvSpPr>
              <a:spLocks noChangeAspect="1" noChangeArrowheads="1"/>
            </p:cNvSpPr>
            <p:nvPr/>
          </p:nvSpPr>
          <p:spPr bwMode="auto">
            <a:xfrm>
              <a:off x="6772275" y="28495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53" name="Oval 358"/>
            <p:cNvSpPr>
              <a:spLocks noChangeAspect="1" noChangeArrowheads="1"/>
            </p:cNvSpPr>
            <p:nvPr/>
          </p:nvSpPr>
          <p:spPr bwMode="auto">
            <a:xfrm>
              <a:off x="6088063" y="50006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54" name="Oval 359"/>
            <p:cNvSpPr>
              <a:spLocks noChangeAspect="1" noChangeArrowheads="1"/>
            </p:cNvSpPr>
            <p:nvPr/>
          </p:nvSpPr>
          <p:spPr bwMode="auto">
            <a:xfrm>
              <a:off x="5518150" y="4114800"/>
              <a:ext cx="55563"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55" name="Oval 360"/>
            <p:cNvSpPr>
              <a:spLocks noChangeAspect="1" noChangeArrowheads="1"/>
            </p:cNvSpPr>
            <p:nvPr/>
          </p:nvSpPr>
          <p:spPr bwMode="auto">
            <a:xfrm>
              <a:off x="5918200" y="2408238"/>
              <a:ext cx="55563"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56" name="Oval 361"/>
            <p:cNvSpPr>
              <a:spLocks noChangeAspect="1" noChangeArrowheads="1"/>
            </p:cNvSpPr>
            <p:nvPr/>
          </p:nvSpPr>
          <p:spPr bwMode="auto">
            <a:xfrm>
              <a:off x="5573713" y="2090738"/>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57" name="Oval 362"/>
            <p:cNvSpPr>
              <a:spLocks noChangeAspect="1" noChangeArrowheads="1"/>
            </p:cNvSpPr>
            <p:nvPr/>
          </p:nvSpPr>
          <p:spPr bwMode="auto">
            <a:xfrm>
              <a:off x="7002463" y="310356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58" name="Oval 363"/>
            <p:cNvSpPr>
              <a:spLocks noChangeAspect="1" noChangeArrowheads="1"/>
            </p:cNvSpPr>
            <p:nvPr/>
          </p:nvSpPr>
          <p:spPr bwMode="auto">
            <a:xfrm>
              <a:off x="4946650" y="31654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59" name="Oval 364"/>
            <p:cNvSpPr>
              <a:spLocks noChangeAspect="1" noChangeArrowheads="1"/>
            </p:cNvSpPr>
            <p:nvPr/>
          </p:nvSpPr>
          <p:spPr bwMode="auto">
            <a:xfrm>
              <a:off x="4375150" y="3671888"/>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60" name="Oval 365"/>
            <p:cNvSpPr>
              <a:spLocks noChangeAspect="1" noChangeArrowheads="1"/>
            </p:cNvSpPr>
            <p:nvPr/>
          </p:nvSpPr>
          <p:spPr bwMode="auto">
            <a:xfrm>
              <a:off x="5630863" y="139541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61" name="Oval 366"/>
            <p:cNvSpPr>
              <a:spLocks noChangeAspect="1" noChangeArrowheads="1"/>
            </p:cNvSpPr>
            <p:nvPr/>
          </p:nvSpPr>
          <p:spPr bwMode="auto">
            <a:xfrm>
              <a:off x="5346700" y="17748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62" name="Oval 368"/>
            <p:cNvSpPr>
              <a:spLocks noChangeAspect="1" noChangeArrowheads="1"/>
            </p:cNvSpPr>
            <p:nvPr/>
          </p:nvSpPr>
          <p:spPr bwMode="auto">
            <a:xfrm>
              <a:off x="4775200" y="537845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63" name="Oval 369"/>
            <p:cNvSpPr>
              <a:spLocks noChangeAspect="1" noChangeArrowheads="1"/>
            </p:cNvSpPr>
            <p:nvPr/>
          </p:nvSpPr>
          <p:spPr bwMode="auto">
            <a:xfrm>
              <a:off x="4946650" y="54435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64" name="Oval 370"/>
            <p:cNvSpPr>
              <a:spLocks noChangeAspect="1" noChangeArrowheads="1"/>
            </p:cNvSpPr>
            <p:nvPr/>
          </p:nvSpPr>
          <p:spPr bwMode="auto">
            <a:xfrm>
              <a:off x="5289550" y="4937125"/>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65" name="Oval 371"/>
            <p:cNvSpPr>
              <a:spLocks noChangeAspect="1" noChangeArrowheads="1"/>
            </p:cNvSpPr>
            <p:nvPr/>
          </p:nvSpPr>
          <p:spPr bwMode="auto">
            <a:xfrm>
              <a:off x="4832350" y="3925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66" name="Oval 372"/>
            <p:cNvSpPr>
              <a:spLocks noChangeAspect="1" noChangeArrowheads="1"/>
            </p:cNvSpPr>
            <p:nvPr/>
          </p:nvSpPr>
          <p:spPr bwMode="auto">
            <a:xfrm>
              <a:off x="3862388" y="3354388"/>
              <a:ext cx="58737"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67" name="Oval 373"/>
            <p:cNvSpPr>
              <a:spLocks noChangeAspect="1" noChangeArrowheads="1"/>
            </p:cNvSpPr>
            <p:nvPr/>
          </p:nvSpPr>
          <p:spPr bwMode="auto">
            <a:xfrm>
              <a:off x="3121025" y="2154238"/>
              <a:ext cx="55563"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68" name="Oval 374"/>
            <p:cNvSpPr>
              <a:spLocks noChangeAspect="1" noChangeArrowheads="1"/>
            </p:cNvSpPr>
            <p:nvPr/>
          </p:nvSpPr>
          <p:spPr bwMode="auto">
            <a:xfrm>
              <a:off x="6030913" y="26590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69" name="Oval 375"/>
            <p:cNvSpPr>
              <a:spLocks noChangeAspect="1" noChangeArrowheads="1"/>
            </p:cNvSpPr>
            <p:nvPr/>
          </p:nvSpPr>
          <p:spPr bwMode="auto">
            <a:xfrm>
              <a:off x="6488113" y="29146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70" name="Oval 376"/>
            <p:cNvSpPr>
              <a:spLocks noChangeAspect="1" noChangeArrowheads="1"/>
            </p:cNvSpPr>
            <p:nvPr/>
          </p:nvSpPr>
          <p:spPr bwMode="auto">
            <a:xfrm>
              <a:off x="5289550" y="4494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71" name="Oval 377"/>
            <p:cNvSpPr>
              <a:spLocks noChangeAspect="1" noChangeArrowheads="1"/>
            </p:cNvSpPr>
            <p:nvPr/>
          </p:nvSpPr>
          <p:spPr bwMode="auto">
            <a:xfrm>
              <a:off x="5461000" y="44942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72" name="Oval 378"/>
            <p:cNvSpPr>
              <a:spLocks noChangeAspect="1" noChangeArrowheads="1"/>
            </p:cNvSpPr>
            <p:nvPr/>
          </p:nvSpPr>
          <p:spPr bwMode="auto">
            <a:xfrm>
              <a:off x="4662488" y="58848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73" name="Oval 379"/>
            <p:cNvSpPr>
              <a:spLocks noChangeAspect="1" noChangeArrowheads="1"/>
            </p:cNvSpPr>
            <p:nvPr/>
          </p:nvSpPr>
          <p:spPr bwMode="auto">
            <a:xfrm>
              <a:off x="6659563" y="51895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74" name="Oval 380"/>
            <p:cNvSpPr>
              <a:spLocks noChangeAspect="1" noChangeArrowheads="1"/>
            </p:cNvSpPr>
            <p:nvPr/>
          </p:nvSpPr>
          <p:spPr bwMode="auto">
            <a:xfrm>
              <a:off x="5003800" y="3925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75" name="Oval 381"/>
            <p:cNvSpPr>
              <a:spLocks noChangeAspect="1" noChangeArrowheads="1"/>
            </p:cNvSpPr>
            <p:nvPr/>
          </p:nvSpPr>
          <p:spPr bwMode="auto">
            <a:xfrm>
              <a:off x="4205288" y="39878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76" name="Oval 382"/>
            <p:cNvSpPr>
              <a:spLocks noChangeAspect="1" noChangeArrowheads="1"/>
            </p:cNvSpPr>
            <p:nvPr/>
          </p:nvSpPr>
          <p:spPr bwMode="auto">
            <a:xfrm>
              <a:off x="3063875" y="1585913"/>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77" name="Oval 384"/>
            <p:cNvSpPr>
              <a:spLocks noChangeAspect="1" noChangeArrowheads="1"/>
            </p:cNvSpPr>
            <p:nvPr/>
          </p:nvSpPr>
          <p:spPr bwMode="auto">
            <a:xfrm>
              <a:off x="3862388" y="3617913"/>
              <a:ext cx="58737"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78" name="Oval 385"/>
            <p:cNvSpPr>
              <a:spLocks noChangeAspect="1" noChangeArrowheads="1"/>
            </p:cNvSpPr>
            <p:nvPr/>
          </p:nvSpPr>
          <p:spPr bwMode="auto">
            <a:xfrm>
              <a:off x="3975100" y="349091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79" name="Oval 386"/>
            <p:cNvSpPr>
              <a:spLocks noChangeAspect="1" noChangeArrowheads="1"/>
            </p:cNvSpPr>
            <p:nvPr/>
          </p:nvSpPr>
          <p:spPr bwMode="auto">
            <a:xfrm>
              <a:off x="4605338" y="5513388"/>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80" name="Oval 387"/>
            <p:cNvSpPr>
              <a:spLocks noChangeAspect="1" noChangeArrowheads="1"/>
            </p:cNvSpPr>
            <p:nvPr/>
          </p:nvSpPr>
          <p:spPr bwMode="auto">
            <a:xfrm>
              <a:off x="4889500" y="50704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81" name="Oval 388"/>
            <p:cNvSpPr>
              <a:spLocks noChangeAspect="1" noChangeArrowheads="1"/>
            </p:cNvSpPr>
            <p:nvPr/>
          </p:nvSpPr>
          <p:spPr bwMode="auto">
            <a:xfrm>
              <a:off x="4946650" y="583088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82" name="Oval 389"/>
            <p:cNvSpPr>
              <a:spLocks noChangeAspect="1" noChangeArrowheads="1"/>
            </p:cNvSpPr>
            <p:nvPr/>
          </p:nvSpPr>
          <p:spPr bwMode="auto">
            <a:xfrm>
              <a:off x="4375150" y="576580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83" name="Oval 390"/>
            <p:cNvSpPr>
              <a:spLocks noChangeAspect="1" noChangeArrowheads="1"/>
            </p:cNvSpPr>
            <p:nvPr/>
          </p:nvSpPr>
          <p:spPr bwMode="auto">
            <a:xfrm>
              <a:off x="4775200" y="4440238"/>
              <a:ext cx="57150"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84" name="Oval 391"/>
            <p:cNvSpPr>
              <a:spLocks noChangeAspect="1" noChangeArrowheads="1"/>
            </p:cNvSpPr>
            <p:nvPr/>
          </p:nvSpPr>
          <p:spPr bwMode="auto">
            <a:xfrm>
              <a:off x="5803900" y="47561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85" name="Oval 392"/>
            <p:cNvSpPr>
              <a:spLocks noChangeAspect="1" noChangeArrowheads="1"/>
            </p:cNvSpPr>
            <p:nvPr/>
          </p:nvSpPr>
          <p:spPr bwMode="auto">
            <a:xfrm>
              <a:off x="6545263" y="46910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86" name="Oval 393"/>
            <p:cNvSpPr>
              <a:spLocks noChangeAspect="1" noChangeArrowheads="1"/>
            </p:cNvSpPr>
            <p:nvPr/>
          </p:nvSpPr>
          <p:spPr bwMode="auto">
            <a:xfrm>
              <a:off x="5060950" y="4186238"/>
              <a:ext cx="58738"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87" name="Oval 394"/>
            <p:cNvSpPr>
              <a:spLocks noChangeAspect="1" noChangeArrowheads="1"/>
            </p:cNvSpPr>
            <p:nvPr/>
          </p:nvSpPr>
          <p:spPr bwMode="auto">
            <a:xfrm>
              <a:off x="3748088" y="380682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88" name="Oval 395"/>
            <p:cNvSpPr>
              <a:spLocks noChangeAspect="1" noChangeArrowheads="1"/>
            </p:cNvSpPr>
            <p:nvPr/>
          </p:nvSpPr>
          <p:spPr bwMode="auto">
            <a:xfrm>
              <a:off x="4205288" y="32385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89" name="Oval 396"/>
            <p:cNvSpPr>
              <a:spLocks noChangeAspect="1" noChangeArrowheads="1"/>
            </p:cNvSpPr>
            <p:nvPr/>
          </p:nvSpPr>
          <p:spPr bwMode="auto">
            <a:xfrm>
              <a:off x="4262438" y="2667000"/>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90" name="Oval 397"/>
            <p:cNvSpPr>
              <a:spLocks noChangeAspect="1" noChangeArrowheads="1"/>
            </p:cNvSpPr>
            <p:nvPr/>
          </p:nvSpPr>
          <p:spPr bwMode="auto">
            <a:xfrm>
              <a:off x="4832350" y="36798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91" name="Oval 398"/>
            <p:cNvSpPr>
              <a:spLocks noChangeAspect="1" noChangeArrowheads="1"/>
            </p:cNvSpPr>
            <p:nvPr/>
          </p:nvSpPr>
          <p:spPr bwMode="auto">
            <a:xfrm>
              <a:off x="5745163" y="3554413"/>
              <a:ext cx="58737"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92" name="Oval 399"/>
            <p:cNvSpPr>
              <a:spLocks noChangeAspect="1" noChangeArrowheads="1"/>
            </p:cNvSpPr>
            <p:nvPr/>
          </p:nvSpPr>
          <p:spPr bwMode="auto">
            <a:xfrm>
              <a:off x="5630863" y="2732088"/>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93" name="Oval 400"/>
            <p:cNvSpPr>
              <a:spLocks noChangeAspect="1" noChangeArrowheads="1"/>
            </p:cNvSpPr>
            <p:nvPr/>
          </p:nvSpPr>
          <p:spPr bwMode="auto">
            <a:xfrm>
              <a:off x="3463925" y="16557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94" name="Oval 401"/>
            <p:cNvSpPr>
              <a:spLocks noChangeAspect="1" noChangeArrowheads="1"/>
            </p:cNvSpPr>
            <p:nvPr/>
          </p:nvSpPr>
          <p:spPr bwMode="auto">
            <a:xfrm>
              <a:off x="5861050" y="203676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95" name="Oval 402"/>
            <p:cNvSpPr>
              <a:spLocks noChangeAspect="1" noChangeArrowheads="1"/>
            </p:cNvSpPr>
            <p:nvPr/>
          </p:nvSpPr>
          <p:spPr bwMode="auto">
            <a:xfrm>
              <a:off x="5630863" y="1782763"/>
              <a:ext cx="57150"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96" name="Oval 403"/>
            <p:cNvSpPr>
              <a:spLocks noChangeAspect="1" noChangeArrowheads="1"/>
            </p:cNvSpPr>
            <p:nvPr/>
          </p:nvSpPr>
          <p:spPr bwMode="auto">
            <a:xfrm>
              <a:off x="6945313" y="2543175"/>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97" name="Oval 404"/>
            <p:cNvSpPr>
              <a:spLocks noChangeAspect="1" noChangeArrowheads="1"/>
            </p:cNvSpPr>
            <p:nvPr/>
          </p:nvSpPr>
          <p:spPr bwMode="auto">
            <a:xfrm>
              <a:off x="6886575" y="3300413"/>
              <a:ext cx="58738"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98" name="Oval 405"/>
            <p:cNvSpPr>
              <a:spLocks noChangeAspect="1" noChangeArrowheads="1"/>
            </p:cNvSpPr>
            <p:nvPr/>
          </p:nvSpPr>
          <p:spPr bwMode="auto">
            <a:xfrm>
              <a:off x="7629525" y="3490913"/>
              <a:ext cx="57150" cy="63500"/>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499" name="Oval 406"/>
            <p:cNvSpPr>
              <a:spLocks noChangeAspect="1" noChangeArrowheads="1"/>
            </p:cNvSpPr>
            <p:nvPr/>
          </p:nvSpPr>
          <p:spPr bwMode="auto">
            <a:xfrm>
              <a:off x="7516813" y="2795588"/>
              <a:ext cx="53975" cy="61912"/>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500" name="Oval 407"/>
            <p:cNvSpPr>
              <a:spLocks noChangeAspect="1" noChangeArrowheads="1"/>
            </p:cNvSpPr>
            <p:nvPr/>
          </p:nvSpPr>
          <p:spPr bwMode="auto">
            <a:xfrm>
              <a:off x="4832350" y="614680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501" name="Oval 408"/>
            <p:cNvSpPr>
              <a:spLocks noChangeAspect="1" noChangeArrowheads="1"/>
            </p:cNvSpPr>
            <p:nvPr/>
          </p:nvSpPr>
          <p:spPr bwMode="auto">
            <a:xfrm>
              <a:off x="4262438" y="228917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502" name="Oval 409"/>
            <p:cNvSpPr>
              <a:spLocks noChangeAspect="1" noChangeArrowheads="1"/>
            </p:cNvSpPr>
            <p:nvPr/>
          </p:nvSpPr>
          <p:spPr bwMode="auto">
            <a:xfrm>
              <a:off x="2949575" y="1847850"/>
              <a:ext cx="57150"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503" name="Oval 410"/>
            <p:cNvSpPr>
              <a:spLocks noChangeAspect="1" noChangeArrowheads="1"/>
            </p:cNvSpPr>
            <p:nvPr/>
          </p:nvSpPr>
          <p:spPr bwMode="auto">
            <a:xfrm>
              <a:off x="5518150" y="3806825"/>
              <a:ext cx="55563" cy="61913"/>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504" name="Oval 411"/>
            <p:cNvSpPr>
              <a:spLocks noChangeAspect="1" noChangeArrowheads="1"/>
            </p:cNvSpPr>
            <p:nvPr/>
          </p:nvSpPr>
          <p:spPr bwMode="auto">
            <a:xfrm>
              <a:off x="5518150" y="3173413"/>
              <a:ext cx="55563" cy="65087"/>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505" name="Oval 412"/>
            <p:cNvSpPr>
              <a:spLocks noChangeAspect="1" noChangeArrowheads="1"/>
            </p:cNvSpPr>
            <p:nvPr/>
          </p:nvSpPr>
          <p:spPr bwMode="auto">
            <a:xfrm>
              <a:off x="5630863" y="3362325"/>
              <a:ext cx="57150" cy="65088"/>
            </a:xfrm>
            <a:prstGeom prst="ellipse">
              <a:avLst/>
            </a:prstGeom>
            <a:solidFill>
              <a:schemeClr val="tx2"/>
            </a:solidFill>
            <a:ln w="25400">
              <a:solidFill>
                <a:schemeClr val="tx2"/>
              </a:solidFill>
              <a:round/>
              <a:headEnd/>
              <a:tailEnd/>
            </a:ln>
          </p:spPr>
          <p:txBody>
            <a:bodyPr wrap="none" anchor="ctr">
              <a:prstTxWarp prst="textNoShape">
                <a:avLst/>
              </a:prstTxWarp>
            </a:bodyPr>
            <a:lstStyle/>
            <a:p>
              <a:pPr eaLnBrk="0" hangingPunct="0"/>
              <a:endParaRPr lang="en-US"/>
            </a:p>
          </p:txBody>
        </p:sp>
        <p:sp>
          <p:nvSpPr>
            <p:cNvPr id="16506" name="AutoShape 140"/>
            <p:cNvSpPr>
              <a:spLocks noChangeAspect="1" noChangeArrowheads="1"/>
            </p:cNvSpPr>
            <p:nvPr/>
          </p:nvSpPr>
          <p:spPr bwMode="auto">
            <a:xfrm>
              <a:off x="6080125" y="2405063"/>
              <a:ext cx="374650" cy="406400"/>
            </a:xfrm>
            <a:prstGeom prst="octagon">
              <a:avLst>
                <a:gd name="adj" fmla="val 29287"/>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p>
          </p:txBody>
        </p:sp>
        <p:sp>
          <p:nvSpPr>
            <p:cNvPr id="16507" name="AutoShape 140"/>
            <p:cNvSpPr>
              <a:spLocks noChangeAspect="1" noChangeArrowheads="1"/>
            </p:cNvSpPr>
            <p:nvPr/>
          </p:nvSpPr>
          <p:spPr bwMode="auto">
            <a:xfrm>
              <a:off x="4776788" y="4730750"/>
              <a:ext cx="376237" cy="406400"/>
            </a:xfrm>
            <a:prstGeom prst="octagon">
              <a:avLst>
                <a:gd name="adj" fmla="val 29287"/>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p>
          </p:txBody>
        </p:sp>
        <p:cxnSp>
          <p:nvCxnSpPr>
            <p:cNvPr id="132" name="Straight Connector 131"/>
            <p:cNvCxnSpPr/>
            <p:nvPr/>
          </p:nvCxnSpPr>
          <p:spPr bwMode="auto">
            <a:xfrm rot="10800000" flipV="1">
              <a:off x="2501900" y="2851150"/>
              <a:ext cx="1196975" cy="373063"/>
            </a:xfrm>
            <a:prstGeom prst="line">
              <a:avLst/>
            </a:prstGeom>
            <a:solidFill>
              <a:schemeClr val="accent1"/>
            </a:solidFill>
            <a:ln w="25400" cap="flat" cmpd="sng" algn="ctr">
              <a:solidFill>
                <a:schemeClr val="bg2">
                  <a:lumMod val="75000"/>
                </a:schemeClr>
              </a:solidFill>
              <a:prstDash val="solid"/>
              <a:round/>
              <a:headEnd type="none" w="med" len="med"/>
              <a:tailEnd type="none" w="med" len="med"/>
            </a:ln>
            <a:effectLst/>
          </p:spPr>
        </p:cxnSp>
        <p:cxnSp>
          <p:nvCxnSpPr>
            <p:cNvPr id="133" name="Straight Connector 132"/>
            <p:cNvCxnSpPr/>
            <p:nvPr/>
          </p:nvCxnSpPr>
          <p:spPr bwMode="auto">
            <a:xfrm rot="5400000">
              <a:off x="3767138" y="1593850"/>
              <a:ext cx="1147762" cy="750888"/>
            </a:xfrm>
            <a:prstGeom prst="line">
              <a:avLst/>
            </a:prstGeom>
            <a:solidFill>
              <a:schemeClr val="accent1"/>
            </a:solidFill>
            <a:ln w="25400" cap="flat" cmpd="sng" algn="ctr">
              <a:solidFill>
                <a:schemeClr val="bg2">
                  <a:lumMod val="75000"/>
                </a:schemeClr>
              </a:solidFill>
              <a:prstDash val="solid"/>
              <a:round/>
              <a:headEnd type="none" w="med" len="med"/>
              <a:tailEnd type="none" w="med" len="med"/>
            </a:ln>
            <a:effectLst/>
          </p:spPr>
        </p:cxnSp>
        <p:cxnSp>
          <p:nvCxnSpPr>
            <p:cNvPr id="134" name="Straight Connector 133"/>
            <p:cNvCxnSpPr/>
            <p:nvPr/>
          </p:nvCxnSpPr>
          <p:spPr bwMode="auto">
            <a:xfrm rot="16200000" flipV="1">
              <a:off x="3823494" y="2920207"/>
              <a:ext cx="865187" cy="704850"/>
            </a:xfrm>
            <a:prstGeom prst="line">
              <a:avLst/>
            </a:prstGeom>
            <a:solidFill>
              <a:schemeClr val="accent1"/>
            </a:solidFill>
            <a:ln w="25400" cap="flat" cmpd="sng" algn="ctr">
              <a:solidFill>
                <a:schemeClr val="bg2">
                  <a:lumMod val="75000"/>
                </a:schemeClr>
              </a:solidFill>
              <a:prstDash val="solid"/>
              <a:round/>
              <a:headEnd type="none" w="med" len="med"/>
              <a:tailEnd type="none" w="med" len="med"/>
            </a:ln>
            <a:effectLst/>
          </p:spPr>
        </p:cxnSp>
        <p:sp>
          <p:nvSpPr>
            <p:cNvPr id="16511" name="AutoShape 135"/>
            <p:cNvSpPr>
              <a:spLocks noChangeAspect="1" noChangeArrowheads="1"/>
            </p:cNvSpPr>
            <p:nvPr/>
          </p:nvSpPr>
          <p:spPr bwMode="auto">
            <a:xfrm>
              <a:off x="3190875" y="2033588"/>
              <a:ext cx="225425" cy="244475"/>
            </a:xfrm>
            <a:prstGeom prst="flowChartConnector">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16512" name="AutoShape 135"/>
            <p:cNvSpPr>
              <a:spLocks noChangeAspect="1" noChangeArrowheads="1"/>
            </p:cNvSpPr>
            <p:nvPr/>
          </p:nvSpPr>
          <p:spPr bwMode="auto">
            <a:xfrm>
              <a:off x="4546600" y="2751138"/>
              <a:ext cx="225425" cy="244475"/>
            </a:xfrm>
            <a:prstGeom prst="flowChartConnector">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16513" name="AutoShape 135"/>
            <p:cNvSpPr>
              <a:spLocks noChangeAspect="1" noChangeArrowheads="1"/>
            </p:cNvSpPr>
            <p:nvPr/>
          </p:nvSpPr>
          <p:spPr bwMode="auto">
            <a:xfrm>
              <a:off x="3671888" y="3535363"/>
              <a:ext cx="225425" cy="244475"/>
            </a:xfrm>
            <a:prstGeom prst="flowChartConnector">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16514" name="AutoShape 135"/>
            <p:cNvSpPr>
              <a:spLocks noChangeAspect="1" noChangeArrowheads="1"/>
            </p:cNvSpPr>
            <p:nvPr/>
          </p:nvSpPr>
          <p:spPr bwMode="auto">
            <a:xfrm>
              <a:off x="5659438" y="1597025"/>
              <a:ext cx="225425" cy="244475"/>
            </a:xfrm>
            <a:prstGeom prst="flowChartConnector">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16515" name="AutoShape 135"/>
            <p:cNvSpPr>
              <a:spLocks noChangeAspect="1" noChangeArrowheads="1"/>
            </p:cNvSpPr>
            <p:nvPr/>
          </p:nvSpPr>
          <p:spPr bwMode="auto">
            <a:xfrm>
              <a:off x="5705475" y="3100388"/>
              <a:ext cx="225425" cy="244475"/>
            </a:xfrm>
            <a:prstGeom prst="flowChartConnector">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16516" name="AutoShape 135"/>
            <p:cNvSpPr>
              <a:spLocks noChangeAspect="1" noChangeArrowheads="1"/>
            </p:cNvSpPr>
            <p:nvPr/>
          </p:nvSpPr>
          <p:spPr bwMode="auto">
            <a:xfrm>
              <a:off x="7124700" y="2843213"/>
              <a:ext cx="225425" cy="244475"/>
            </a:xfrm>
            <a:prstGeom prst="flowChartConnector">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16517" name="AutoShape 135"/>
            <p:cNvSpPr>
              <a:spLocks noChangeAspect="1" noChangeArrowheads="1"/>
            </p:cNvSpPr>
            <p:nvPr/>
          </p:nvSpPr>
          <p:spPr bwMode="auto">
            <a:xfrm>
              <a:off x="4832350" y="3895725"/>
              <a:ext cx="225425" cy="244475"/>
            </a:xfrm>
            <a:prstGeom prst="flowChartConnector">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16518" name="AutoShape 135"/>
            <p:cNvSpPr>
              <a:spLocks noChangeAspect="1" noChangeArrowheads="1"/>
            </p:cNvSpPr>
            <p:nvPr/>
          </p:nvSpPr>
          <p:spPr bwMode="auto">
            <a:xfrm>
              <a:off x="5629275" y="4781550"/>
              <a:ext cx="227013" cy="244475"/>
            </a:xfrm>
            <a:prstGeom prst="flowChartConnector">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en-US"/>
            </a:p>
          </p:txBody>
        </p:sp>
        <p:sp>
          <p:nvSpPr>
            <p:cNvPr id="16519" name="AutoShape 135"/>
            <p:cNvSpPr>
              <a:spLocks noChangeAspect="1" noChangeArrowheads="1"/>
            </p:cNvSpPr>
            <p:nvPr/>
          </p:nvSpPr>
          <p:spPr bwMode="auto">
            <a:xfrm>
              <a:off x="4597400" y="5589588"/>
              <a:ext cx="225425" cy="244475"/>
            </a:xfrm>
            <a:prstGeom prst="flowChartConnector">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en-US"/>
            </a:p>
          </p:txBody>
        </p:sp>
        <p:cxnSp>
          <p:nvCxnSpPr>
            <p:cNvPr id="144" name="Straight Connector 143"/>
            <p:cNvCxnSpPr>
              <a:endCxn id="16436" idx="2"/>
            </p:cNvCxnSpPr>
            <p:nvPr/>
          </p:nvCxnSpPr>
          <p:spPr bwMode="auto">
            <a:xfrm>
              <a:off x="3068638" y="4427538"/>
              <a:ext cx="1651000" cy="414337"/>
            </a:xfrm>
            <a:prstGeom prst="line">
              <a:avLst/>
            </a:prstGeom>
            <a:solidFill>
              <a:schemeClr val="accent1"/>
            </a:solidFill>
            <a:ln w="25400" cap="flat" cmpd="sng" algn="ctr">
              <a:solidFill>
                <a:schemeClr val="bg2">
                  <a:lumMod val="75000"/>
                </a:schemeClr>
              </a:solidFill>
              <a:prstDash val="solid"/>
              <a:round/>
              <a:headEnd type="none" w="med" len="med"/>
              <a:tailEnd type="none" w="med" len="med"/>
            </a:ln>
            <a:effectLst/>
          </p:spPr>
        </p:cxnSp>
        <p:cxnSp>
          <p:nvCxnSpPr>
            <p:cNvPr id="145" name="Straight Connector 144"/>
            <p:cNvCxnSpPr/>
            <p:nvPr/>
          </p:nvCxnSpPr>
          <p:spPr bwMode="auto">
            <a:xfrm rot="10800000" flipV="1">
              <a:off x="5043488" y="3946525"/>
              <a:ext cx="887412" cy="771525"/>
            </a:xfrm>
            <a:prstGeom prst="line">
              <a:avLst/>
            </a:prstGeom>
            <a:solidFill>
              <a:schemeClr val="accent1"/>
            </a:solidFill>
            <a:ln w="25400" cap="flat" cmpd="sng" algn="ctr">
              <a:solidFill>
                <a:schemeClr val="bg2">
                  <a:lumMod val="75000"/>
                </a:schemeClr>
              </a:solidFill>
              <a:prstDash val="solid"/>
              <a:round/>
              <a:headEnd type="none" w="med" len="med"/>
              <a:tailEnd type="none" w="med" len="med"/>
            </a:ln>
            <a:effectLst/>
          </p:spPr>
        </p:cxnSp>
        <p:cxnSp>
          <p:nvCxnSpPr>
            <p:cNvPr id="146" name="Straight Connector 145"/>
            <p:cNvCxnSpPr/>
            <p:nvPr/>
          </p:nvCxnSpPr>
          <p:spPr bwMode="auto">
            <a:xfrm rot="16200000" flipH="1">
              <a:off x="5023644" y="5168107"/>
              <a:ext cx="1011237" cy="876300"/>
            </a:xfrm>
            <a:prstGeom prst="line">
              <a:avLst/>
            </a:prstGeom>
            <a:solidFill>
              <a:schemeClr val="accent1"/>
            </a:solidFill>
            <a:ln w="25400" cap="flat" cmpd="sng" algn="ctr">
              <a:solidFill>
                <a:schemeClr val="bg2">
                  <a:lumMod val="75000"/>
                </a:schemeClr>
              </a:solidFill>
              <a:prstDash val="solid"/>
              <a:round/>
              <a:headEnd type="none" w="med" len="med"/>
              <a:tailEnd type="none" w="med" len="med"/>
            </a:ln>
            <a:effectLst/>
          </p:spPr>
        </p:cxnSp>
        <p:cxnSp>
          <p:nvCxnSpPr>
            <p:cNvPr id="147" name="Straight Connector 146"/>
            <p:cNvCxnSpPr/>
            <p:nvPr/>
          </p:nvCxnSpPr>
          <p:spPr bwMode="auto">
            <a:xfrm rot="16200000" flipH="1">
              <a:off x="5787231" y="3417095"/>
              <a:ext cx="1508125" cy="271462"/>
            </a:xfrm>
            <a:prstGeom prst="line">
              <a:avLst/>
            </a:prstGeom>
            <a:solidFill>
              <a:schemeClr val="accent1"/>
            </a:solidFill>
            <a:ln w="25400" cap="flat" cmpd="sng" algn="ctr">
              <a:solidFill>
                <a:schemeClr val="bg2">
                  <a:lumMod val="75000"/>
                </a:schemeClr>
              </a:solidFill>
              <a:prstDash val="solid"/>
              <a:round/>
              <a:headEnd type="none" w="med" len="med"/>
              <a:tailEnd type="none" w="med" len="med"/>
            </a:ln>
            <a:effectLst/>
          </p:spPr>
        </p:cxnSp>
        <p:cxnSp>
          <p:nvCxnSpPr>
            <p:cNvPr id="148" name="Straight Connector 147"/>
            <p:cNvCxnSpPr/>
            <p:nvPr/>
          </p:nvCxnSpPr>
          <p:spPr bwMode="auto">
            <a:xfrm rot="10800000" flipV="1">
              <a:off x="5089525" y="2514600"/>
              <a:ext cx="1003300" cy="12700"/>
            </a:xfrm>
            <a:prstGeom prst="line">
              <a:avLst/>
            </a:prstGeom>
            <a:solidFill>
              <a:schemeClr val="accent1"/>
            </a:solidFill>
            <a:ln w="25400" cap="flat" cmpd="sng" algn="ctr">
              <a:solidFill>
                <a:schemeClr val="bg2">
                  <a:lumMod val="75000"/>
                </a:schemeClr>
              </a:solidFill>
              <a:prstDash val="solid"/>
              <a:round/>
              <a:headEnd type="none" w="med" len="med"/>
              <a:tailEnd type="none" w="med" len="med"/>
            </a:ln>
            <a:effectLst/>
          </p:spPr>
        </p:cxnSp>
        <p:cxnSp>
          <p:nvCxnSpPr>
            <p:cNvPr id="149" name="Straight Connector 148"/>
            <p:cNvCxnSpPr/>
            <p:nvPr/>
          </p:nvCxnSpPr>
          <p:spPr bwMode="auto">
            <a:xfrm flipV="1">
              <a:off x="6370638" y="1371600"/>
              <a:ext cx="1101725" cy="1058863"/>
            </a:xfrm>
            <a:prstGeom prst="line">
              <a:avLst/>
            </a:prstGeom>
            <a:solidFill>
              <a:schemeClr val="accent1"/>
            </a:solidFill>
            <a:ln w="25400" cap="flat" cmpd="sng" algn="ctr">
              <a:solidFill>
                <a:schemeClr val="bg2">
                  <a:lumMod val="75000"/>
                </a:schemeClr>
              </a:solidFill>
              <a:prstDash val="solid"/>
              <a:round/>
              <a:headEnd type="none" w="med" len="med"/>
              <a:tailEnd type="none" w="med" len="med"/>
            </a:ln>
            <a:effectLst/>
          </p:spPr>
        </p:cxnSp>
        <p:sp>
          <p:nvSpPr>
            <p:cNvPr id="16526" name="AutoShape 35"/>
            <p:cNvSpPr>
              <a:spLocks noChangeAspect="1" noChangeArrowheads="1"/>
            </p:cNvSpPr>
            <p:nvPr/>
          </p:nvSpPr>
          <p:spPr bwMode="auto">
            <a:xfrm>
              <a:off x="4799013" y="3063875"/>
              <a:ext cx="525462" cy="571500"/>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pPr eaLnBrk="0" hangingPunct="0"/>
              <a:endParaRPr lang="en-US"/>
            </a:p>
          </p:txBody>
        </p:sp>
        <p:cxnSp>
          <p:nvCxnSpPr>
            <p:cNvPr id="16527" name="Straight Connector 149"/>
            <p:cNvCxnSpPr>
              <a:cxnSpLocks noChangeShapeType="1"/>
            </p:cNvCxnSpPr>
            <p:nvPr/>
          </p:nvCxnSpPr>
          <p:spPr bwMode="auto">
            <a:xfrm rot="10800000" flipV="1">
              <a:off x="2851150" y="3513138"/>
              <a:ext cx="2093913" cy="987425"/>
            </a:xfrm>
            <a:prstGeom prst="line">
              <a:avLst/>
            </a:prstGeom>
            <a:noFill/>
            <a:ln w="63500">
              <a:solidFill>
                <a:srgbClr val="00B050"/>
              </a:solidFill>
              <a:round/>
              <a:headEnd/>
              <a:tailEnd/>
            </a:ln>
          </p:spPr>
        </p:cxnSp>
        <p:cxnSp>
          <p:nvCxnSpPr>
            <p:cNvPr id="16528" name="Straight Connector 150"/>
            <p:cNvCxnSpPr>
              <a:cxnSpLocks noChangeShapeType="1"/>
            </p:cNvCxnSpPr>
            <p:nvPr/>
          </p:nvCxnSpPr>
          <p:spPr bwMode="auto">
            <a:xfrm rot="10800000">
              <a:off x="5210175" y="3500438"/>
              <a:ext cx="1984375" cy="1192212"/>
            </a:xfrm>
            <a:prstGeom prst="line">
              <a:avLst/>
            </a:prstGeom>
            <a:noFill/>
            <a:ln w="63500">
              <a:solidFill>
                <a:srgbClr val="00B050"/>
              </a:solidFill>
              <a:round/>
              <a:headEnd/>
              <a:tailEnd/>
            </a:ln>
          </p:spPr>
        </p:cxnSp>
        <p:cxnSp>
          <p:nvCxnSpPr>
            <p:cNvPr id="16529" name="Straight Connector 151"/>
            <p:cNvCxnSpPr>
              <a:cxnSpLocks noChangeShapeType="1"/>
            </p:cNvCxnSpPr>
            <p:nvPr/>
          </p:nvCxnSpPr>
          <p:spPr bwMode="auto">
            <a:xfrm rot="16200000" flipH="1">
              <a:off x="4198938" y="2201863"/>
              <a:ext cx="1716087" cy="7937"/>
            </a:xfrm>
            <a:prstGeom prst="line">
              <a:avLst/>
            </a:prstGeom>
            <a:noFill/>
            <a:ln w="63500">
              <a:solidFill>
                <a:srgbClr val="00B050"/>
              </a:solidFill>
              <a:round/>
              <a:headEnd/>
              <a:tailEnd/>
            </a:ln>
          </p:spPr>
        </p:cxnSp>
        <p:sp>
          <p:nvSpPr>
            <p:cNvPr id="16530" name="AutoShape 140"/>
            <p:cNvSpPr>
              <a:spLocks noChangeAspect="1" noChangeArrowheads="1"/>
            </p:cNvSpPr>
            <p:nvPr/>
          </p:nvSpPr>
          <p:spPr bwMode="auto">
            <a:xfrm>
              <a:off x="3638550" y="2470150"/>
              <a:ext cx="374650" cy="406400"/>
            </a:xfrm>
            <a:prstGeom prst="octagon">
              <a:avLst>
                <a:gd name="adj" fmla="val 29287"/>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en-US"/>
            </a:p>
          </p:txBody>
        </p:sp>
      </p:grpSp>
      <p:sp>
        <p:nvSpPr>
          <p:cNvPr id="16394" name="Rectangle 126"/>
          <p:cNvSpPr>
            <a:spLocks noChangeArrowheads="1"/>
          </p:cNvSpPr>
          <p:nvPr/>
        </p:nvSpPr>
        <p:spPr bwMode="auto">
          <a:xfrm>
            <a:off x="5748338" y="5891213"/>
            <a:ext cx="3875087" cy="400050"/>
          </a:xfrm>
          <a:prstGeom prst="rect">
            <a:avLst/>
          </a:prstGeom>
          <a:noFill/>
          <a:ln w="9525">
            <a:noFill/>
            <a:miter lim="800000"/>
            <a:headEnd/>
            <a:tailEnd/>
          </a:ln>
        </p:spPr>
        <p:txBody>
          <a:bodyPr>
            <a:prstTxWarp prst="textNoShape">
              <a:avLst/>
            </a:prstTxWarp>
            <a:spAutoFit/>
          </a:bodyPr>
          <a:lstStyle/>
          <a:p>
            <a:pPr marL="342900" indent="-342900" algn="ctr" eaLnBrk="0" hangingPunct="0">
              <a:spcBef>
                <a:spcPct val="20000"/>
              </a:spcBef>
              <a:buClr>
                <a:srgbClr val="CC3300"/>
              </a:buClr>
            </a:pPr>
            <a:r>
              <a:rPr lang="de-DE" sz="2000" i="1">
                <a:solidFill>
                  <a:srgbClr val="043DDE"/>
                </a:solidFill>
              </a:rPr>
              <a:t>[Nist</a:t>
            </a:r>
            <a:r>
              <a:rPr lang="en-US" sz="2000" i="1">
                <a:solidFill>
                  <a:srgbClr val="043DDE"/>
                </a:solidFill>
              </a:rPr>
              <a:t>é</a:t>
            </a:r>
            <a:r>
              <a:rPr lang="de-DE" sz="2000" i="1">
                <a:solidFill>
                  <a:srgbClr val="043DDE"/>
                </a:solidFill>
              </a:rPr>
              <a:t>r and Stewenius, 2006]</a:t>
            </a:r>
            <a:endParaRPr lang="en-US" sz="2000" i="1">
              <a:solidFill>
                <a:srgbClr val="043DDE"/>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ja-JP">
                <a:ea typeface="ＭＳ Ｐゴシック" charset="-128"/>
                <a:cs typeface="ＭＳ Ｐゴシック" charset="-128"/>
              </a:rPr>
              <a:t>Querying Vocabulary Tree</a:t>
            </a:r>
            <a:endParaRPr lang="en-US">
              <a:ea typeface="ＭＳ Ｐゴシック" charset="-128"/>
              <a:cs typeface="ＭＳ Ｐゴシック" charset="-128"/>
            </a:endParaRPr>
          </a:p>
        </p:txBody>
      </p:sp>
      <p:sp>
        <p:nvSpPr>
          <p:cNvPr id="17411" name="Line 7"/>
          <p:cNvSpPr>
            <a:spLocks noChangeShapeType="1"/>
          </p:cNvSpPr>
          <p:nvPr/>
        </p:nvSpPr>
        <p:spPr bwMode="auto">
          <a:xfrm flipV="1">
            <a:off x="8366125" y="4565650"/>
            <a:ext cx="304800" cy="4572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12" name="Line 8"/>
          <p:cNvSpPr>
            <a:spLocks noChangeShapeType="1"/>
          </p:cNvSpPr>
          <p:nvPr/>
        </p:nvSpPr>
        <p:spPr bwMode="auto">
          <a:xfrm>
            <a:off x="8672513" y="4586288"/>
            <a:ext cx="0" cy="762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13" name="Line 9"/>
          <p:cNvSpPr>
            <a:spLocks noChangeShapeType="1"/>
          </p:cNvSpPr>
          <p:nvPr/>
        </p:nvSpPr>
        <p:spPr bwMode="auto">
          <a:xfrm>
            <a:off x="8713788" y="4600575"/>
            <a:ext cx="228600" cy="9906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14" name="Oval 10"/>
          <p:cNvSpPr>
            <a:spLocks noChangeArrowheads="1"/>
          </p:cNvSpPr>
          <p:nvPr/>
        </p:nvSpPr>
        <p:spPr bwMode="auto">
          <a:xfrm>
            <a:off x="8561388" y="5210175"/>
            <a:ext cx="228600" cy="2286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ja-JP" altLang="en-US"/>
          </a:p>
        </p:txBody>
      </p:sp>
      <p:sp>
        <p:nvSpPr>
          <p:cNvPr id="17415" name="Oval 11"/>
          <p:cNvSpPr>
            <a:spLocks noChangeArrowheads="1"/>
          </p:cNvSpPr>
          <p:nvPr/>
        </p:nvSpPr>
        <p:spPr bwMode="auto">
          <a:xfrm>
            <a:off x="8864600" y="5514975"/>
            <a:ext cx="230188" cy="2286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ja-JP" altLang="en-US"/>
          </a:p>
        </p:txBody>
      </p:sp>
      <p:sp>
        <p:nvSpPr>
          <p:cNvPr id="17416" name="Oval 12"/>
          <p:cNvSpPr>
            <a:spLocks noChangeArrowheads="1"/>
          </p:cNvSpPr>
          <p:nvPr/>
        </p:nvSpPr>
        <p:spPr bwMode="auto">
          <a:xfrm>
            <a:off x="8256588" y="4905375"/>
            <a:ext cx="228600" cy="2286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ja-JP" altLang="en-US"/>
          </a:p>
        </p:txBody>
      </p:sp>
      <p:sp>
        <p:nvSpPr>
          <p:cNvPr id="17417" name="Line 13"/>
          <p:cNvSpPr>
            <a:spLocks noChangeShapeType="1"/>
          </p:cNvSpPr>
          <p:nvPr/>
        </p:nvSpPr>
        <p:spPr bwMode="auto">
          <a:xfrm flipV="1">
            <a:off x="7451725" y="3689350"/>
            <a:ext cx="304800" cy="4572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18" name="Line 14"/>
          <p:cNvSpPr>
            <a:spLocks noChangeShapeType="1"/>
          </p:cNvSpPr>
          <p:nvPr/>
        </p:nvSpPr>
        <p:spPr bwMode="auto">
          <a:xfrm>
            <a:off x="7758113" y="3709988"/>
            <a:ext cx="0" cy="762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19" name="Line 15"/>
          <p:cNvSpPr>
            <a:spLocks noChangeShapeType="1"/>
          </p:cNvSpPr>
          <p:nvPr/>
        </p:nvSpPr>
        <p:spPr bwMode="auto">
          <a:xfrm>
            <a:off x="7799388" y="3724275"/>
            <a:ext cx="228600" cy="9906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20" name="Oval 16"/>
          <p:cNvSpPr>
            <a:spLocks noChangeArrowheads="1"/>
          </p:cNvSpPr>
          <p:nvPr/>
        </p:nvSpPr>
        <p:spPr bwMode="auto">
          <a:xfrm>
            <a:off x="7648575" y="4333875"/>
            <a:ext cx="227013" cy="2286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ja-JP" altLang="en-US"/>
          </a:p>
        </p:txBody>
      </p:sp>
      <p:sp>
        <p:nvSpPr>
          <p:cNvPr id="17421" name="Oval 17"/>
          <p:cNvSpPr>
            <a:spLocks noChangeArrowheads="1"/>
          </p:cNvSpPr>
          <p:nvPr/>
        </p:nvSpPr>
        <p:spPr bwMode="auto">
          <a:xfrm>
            <a:off x="7951788" y="4638675"/>
            <a:ext cx="228600" cy="2286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ja-JP" altLang="en-US"/>
          </a:p>
        </p:txBody>
      </p:sp>
      <p:sp>
        <p:nvSpPr>
          <p:cNvPr id="17422" name="Oval 18"/>
          <p:cNvSpPr>
            <a:spLocks noChangeArrowheads="1"/>
          </p:cNvSpPr>
          <p:nvPr/>
        </p:nvSpPr>
        <p:spPr bwMode="auto">
          <a:xfrm>
            <a:off x="7342188" y="4029075"/>
            <a:ext cx="228600" cy="2286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ja-JP" altLang="en-US"/>
          </a:p>
        </p:txBody>
      </p:sp>
      <p:sp>
        <p:nvSpPr>
          <p:cNvPr id="17423" name="Line 19"/>
          <p:cNvSpPr>
            <a:spLocks noChangeShapeType="1"/>
          </p:cNvSpPr>
          <p:nvPr/>
        </p:nvSpPr>
        <p:spPr bwMode="auto">
          <a:xfrm flipV="1">
            <a:off x="6537325" y="2774950"/>
            <a:ext cx="306388" cy="4572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24" name="Line 20"/>
          <p:cNvSpPr>
            <a:spLocks noChangeShapeType="1"/>
          </p:cNvSpPr>
          <p:nvPr/>
        </p:nvSpPr>
        <p:spPr bwMode="auto">
          <a:xfrm>
            <a:off x="6842125" y="2795588"/>
            <a:ext cx="0" cy="762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25" name="Line 21"/>
          <p:cNvSpPr>
            <a:spLocks noChangeShapeType="1"/>
          </p:cNvSpPr>
          <p:nvPr/>
        </p:nvSpPr>
        <p:spPr bwMode="auto">
          <a:xfrm>
            <a:off x="6883400" y="2809875"/>
            <a:ext cx="230188" cy="9906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26" name="Oval 22"/>
          <p:cNvSpPr>
            <a:spLocks noChangeArrowheads="1"/>
          </p:cNvSpPr>
          <p:nvPr/>
        </p:nvSpPr>
        <p:spPr bwMode="auto">
          <a:xfrm>
            <a:off x="6732588" y="3419475"/>
            <a:ext cx="228600" cy="2286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ja-JP" altLang="en-US"/>
          </a:p>
        </p:txBody>
      </p:sp>
      <p:sp>
        <p:nvSpPr>
          <p:cNvPr id="17427" name="Oval 23"/>
          <p:cNvSpPr>
            <a:spLocks noChangeArrowheads="1"/>
          </p:cNvSpPr>
          <p:nvPr/>
        </p:nvSpPr>
        <p:spPr bwMode="auto">
          <a:xfrm>
            <a:off x="7037388" y="3724275"/>
            <a:ext cx="228600" cy="2286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ja-JP" altLang="en-US"/>
          </a:p>
        </p:txBody>
      </p:sp>
      <p:sp>
        <p:nvSpPr>
          <p:cNvPr id="17428" name="Line 24"/>
          <p:cNvSpPr>
            <a:spLocks noChangeShapeType="1"/>
          </p:cNvSpPr>
          <p:nvPr/>
        </p:nvSpPr>
        <p:spPr bwMode="auto">
          <a:xfrm flipV="1">
            <a:off x="6884988" y="1857375"/>
            <a:ext cx="685800" cy="9144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29" name="Line 25"/>
          <p:cNvSpPr>
            <a:spLocks noChangeShapeType="1"/>
          </p:cNvSpPr>
          <p:nvPr/>
        </p:nvSpPr>
        <p:spPr bwMode="auto">
          <a:xfrm flipV="1">
            <a:off x="7723188" y="1933575"/>
            <a:ext cx="0" cy="17526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30" name="Line 26"/>
          <p:cNvSpPr>
            <a:spLocks noChangeShapeType="1"/>
          </p:cNvSpPr>
          <p:nvPr/>
        </p:nvSpPr>
        <p:spPr bwMode="auto">
          <a:xfrm flipH="1" flipV="1">
            <a:off x="7874000" y="1933575"/>
            <a:ext cx="839788" cy="2667000"/>
          </a:xfrm>
          <a:prstGeom prst="line">
            <a:avLst/>
          </a:prstGeom>
          <a:noFill/>
          <a:ln w="38100">
            <a:solidFill>
              <a:schemeClr val="tx1"/>
            </a:solidFill>
            <a:round/>
            <a:headEnd/>
            <a:tailEnd/>
          </a:ln>
        </p:spPr>
        <p:txBody>
          <a:bodyPr>
            <a:prstTxWarp prst="textNoShape">
              <a:avLst/>
            </a:prstTxWarp>
          </a:bodyPr>
          <a:lstStyle/>
          <a:p>
            <a:endParaRPr lang="en-US"/>
          </a:p>
        </p:txBody>
      </p:sp>
      <p:sp>
        <p:nvSpPr>
          <p:cNvPr id="17431" name="AutoShape 35"/>
          <p:cNvSpPr>
            <a:spLocks noChangeAspect="1" noChangeArrowheads="1"/>
          </p:cNvSpPr>
          <p:nvPr/>
        </p:nvSpPr>
        <p:spPr bwMode="auto">
          <a:xfrm>
            <a:off x="7456488" y="1579563"/>
            <a:ext cx="569912" cy="571500"/>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pPr eaLnBrk="0" hangingPunct="0"/>
            <a:endParaRPr lang="ja-JP" altLang="en-US"/>
          </a:p>
        </p:txBody>
      </p:sp>
      <p:sp>
        <p:nvSpPr>
          <p:cNvPr id="17432" name="AutoShape 36"/>
          <p:cNvSpPr>
            <a:spLocks noChangeAspect="1" noChangeArrowheads="1"/>
          </p:cNvSpPr>
          <p:nvPr/>
        </p:nvSpPr>
        <p:spPr bwMode="auto">
          <a:xfrm>
            <a:off x="6427788" y="3152775"/>
            <a:ext cx="244475" cy="244475"/>
          </a:xfrm>
          <a:prstGeom prst="flowChartConnector">
            <a:avLst/>
          </a:prstGeom>
          <a:solidFill>
            <a:srgbClr val="0000FF"/>
          </a:solidFill>
          <a:ln w="9525">
            <a:solidFill>
              <a:schemeClr val="tx1"/>
            </a:solidFill>
            <a:round/>
            <a:headEnd/>
            <a:tailEnd/>
          </a:ln>
        </p:spPr>
        <p:txBody>
          <a:bodyPr wrap="none" anchor="ctr">
            <a:prstTxWarp prst="textNoShape">
              <a:avLst/>
            </a:prstTxWarp>
          </a:bodyPr>
          <a:lstStyle/>
          <a:p>
            <a:pPr eaLnBrk="0" hangingPunct="0"/>
            <a:endParaRPr lang="ja-JP" altLang="en-US"/>
          </a:p>
        </p:txBody>
      </p:sp>
      <p:sp>
        <p:nvSpPr>
          <p:cNvPr id="17433" name="AutoShape 37"/>
          <p:cNvSpPr>
            <a:spLocks noChangeAspect="1" noChangeArrowheads="1"/>
          </p:cNvSpPr>
          <p:nvPr/>
        </p:nvSpPr>
        <p:spPr bwMode="auto">
          <a:xfrm>
            <a:off x="6657975" y="2543175"/>
            <a:ext cx="404813" cy="407988"/>
          </a:xfrm>
          <a:prstGeom prst="octagon">
            <a:avLst>
              <a:gd name="adj" fmla="val 29287"/>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ja-JP" altLang="en-US"/>
          </a:p>
        </p:txBody>
      </p:sp>
      <p:sp>
        <p:nvSpPr>
          <p:cNvPr id="17434" name="AutoShape 38"/>
          <p:cNvSpPr>
            <a:spLocks noChangeAspect="1" noChangeArrowheads="1"/>
          </p:cNvSpPr>
          <p:nvPr/>
        </p:nvSpPr>
        <p:spPr bwMode="auto">
          <a:xfrm>
            <a:off x="7570788" y="3381375"/>
            <a:ext cx="407987" cy="407988"/>
          </a:xfrm>
          <a:prstGeom prst="octagon">
            <a:avLst>
              <a:gd name="adj" fmla="val 29287"/>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ja-JP" altLang="en-US"/>
          </a:p>
        </p:txBody>
      </p:sp>
      <p:sp>
        <p:nvSpPr>
          <p:cNvPr id="17435" name="AutoShape 39"/>
          <p:cNvSpPr>
            <a:spLocks noChangeAspect="1" noChangeArrowheads="1"/>
          </p:cNvSpPr>
          <p:nvPr/>
        </p:nvSpPr>
        <p:spPr bwMode="auto">
          <a:xfrm>
            <a:off x="8485188" y="4295775"/>
            <a:ext cx="406400" cy="407988"/>
          </a:xfrm>
          <a:prstGeom prst="octagon">
            <a:avLst>
              <a:gd name="adj" fmla="val 29287"/>
            </a:avLst>
          </a:prstGeom>
          <a:solidFill>
            <a:srgbClr val="008000"/>
          </a:solidFill>
          <a:ln w="9525">
            <a:solidFill>
              <a:schemeClr val="tx1"/>
            </a:solidFill>
            <a:miter lim="800000"/>
            <a:headEnd/>
            <a:tailEnd/>
          </a:ln>
        </p:spPr>
        <p:txBody>
          <a:bodyPr wrap="none" anchor="ctr">
            <a:prstTxWarp prst="textNoShape">
              <a:avLst/>
            </a:prstTxWarp>
          </a:bodyPr>
          <a:lstStyle/>
          <a:p>
            <a:pPr eaLnBrk="0" hangingPunct="0"/>
            <a:endParaRPr lang="ja-JP" altLang="en-US"/>
          </a:p>
        </p:txBody>
      </p:sp>
      <p:pic>
        <p:nvPicPr>
          <p:cNvPr id="17436" name="Picture 8"/>
          <p:cNvPicPr>
            <a:picLocks noChangeAspect="1" noChangeArrowheads="1"/>
          </p:cNvPicPr>
          <p:nvPr/>
        </p:nvPicPr>
        <p:blipFill>
          <a:blip r:embed="rId3"/>
          <a:srcRect l="13730" t="11850" r="26270" b="4890"/>
          <a:stretch>
            <a:fillRect/>
          </a:stretch>
        </p:blipFill>
        <p:spPr bwMode="auto">
          <a:xfrm>
            <a:off x="4703763" y="1136650"/>
            <a:ext cx="1808162" cy="1882775"/>
          </a:xfrm>
          <a:prstGeom prst="rect">
            <a:avLst/>
          </a:prstGeom>
          <a:noFill/>
          <a:ln w="12700">
            <a:noFill/>
            <a:miter lim="800000"/>
            <a:headEnd/>
            <a:tailEnd/>
          </a:ln>
        </p:spPr>
      </p:pic>
      <p:sp>
        <p:nvSpPr>
          <p:cNvPr id="17437" name="Right Arrow 35"/>
          <p:cNvSpPr>
            <a:spLocks noChangeArrowheads="1"/>
          </p:cNvSpPr>
          <p:nvPr/>
        </p:nvSpPr>
        <p:spPr bwMode="auto">
          <a:xfrm>
            <a:off x="3144838" y="1560513"/>
            <a:ext cx="1371600" cy="549275"/>
          </a:xfrm>
          <a:prstGeom prst="rightArrow">
            <a:avLst>
              <a:gd name="adj1" fmla="val 50000"/>
              <a:gd name="adj2" fmla="val 46104"/>
            </a:avLst>
          </a:prstGeom>
          <a:solidFill>
            <a:srgbClr val="FF0000"/>
          </a:solidFill>
          <a:ln w="12700">
            <a:solidFill>
              <a:srgbClr val="FF0000"/>
            </a:solidFill>
            <a:round/>
            <a:headEnd/>
            <a:tailEnd/>
          </a:ln>
        </p:spPr>
        <p:txBody>
          <a:bodyPr>
            <a:prstTxWarp prst="textNoShape">
              <a:avLst/>
            </a:prstTxWarp>
          </a:bodyPr>
          <a:lstStyle/>
          <a:p>
            <a:pPr eaLnBrk="0" hangingPunct="0"/>
            <a:endParaRPr lang="ja-JP" altLang="en-US"/>
          </a:p>
        </p:txBody>
      </p:sp>
      <p:sp>
        <p:nvSpPr>
          <p:cNvPr id="17438" name="TextBox 36"/>
          <p:cNvSpPr txBox="1">
            <a:spLocks noChangeArrowheads="1"/>
          </p:cNvSpPr>
          <p:nvPr/>
        </p:nvSpPr>
        <p:spPr bwMode="auto">
          <a:xfrm>
            <a:off x="3292475" y="1636713"/>
            <a:ext cx="1273175" cy="400050"/>
          </a:xfrm>
          <a:prstGeom prst="rect">
            <a:avLst/>
          </a:prstGeom>
          <a:noFill/>
          <a:ln w="9525">
            <a:noFill/>
            <a:miter lim="800000"/>
            <a:headEnd/>
            <a:tailEnd/>
          </a:ln>
        </p:spPr>
        <p:txBody>
          <a:bodyPr>
            <a:prstTxWarp prst="textNoShape">
              <a:avLst/>
            </a:prstTxWarp>
            <a:spAutoFit/>
          </a:bodyPr>
          <a:lstStyle/>
          <a:p>
            <a:pPr eaLnBrk="0" hangingPunct="0"/>
            <a:r>
              <a:rPr lang="en-US" altLang="ja-JP" sz="2000">
                <a:solidFill>
                  <a:schemeClr val="bg1"/>
                </a:solidFill>
              </a:rPr>
              <a:t>Query</a:t>
            </a:r>
          </a:p>
        </p:txBody>
      </p:sp>
      <p:sp>
        <p:nvSpPr>
          <p:cNvPr id="17439" name="Line 25"/>
          <p:cNvSpPr>
            <a:spLocks noChangeShapeType="1"/>
          </p:cNvSpPr>
          <p:nvPr/>
        </p:nvSpPr>
        <p:spPr bwMode="auto">
          <a:xfrm flipH="1" flipV="1">
            <a:off x="6400800" y="1557338"/>
            <a:ext cx="1296988" cy="171450"/>
          </a:xfrm>
          <a:prstGeom prst="line">
            <a:avLst/>
          </a:prstGeom>
          <a:noFill/>
          <a:ln w="38100">
            <a:solidFill>
              <a:schemeClr val="tx1"/>
            </a:solidFill>
            <a:round/>
            <a:headEnd/>
            <a:tailEnd/>
          </a:ln>
        </p:spPr>
        <p:txBody>
          <a:bodyPr>
            <a:prstTxWarp prst="textNoShape">
              <a:avLst/>
            </a:prstTxWarp>
          </a:bodyPr>
          <a:lstStyle/>
          <a:p>
            <a:endParaRPr lang="en-US"/>
          </a:p>
        </p:txBody>
      </p:sp>
      <p:pic>
        <p:nvPicPr>
          <p:cNvPr id="17440" name="Picture 9" descr="D:\Documents and Settings\David M. Chen\My Documents\Feature Matching\Experiments\CD Recognition\CD Database\Images-By-Artist\Bruce Springsteen\Magic-Bruce-Springsteen-1.jpg"/>
          <p:cNvPicPr>
            <a:picLocks noChangeAspect="1" noChangeArrowheads="1"/>
          </p:cNvPicPr>
          <p:nvPr/>
        </p:nvPicPr>
        <p:blipFill>
          <a:blip r:embed="rId4"/>
          <a:srcRect/>
          <a:stretch>
            <a:fillRect/>
          </a:stretch>
        </p:blipFill>
        <p:spPr bwMode="auto">
          <a:xfrm>
            <a:off x="4011613" y="4335463"/>
            <a:ext cx="685800" cy="685800"/>
          </a:xfrm>
          <a:prstGeom prst="rect">
            <a:avLst/>
          </a:prstGeom>
          <a:noFill/>
          <a:ln w="9525">
            <a:noFill/>
            <a:miter lim="800000"/>
            <a:headEnd/>
            <a:tailEnd/>
          </a:ln>
        </p:spPr>
      </p:pic>
      <p:pic>
        <p:nvPicPr>
          <p:cNvPr id="17441" name="Picture 11" descr="D:\Documents and Settings\David M. Chen\My Documents\Feature Matching\Experiments\CD Recognition\CD Database\Images-By-Artist\Bruce Springsteen\Essential-Bruce-Springsteen.jpg"/>
          <p:cNvPicPr>
            <a:picLocks noChangeAspect="1" noChangeArrowheads="1"/>
          </p:cNvPicPr>
          <p:nvPr/>
        </p:nvPicPr>
        <p:blipFill>
          <a:blip r:embed="rId5"/>
          <a:srcRect/>
          <a:stretch>
            <a:fillRect/>
          </a:stretch>
        </p:blipFill>
        <p:spPr bwMode="auto">
          <a:xfrm>
            <a:off x="4011613" y="5019675"/>
            <a:ext cx="685800" cy="685800"/>
          </a:xfrm>
          <a:prstGeom prst="rect">
            <a:avLst/>
          </a:prstGeom>
          <a:noFill/>
          <a:ln w="9525">
            <a:noFill/>
            <a:miter lim="800000"/>
            <a:headEnd/>
            <a:tailEnd/>
          </a:ln>
        </p:spPr>
      </p:pic>
      <p:pic>
        <p:nvPicPr>
          <p:cNvPr id="17442" name="Picture 12" descr="D:\Documents and Settings\David M. Chen\My Documents\Feature Matching\Experiments\CD Recognition\CD Database\Images-By-Artist\Bruce Springsteen\We-Shall-Overcome-Seeger-Sessions.jpg"/>
          <p:cNvPicPr>
            <a:picLocks noChangeAspect="1" noChangeArrowheads="1"/>
          </p:cNvPicPr>
          <p:nvPr/>
        </p:nvPicPr>
        <p:blipFill>
          <a:blip r:embed="rId6"/>
          <a:srcRect/>
          <a:stretch>
            <a:fillRect/>
          </a:stretch>
        </p:blipFill>
        <p:spPr bwMode="auto">
          <a:xfrm>
            <a:off x="4017963" y="3651250"/>
            <a:ext cx="685800" cy="685800"/>
          </a:xfrm>
          <a:prstGeom prst="rect">
            <a:avLst/>
          </a:prstGeom>
          <a:noFill/>
          <a:ln w="9525">
            <a:noFill/>
            <a:miter lim="800000"/>
            <a:headEnd/>
            <a:tailEnd/>
          </a:ln>
        </p:spPr>
      </p:pic>
      <p:pic>
        <p:nvPicPr>
          <p:cNvPr id="17443" name="Picture 14" descr="D:\Documents and Settings\David M. Chen\My Documents\Feature Matching\Experiments\CD Recognition\CD Database\Images-By-Artist\Anne Murray\All-Me-Anne-Murray.jpg"/>
          <p:cNvPicPr>
            <a:picLocks noChangeAspect="1" noChangeArrowheads="1"/>
          </p:cNvPicPr>
          <p:nvPr/>
        </p:nvPicPr>
        <p:blipFill>
          <a:blip r:embed="rId7"/>
          <a:srcRect/>
          <a:stretch>
            <a:fillRect/>
          </a:stretch>
        </p:blipFill>
        <p:spPr bwMode="auto">
          <a:xfrm>
            <a:off x="4016375" y="2965450"/>
            <a:ext cx="684213" cy="685800"/>
          </a:xfrm>
          <a:prstGeom prst="rect">
            <a:avLst/>
          </a:prstGeom>
          <a:noFill/>
          <a:ln w="9525">
            <a:noFill/>
            <a:miter lim="800000"/>
            <a:headEnd/>
            <a:tailEnd/>
          </a:ln>
        </p:spPr>
      </p:pic>
      <p:pic>
        <p:nvPicPr>
          <p:cNvPr id="17444" name="Picture 15" descr="D:\Documents and Settings\David M. Chen\My Documents\Feature Matching\Experiments\CD Recognition\CD Database\Images-By-Artist\Air\Walking-Air-Chloe-Agnew.jpg"/>
          <p:cNvPicPr>
            <a:picLocks noChangeAspect="1" noChangeArrowheads="1"/>
          </p:cNvPicPr>
          <p:nvPr/>
        </p:nvPicPr>
        <p:blipFill>
          <a:blip r:embed="rId8"/>
          <a:srcRect/>
          <a:stretch>
            <a:fillRect/>
          </a:stretch>
        </p:blipFill>
        <p:spPr bwMode="auto">
          <a:xfrm>
            <a:off x="4003675" y="5700713"/>
            <a:ext cx="685800" cy="685800"/>
          </a:xfrm>
          <a:prstGeom prst="rect">
            <a:avLst/>
          </a:prstGeom>
          <a:noFill/>
          <a:ln w="9525">
            <a:noFill/>
            <a:miter lim="800000"/>
            <a:headEnd/>
            <a:tailEnd/>
          </a:ln>
        </p:spPr>
      </p:pic>
      <p:grpSp>
        <p:nvGrpSpPr>
          <p:cNvPr id="2" name="Group 83"/>
          <p:cNvGrpSpPr>
            <a:grpSpLocks/>
          </p:cNvGrpSpPr>
          <p:nvPr/>
        </p:nvGrpSpPr>
        <p:grpSpPr bwMode="auto">
          <a:xfrm>
            <a:off x="4692650" y="1919288"/>
            <a:ext cx="2720975" cy="2074862"/>
            <a:chOff x="4693014" y="1716883"/>
            <a:chExt cx="2721137" cy="2075645"/>
          </a:xfrm>
        </p:grpSpPr>
        <p:cxnSp>
          <p:nvCxnSpPr>
            <p:cNvPr id="17480" name="Straight Arrow Connector 76"/>
            <p:cNvCxnSpPr>
              <a:cxnSpLocks noChangeShapeType="1"/>
            </p:cNvCxnSpPr>
            <p:nvPr/>
          </p:nvCxnSpPr>
          <p:spPr bwMode="auto">
            <a:xfrm rot="5400000">
              <a:off x="6897320" y="1776313"/>
              <a:ext cx="576262" cy="457401"/>
            </a:xfrm>
            <a:prstGeom prst="straightConnector1">
              <a:avLst/>
            </a:prstGeom>
            <a:noFill/>
            <a:ln w="25400">
              <a:solidFill>
                <a:srgbClr val="FF0000"/>
              </a:solidFill>
              <a:round/>
              <a:headEnd/>
              <a:tailEnd type="arrow" w="med" len="med"/>
            </a:ln>
          </p:spPr>
        </p:cxnSp>
        <p:cxnSp>
          <p:nvCxnSpPr>
            <p:cNvPr id="17481" name="Straight Arrow Connector 79"/>
            <p:cNvCxnSpPr>
              <a:cxnSpLocks noChangeShapeType="1"/>
            </p:cNvCxnSpPr>
            <p:nvPr/>
          </p:nvCxnSpPr>
          <p:spPr bwMode="auto">
            <a:xfrm rot="5400000">
              <a:off x="6584311" y="3000111"/>
              <a:ext cx="368300" cy="6878"/>
            </a:xfrm>
            <a:prstGeom prst="straightConnector1">
              <a:avLst/>
            </a:prstGeom>
            <a:noFill/>
            <a:ln w="25400">
              <a:solidFill>
                <a:srgbClr val="FF0000"/>
              </a:solidFill>
              <a:round/>
              <a:headEnd/>
              <a:tailEnd type="arrow" w="med" len="med"/>
            </a:ln>
          </p:spPr>
        </p:cxnSp>
        <p:cxnSp>
          <p:nvCxnSpPr>
            <p:cNvPr id="17482" name="Straight Arrow Connector 82"/>
            <p:cNvCxnSpPr>
              <a:cxnSpLocks noChangeShapeType="1"/>
              <a:stCxn id="17426" idx="2"/>
            </p:cNvCxnSpPr>
            <p:nvPr/>
          </p:nvCxnSpPr>
          <p:spPr bwMode="auto">
            <a:xfrm rot="10800000">
              <a:off x="4693014" y="2971484"/>
              <a:ext cx="2039999" cy="360497"/>
            </a:xfrm>
            <a:prstGeom prst="straightConnector1">
              <a:avLst/>
            </a:prstGeom>
            <a:noFill/>
            <a:ln w="25400">
              <a:solidFill>
                <a:srgbClr val="FF0000"/>
              </a:solidFill>
              <a:round/>
              <a:headEnd/>
              <a:tailEnd type="arrow" w="med" len="med"/>
            </a:ln>
          </p:spPr>
        </p:cxnSp>
        <p:cxnSp>
          <p:nvCxnSpPr>
            <p:cNvPr id="17483" name="Straight Arrow Connector 88"/>
            <p:cNvCxnSpPr>
              <a:cxnSpLocks noChangeShapeType="1"/>
              <a:stCxn id="17426" idx="2"/>
            </p:cNvCxnSpPr>
            <p:nvPr/>
          </p:nvCxnSpPr>
          <p:spPr bwMode="auto">
            <a:xfrm rot="10800000" flipV="1">
              <a:off x="4703521" y="3331980"/>
              <a:ext cx="2029546" cy="460548"/>
            </a:xfrm>
            <a:prstGeom prst="straightConnector1">
              <a:avLst/>
            </a:prstGeom>
            <a:noFill/>
            <a:ln w="25400">
              <a:solidFill>
                <a:srgbClr val="FF0000"/>
              </a:solidFill>
              <a:round/>
              <a:headEnd/>
              <a:tailEnd type="arrow" w="med" len="med"/>
            </a:ln>
          </p:spPr>
        </p:cxnSp>
      </p:grpSp>
      <p:grpSp>
        <p:nvGrpSpPr>
          <p:cNvPr id="3" name="Group 61"/>
          <p:cNvGrpSpPr>
            <a:grpSpLocks/>
          </p:cNvGrpSpPr>
          <p:nvPr/>
        </p:nvGrpSpPr>
        <p:grpSpPr bwMode="auto">
          <a:xfrm>
            <a:off x="4692650" y="2174875"/>
            <a:ext cx="3833813" cy="2925763"/>
            <a:chOff x="2416" y="1243"/>
            <a:chExt cx="2229" cy="1843"/>
          </a:xfrm>
        </p:grpSpPr>
        <p:cxnSp>
          <p:nvCxnSpPr>
            <p:cNvPr id="17476" name="Straight Arrow Connector 76"/>
            <p:cNvCxnSpPr>
              <a:cxnSpLocks noChangeShapeType="1"/>
            </p:cNvCxnSpPr>
            <p:nvPr/>
          </p:nvCxnSpPr>
          <p:spPr bwMode="auto">
            <a:xfrm rot="16200000" flipH="1">
              <a:off x="3793" y="1717"/>
              <a:ext cx="1326" cy="378"/>
            </a:xfrm>
            <a:prstGeom prst="straightConnector1">
              <a:avLst/>
            </a:prstGeom>
            <a:noFill/>
            <a:ln w="25400">
              <a:solidFill>
                <a:srgbClr val="FF0000"/>
              </a:solidFill>
              <a:round/>
              <a:headEnd/>
              <a:tailEnd type="arrow" w="med" len="med"/>
            </a:ln>
          </p:spPr>
        </p:cxnSp>
        <p:cxnSp>
          <p:nvCxnSpPr>
            <p:cNvPr id="17477" name="Straight Arrow Connector 79"/>
            <p:cNvCxnSpPr>
              <a:cxnSpLocks noChangeShapeType="1"/>
            </p:cNvCxnSpPr>
            <p:nvPr/>
          </p:nvCxnSpPr>
          <p:spPr bwMode="auto">
            <a:xfrm rot="5400000">
              <a:off x="4523" y="2846"/>
              <a:ext cx="119" cy="82"/>
            </a:xfrm>
            <a:prstGeom prst="straightConnector1">
              <a:avLst/>
            </a:prstGeom>
            <a:noFill/>
            <a:ln w="25400">
              <a:solidFill>
                <a:srgbClr val="FF0000"/>
              </a:solidFill>
              <a:round/>
              <a:headEnd/>
              <a:tailEnd type="arrow" w="med" len="med"/>
            </a:ln>
          </p:spPr>
        </p:cxnSp>
        <p:cxnSp>
          <p:nvCxnSpPr>
            <p:cNvPr id="17478" name="Straight Arrow Connector 82"/>
            <p:cNvCxnSpPr>
              <a:cxnSpLocks noChangeShapeType="1"/>
            </p:cNvCxnSpPr>
            <p:nvPr/>
          </p:nvCxnSpPr>
          <p:spPr bwMode="auto">
            <a:xfrm rot="10800000">
              <a:off x="2416" y="2033"/>
              <a:ext cx="2091" cy="1053"/>
            </a:xfrm>
            <a:prstGeom prst="straightConnector1">
              <a:avLst/>
            </a:prstGeom>
            <a:noFill/>
            <a:ln w="25400">
              <a:solidFill>
                <a:srgbClr val="FF0000"/>
              </a:solidFill>
              <a:round/>
              <a:headEnd/>
              <a:tailEnd type="arrow" w="med" len="med"/>
            </a:ln>
          </p:spPr>
        </p:cxnSp>
        <p:cxnSp>
          <p:nvCxnSpPr>
            <p:cNvPr id="17479" name="Straight Arrow Connector 88"/>
            <p:cNvCxnSpPr>
              <a:cxnSpLocks noChangeShapeType="1"/>
            </p:cNvCxnSpPr>
            <p:nvPr/>
          </p:nvCxnSpPr>
          <p:spPr bwMode="auto">
            <a:xfrm rot="10800000">
              <a:off x="2440" y="2897"/>
              <a:ext cx="2067" cy="189"/>
            </a:xfrm>
            <a:prstGeom prst="straightConnector1">
              <a:avLst/>
            </a:prstGeom>
            <a:noFill/>
            <a:ln w="25400">
              <a:solidFill>
                <a:srgbClr val="FF0000"/>
              </a:solidFill>
              <a:round/>
              <a:headEnd/>
              <a:tailEnd type="arrow" w="med" len="med"/>
            </a:ln>
          </p:spPr>
        </p:cxnSp>
      </p:grpSp>
      <p:grpSp>
        <p:nvGrpSpPr>
          <p:cNvPr id="4" name="Group 84"/>
          <p:cNvGrpSpPr>
            <a:grpSpLocks/>
          </p:cNvGrpSpPr>
          <p:nvPr/>
        </p:nvGrpSpPr>
        <p:grpSpPr bwMode="auto">
          <a:xfrm>
            <a:off x="4683125" y="2030413"/>
            <a:ext cx="2954338" cy="3402012"/>
            <a:chOff x="4697134" y="1828801"/>
            <a:chExt cx="2954239" cy="3402107"/>
          </a:xfrm>
        </p:grpSpPr>
        <p:cxnSp>
          <p:nvCxnSpPr>
            <p:cNvPr id="17471" name="Straight Arrow Connector 76"/>
            <p:cNvCxnSpPr>
              <a:cxnSpLocks noChangeShapeType="1"/>
            </p:cNvCxnSpPr>
            <p:nvPr/>
          </p:nvCxnSpPr>
          <p:spPr bwMode="auto">
            <a:xfrm rot="16200000" flipH="1">
              <a:off x="6954248" y="2525925"/>
              <a:ext cx="1394249" cy="1"/>
            </a:xfrm>
            <a:prstGeom prst="straightConnector1">
              <a:avLst/>
            </a:prstGeom>
            <a:noFill/>
            <a:ln w="25400">
              <a:solidFill>
                <a:srgbClr val="FF0000"/>
              </a:solidFill>
              <a:round/>
              <a:headEnd/>
              <a:tailEnd type="arrow" w="med" len="med"/>
            </a:ln>
          </p:spPr>
        </p:cxnSp>
        <p:cxnSp>
          <p:nvCxnSpPr>
            <p:cNvPr id="17472" name="Straight Arrow Connector 79"/>
            <p:cNvCxnSpPr>
              <a:cxnSpLocks noChangeShapeType="1"/>
            </p:cNvCxnSpPr>
            <p:nvPr/>
          </p:nvCxnSpPr>
          <p:spPr bwMode="auto">
            <a:xfrm rot="5400000">
              <a:off x="7408643" y="3576319"/>
              <a:ext cx="265112" cy="217218"/>
            </a:xfrm>
            <a:prstGeom prst="straightConnector1">
              <a:avLst/>
            </a:prstGeom>
            <a:noFill/>
            <a:ln w="25400">
              <a:solidFill>
                <a:srgbClr val="FF0000"/>
              </a:solidFill>
              <a:round/>
              <a:headEnd/>
              <a:tailEnd type="arrow" w="med" len="med"/>
            </a:ln>
          </p:spPr>
        </p:cxnSp>
        <p:cxnSp>
          <p:nvCxnSpPr>
            <p:cNvPr id="17473" name="Straight Arrow Connector 82"/>
            <p:cNvCxnSpPr>
              <a:cxnSpLocks noChangeShapeType="1"/>
              <a:stCxn id="17422" idx="3"/>
            </p:cNvCxnSpPr>
            <p:nvPr/>
          </p:nvCxnSpPr>
          <p:spPr bwMode="auto">
            <a:xfrm rot="5400000" flipH="1">
              <a:off x="5579921" y="2227125"/>
              <a:ext cx="915846" cy="2675074"/>
            </a:xfrm>
            <a:prstGeom prst="straightConnector1">
              <a:avLst/>
            </a:prstGeom>
            <a:noFill/>
            <a:ln w="25400">
              <a:solidFill>
                <a:srgbClr val="FF0000"/>
              </a:solidFill>
              <a:round/>
              <a:headEnd/>
              <a:tailEnd type="arrow" w="med" len="med"/>
            </a:ln>
          </p:spPr>
        </p:cxnSp>
        <p:cxnSp>
          <p:nvCxnSpPr>
            <p:cNvPr id="17474" name="Straight Arrow Connector 88"/>
            <p:cNvCxnSpPr>
              <a:cxnSpLocks noChangeShapeType="1"/>
              <a:stCxn id="17422" idx="3"/>
            </p:cNvCxnSpPr>
            <p:nvPr/>
          </p:nvCxnSpPr>
          <p:spPr bwMode="auto">
            <a:xfrm rot="5400000">
              <a:off x="5456935" y="3312461"/>
              <a:ext cx="1208324" cy="2628570"/>
            </a:xfrm>
            <a:prstGeom prst="straightConnector1">
              <a:avLst/>
            </a:prstGeom>
            <a:noFill/>
            <a:ln w="25400">
              <a:solidFill>
                <a:srgbClr val="FF0000"/>
              </a:solidFill>
              <a:round/>
              <a:headEnd/>
              <a:tailEnd type="arrow" w="med" len="med"/>
            </a:ln>
          </p:spPr>
        </p:cxnSp>
        <p:cxnSp>
          <p:nvCxnSpPr>
            <p:cNvPr id="17475" name="Straight Arrow Connector 88"/>
            <p:cNvCxnSpPr>
              <a:cxnSpLocks noChangeShapeType="1"/>
              <a:stCxn id="17422" idx="3"/>
            </p:cNvCxnSpPr>
            <p:nvPr/>
          </p:nvCxnSpPr>
          <p:spPr bwMode="auto">
            <a:xfrm rot="5400000">
              <a:off x="5809176" y="2910542"/>
              <a:ext cx="454165" cy="2678249"/>
            </a:xfrm>
            <a:prstGeom prst="straightConnector1">
              <a:avLst/>
            </a:prstGeom>
            <a:noFill/>
            <a:ln w="25400">
              <a:solidFill>
                <a:srgbClr val="FF0000"/>
              </a:solidFill>
              <a:round/>
              <a:headEnd/>
              <a:tailEnd type="arrow" w="med" len="med"/>
            </a:ln>
          </p:spPr>
        </p:cxnSp>
      </p:grpSp>
      <p:grpSp>
        <p:nvGrpSpPr>
          <p:cNvPr id="5" name="Group 68"/>
          <p:cNvGrpSpPr>
            <a:grpSpLocks/>
          </p:cNvGrpSpPr>
          <p:nvPr/>
        </p:nvGrpSpPr>
        <p:grpSpPr bwMode="auto">
          <a:xfrm>
            <a:off x="3144838" y="3173413"/>
            <a:ext cx="812800" cy="304800"/>
            <a:chOff x="2606676" y="2971800"/>
            <a:chExt cx="812799" cy="304800"/>
          </a:xfrm>
        </p:grpSpPr>
        <p:sp>
          <p:nvSpPr>
            <p:cNvPr id="17469" name="Rectangle 111"/>
            <p:cNvSpPr>
              <a:spLocks noChangeArrowheads="1"/>
            </p:cNvSpPr>
            <p:nvPr/>
          </p:nvSpPr>
          <p:spPr bwMode="auto">
            <a:xfrm>
              <a:off x="2606676" y="2971800"/>
              <a:ext cx="593724" cy="304800"/>
            </a:xfrm>
            <a:prstGeom prst="rect">
              <a:avLst/>
            </a:prstGeom>
            <a:solidFill>
              <a:srgbClr val="3366FF"/>
            </a:solidFill>
            <a:ln w="12700">
              <a:solidFill>
                <a:schemeClr val="tx2"/>
              </a:solidFill>
              <a:round/>
              <a:headEnd/>
              <a:tailEnd/>
            </a:ln>
          </p:spPr>
          <p:txBody>
            <a:bodyPr>
              <a:prstTxWarp prst="textNoShape">
                <a:avLst/>
              </a:prstTxWarp>
            </a:bodyPr>
            <a:lstStyle/>
            <a:p>
              <a:pPr eaLnBrk="0" hangingPunct="0"/>
              <a:endParaRPr lang="ja-JP" altLang="en-US"/>
            </a:p>
          </p:txBody>
        </p:sp>
        <p:sp>
          <p:nvSpPr>
            <p:cNvPr id="17470" name="Rectangle 111"/>
            <p:cNvSpPr>
              <a:spLocks noChangeArrowheads="1"/>
            </p:cNvSpPr>
            <p:nvPr/>
          </p:nvSpPr>
          <p:spPr bwMode="auto">
            <a:xfrm>
              <a:off x="3206893" y="2971800"/>
              <a:ext cx="212582" cy="304773"/>
            </a:xfrm>
            <a:prstGeom prst="rect">
              <a:avLst/>
            </a:prstGeom>
            <a:solidFill>
              <a:srgbClr val="008000"/>
            </a:solidFill>
            <a:ln w="12700">
              <a:solidFill>
                <a:schemeClr val="tx2"/>
              </a:solidFill>
              <a:round/>
              <a:headEnd/>
              <a:tailEnd/>
            </a:ln>
          </p:spPr>
          <p:txBody>
            <a:bodyPr>
              <a:prstTxWarp prst="textNoShape">
                <a:avLst/>
              </a:prstTxWarp>
            </a:bodyPr>
            <a:lstStyle/>
            <a:p>
              <a:pPr eaLnBrk="0" hangingPunct="0"/>
              <a:endParaRPr lang="ja-JP" altLang="en-US"/>
            </a:p>
          </p:txBody>
        </p:sp>
      </p:grpSp>
      <p:grpSp>
        <p:nvGrpSpPr>
          <p:cNvPr id="6" name="Group 70"/>
          <p:cNvGrpSpPr>
            <a:grpSpLocks/>
          </p:cNvGrpSpPr>
          <p:nvPr/>
        </p:nvGrpSpPr>
        <p:grpSpPr bwMode="auto">
          <a:xfrm>
            <a:off x="3144838" y="3783013"/>
            <a:ext cx="812800" cy="304800"/>
            <a:chOff x="2606676" y="3581400"/>
            <a:chExt cx="812798" cy="304800"/>
          </a:xfrm>
        </p:grpSpPr>
        <p:sp>
          <p:nvSpPr>
            <p:cNvPr id="17467" name="Rectangle 111"/>
            <p:cNvSpPr>
              <a:spLocks noChangeArrowheads="1"/>
            </p:cNvSpPr>
            <p:nvPr/>
          </p:nvSpPr>
          <p:spPr bwMode="auto">
            <a:xfrm>
              <a:off x="2606676" y="3581400"/>
              <a:ext cx="593724" cy="304800"/>
            </a:xfrm>
            <a:prstGeom prst="rect">
              <a:avLst/>
            </a:prstGeom>
            <a:solidFill>
              <a:srgbClr val="3366FF"/>
            </a:solidFill>
            <a:ln w="12700">
              <a:solidFill>
                <a:schemeClr val="tx2"/>
              </a:solidFill>
              <a:round/>
              <a:headEnd/>
              <a:tailEnd/>
            </a:ln>
          </p:spPr>
          <p:txBody>
            <a:bodyPr>
              <a:prstTxWarp prst="textNoShape">
                <a:avLst/>
              </a:prstTxWarp>
            </a:bodyPr>
            <a:lstStyle/>
            <a:p>
              <a:pPr eaLnBrk="0" hangingPunct="0"/>
              <a:endParaRPr lang="ja-JP" altLang="en-US"/>
            </a:p>
          </p:txBody>
        </p:sp>
        <p:sp>
          <p:nvSpPr>
            <p:cNvPr id="17468" name="Rectangle 111"/>
            <p:cNvSpPr>
              <a:spLocks noChangeArrowheads="1"/>
            </p:cNvSpPr>
            <p:nvPr/>
          </p:nvSpPr>
          <p:spPr bwMode="auto">
            <a:xfrm>
              <a:off x="3206892" y="3581427"/>
              <a:ext cx="212582" cy="304773"/>
            </a:xfrm>
            <a:prstGeom prst="rect">
              <a:avLst/>
            </a:prstGeom>
            <a:solidFill>
              <a:srgbClr val="008000"/>
            </a:solidFill>
            <a:ln w="12700">
              <a:solidFill>
                <a:schemeClr val="tx2"/>
              </a:solidFill>
              <a:round/>
              <a:headEnd/>
              <a:tailEnd/>
            </a:ln>
          </p:spPr>
          <p:txBody>
            <a:bodyPr>
              <a:prstTxWarp prst="textNoShape">
                <a:avLst/>
              </a:prstTxWarp>
            </a:bodyPr>
            <a:lstStyle/>
            <a:p>
              <a:pPr eaLnBrk="0" hangingPunct="0"/>
              <a:endParaRPr lang="ja-JP" altLang="en-US"/>
            </a:p>
          </p:txBody>
        </p:sp>
      </p:grpSp>
      <p:grpSp>
        <p:nvGrpSpPr>
          <p:cNvPr id="7" name="Group 69"/>
          <p:cNvGrpSpPr>
            <a:grpSpLocks/>
          </p:cNvGrpSpPr>
          <p:nvPr/>
        </p:nvGrpSpPr>
        <p:grpSpPr bwMode="auto">
          <a:xfrm>
            <a:off x="2325688" y="3173413"/>
            <a:ext cx="811212" cy="304800"/>
            <a:chOff x="1787740" y="2971800"/>
            <a:chExt cx="810857" cy="304829"/>
          </a:xfrm>
        </p:grpSpPr>
        <p:sp>
          <p:nvSpPr>
            <p:cNvPr id="17465" name="Rectangle 111"/>
            <p:cNvSpPr>
              <a:spLocks noChangeArrowheads="1"/>
            </p:cNvSpPr>
            <p:nvPr/>
          </p:nvSpPr>
          <p:spPr bwMode="auto">
            <a:xfrm>
              <a:off x="1787740" y="2971800"/>
              <a:ext cx="593512" cy="304829"/>
            </a:xfrm>
            <a:prstGeom prst="rect">
              <a:avLst/>
            </a:prstGeom>
            <a:solidFill>
              <a:srgbClr val="3366FF"/>
            </a:solidFill>
            <a:ln w="12700">
              <a:solidFill>
                <a:schemeClr val="tx2"/>
              </a:solidFill>
              <a:round/>
              <a:headEnd/>
              <a:tailEnd/>
            </a:ln>
          </p:spPr>
          <p:txBody>
            <a:bodyPr>
              <a:prstTxWarp prst="textNoShape">
                <a:avLst/>
              </a:prstTxWarp>
            </a:bodyPr>
            <a:lstStyle/>
            <a:p>
              <a:pPr eaLnBrk="0" hangingPunct="0"/>
              <a:endParaRPr lang="ja-JP" altLang="en-US"/>
            </a:p>
          </p:txBody>
        </p:sp>
        <p:sp>
          <p:nvSpPr>
            <p:cNvPr id="17466" name="Rectangle 111"/>
            <p:cNvSpPr>
              <a:spLocks noChangeArrowheads="1"/>
            </p:cNvSpPr>
            <p:nvPr/>
          </p:nvSpPr>
          <p:spPr bwMode="auto">
            <a:xfrm>
              <a:off x="2386015" y="2971800"/>
              <a:ext cx="212582" cy="304773"/>
            </a:xfrm>
            <a:prstGeom prst="rect">
              <a:avLst/>
            </a:prstGeom>
            <a:solidFill>
              <a:srgbClr val="008000"/>
            </a:solidFill>
            <a:ln w="12700">
              <a:solidFill>
                <a:schemeClr val="tx2"/>
              </a:solidFill>
              <a:round/>
              <a:headEnd/>
              <a:tailEnd/>
            </a:ln>
          </p:spPr>
          <p:txBody>
            <a:bodyPr>
              <a:prstTxWarp prst="textNoShape">
                <a:avLst/>
              </a:prstTxWarp>
            </a:bodyPr>
            <a:lstStyle/>
            <a:p>
              <a:pPr eaLnBrk="0" hangingPunct="0"/>
              <a:endParaRPr lang="ja-JP" altLang="en-US"/>
            </a:p>
          </p:txBody>
        </p:sp>
      </p:grpSp>
      <p:grpSp>
        <p:nvGrpSpPr>
          <p:cNvPr id="8" name="Group 71"/>
          <p:cNvGrpSpPr>
            <a:grpSpLocks/>
          </p:cNvGrpSpPr>
          <p:nvPr/>
        </p:nvGrpSpPr>
        <p:grpSpPr bwMode="auto">
          <a:xfrm>
            <a:off x="3143250" y="5195888"/>
            <a:ext cx="814388" cy="306387"/>
            <a:chOff x="2605089" y="4994760"/>
            <a:chExt cx="814385" cy="305880"/>
          </a:xfrm>
        </p:grpSpPr>
        <p:sp>
          <p:nvSpPr>
            <p:cNvPr id="17463" name="Rectangle 111"/>
            <p:cNvSpPr>
              <a:spLocks noChangeArrowheads="1"/>
            </p:cNvSpPr>
            <p:nvPr/>
          </p:nvSpPr>
          <p:spPr bwMode="auto">
            <a:xfrm>
              <a:off x="2605089" y="4994760"/>
              <a:ext cx="593512" cy="304829"/>
            </a:xfrm>
            <a:prstGeom prst="rect">
              <a:avLst/>
            </a:prstGeom>
            <a:solidFill>
              <a:srgbClr val="3366FF"/>
            </a:solidFill>
            <a:ln w="12700">
              <a:solidFill>
                <a:schemeClr val="tx2"/>
              </a:solidFill>
              <a:round/>
              <a:headEnd/>
              <a:tailEnd/>
            </a:ln>
          </p:spPr>
          <p:txBody>
            <a:bodyPr>
              <a:prstTxWarp prst="textNoShape">
                <a:avLst/>
              </a:prstTxWarp>
            </a:bodyPr>
            <a:lstStyle/>
            <a:p>
              <a:pPr eaLnBrk="0" hangingPunct="0"/>
              <a:endParaRPr lang="ja-JP" altLang="en-US"/>
            </a:p>
          </p:txBody>
        </p:sp>
        <p:sp>
          <p:nvSpPr>
            <p:cNvPr id="17464" name="Rectangle 111"/>
            <p:cNvSpPr>
              <a:spLocks noChangeArrowheads="1"/>
            </p:cNvSpPr>
            <p:nvPr/>
          </p:nvSpPr>
          <p:spPr bwMode="auto">
            <a:xfrm>
              <a:off x="3206892" y="4995867"/>
              <a:ext cx="212582" cy="304773"/>
            </a:xfrm>
            <a:prstGeom prst="rect">
              <a:avLst/>
            </a:prstGeom>
            <a:solidFill>
              <a:srgbClr val="008000"/>
            </a:solidFill>
            <a:ln w="12700">
              <a:solidFill>
                <a:schemeClr val="tx2"/>
              </a:solidFill>
              <a:round/>
              <a:headEnd/>
              <a:tailEnd/>
            </a:ln>
          </p:spPr>
          <p:txBody>
            <a:bodyPr>
              <a:prstTxWarp prst="textNoShape">
                <a:avLst/>
              </a:prstTxWarp>
            </a:bodyPr>
            <a:lstStyle/>
            <a:p>
              <a:pPr eaLnBrk="0" hangingPunct="0"/>
              <a:endParaRPr lang="ja-JP" altLang="en-US"/>
            </a:p>
          </p:txBody>
        </p:sp>
      </p:grpSp>
      <p:grpSp>
        <p:nvGrpSpPr>
          <p:cNvPr id="9" name="Group 72"/>
          <p:cNvGrpSpPr>
            <a:grpSpLocks/>
          </p:cNvGrpSpPr>
          <p:nvPr/>
        </p:nvGrpSpPr>
        <p:grpSpPr bwMode="auto">
          <a:xfrm>
            <a:off x="3143250" y="4525963"/>
            <a:ext cx="812800" cy="306387"/>
            <a:chOff x="2605089" y="5672160"/>
            <a:chExt cx="812656" cy="306365"/>
          </a:xfrm>
        </p:grpSpPr>
        <p:sp>
          <p:nvSpPr>
            <p:cNvPr id="17461" name="Rectangle 111"/>
            <p:cNvSpPr>
              <a:spLocks noChangeArrowheads="1"/>
            </p:cNvSpPr>
            <p:nvPr/>
          </p:nvSpPr>
          <p:spPr bwMode="auto">
            <a:xfrm>
              <a:off x="2605089" y="5673696"/>
              <a:ext cx="593512" cy="304829"/>
            </a:xfrm>
            <a:prstGeom prst="rect">
              <a:avLst/>
            </a:prstGeom>
            <a:solidFill>
              <a:srgbClr val="3366FF"/>
            </a:solidFill>
            <a:ln w="12700">
              <a:solidFill>
                <a:schemeClr val="tx2"/>
              </a:solidFill>
              <a:round/>
              <a:headEnd/>
              <a:tailEnd/>
            </a:ln>
          </p:spPr>
          <p:txBody>
            <a:bodyPr>
              <a:prstTxWarp prst="textNoShape">
                <a:avLst/>
              </a:prstTxWarp>
            </a:bodyPr>
            <a:lstStyle/>
            <a:p>
              <a:pPr eaLnBrk="0" hangingPunct="0"/>
              <a:endParaRPr lang="ja-JP" altLang="en-US"/>
            </a:p>
          </p:txBody>
        </p:sp>
        <p:sp>
          <p:nvSpPr>
            <p:cNvPr id="17462" name="Rectangle 111"/>
            <p:cNvSpPr>
              <a:spLocks noChangeArrowheads="1"/>
            </p:cNvSpPr>
            <p:nvPr/>
          </p:nvSpPr>
          <p:spPr bwMode="auto">
            <a:xfrm>
              <a:off x="3205163" y="5672160"/>
              <a:ext cx="212582" cy="304773"/>
            </a:xfrm>
            <a:prstGeom prst="rect">
              <a:avLst/>
            </a:prstGeom>
            <a:solidFill>
              <a:srgbClr val="008000"/>
            </a:solidFill>
            <a:ln w="12700">
              <a:solidFill>
                <a:schemeClr val="tx2"/>
              </a:solidFill>
              <a:round/>
              <a:headEnd/>
              <a:tailEnd/>
            </a:ln>
          </p:spPr>
          <p:txBody>
            <a:bodyPr>
              <a:prstTxWarp prst="textNoShape">
                <a:avLst/>
              </a:prstTxWarp>
            </a:bodyPr>
            <a:lstStyle/>
            <a:p>
              <a:pPr eaLnBrk="0" hangingPunct="0"/>
              <a:endParaRPr lang="ja-JP" altLang="en-US"/>
            </a:p>
          </p:txBody>
        </p:sp>
      </p:grpSp>
      <p:grpSp>
        <p:nvGrpSpPr>
          <p:cNvPr id="10" name="Group 73"/>
          <p:cNvGrpSpPr>
            <a:grpSpLocks/>
          </p:cNvGrpSpPr>
          <p:nvPr/>
        </p:nvGrpSpPr>
        <p:grpSpPr bwMode="auto">
          <a:xfrm>
            <a:off x="2328863" y="4525963"/>
            <a:ext cx="812800" cy="304800"/>
            <a:chOff x="2606676" y="3581400"/>
            <a:chExt cx="812798" cy="304800"/>
          </a:xfrm>
        </p:grpSpPr>
        <p:sp>
          <p:nvSpPr>
            <p:cNvPr id="17459" name="Rectangle 111"/>
            <p:cNvSpPr>
              <a:spLocks noChangeArrowheads="1"/>
            </p:cNvSpPr>
            <p:nvPr/>
          </p:nvSpPr>
          <p:spPr bwMode="auto">
            <a:xfrm>
              <a:off x="2606676" y="3581400"/>
              <a:ext cx="593724" cy="304800"/>
            </a:xfrm>
            <a:prstGeom prst="rect">
              <a:avLst/>
            </a:prstGeom>
            <a:solidFill>
              <a:srgbClr val="3366FF"/>
            </a:solidFill>
            <a:ln w="12700">
              <a:solidFill>
                <a:schemeClr val="tx2"/>
              </a:solidFill>
              <a:round/>
              <a:headEnd/>
              <a:tailEnd/>
            </a:ln>
          </p:spPr>
          <p:txBody>
            <a:bodyPr>
              <a:prstTxWarp prst="textNoShape">
                <a:avLst/>
              </a:prstTxWarp>
            </a:bodyPr>
            <a:lstStyle/>
            <a:p>
              <a:pPr eaLnBrk="0" hangingPunct="0"/>
              <a:endParaRPr lang="ja-JP" altLang="en-US"/>
            </a:p>
          </p:txBody>
        </p:sp>
        <p:sp>
          <p:nvSpPr>
            <p:cNvPr id="17460" name="Rectangle 111"/>
            <p:cNvSpPr>
              <a:spLocks noChangeArrowheads="1"/>
            </p:cNvSpPr>
            <p:nvPr/>
          </p:nvSpPr>
          <p:spPr bwMode="auto">
            <a:xfrm>
              <a:off x="3206892" y="3581427"/>
              <a:ext cx="212582" cy="304773"/>
            </a:xfrm>
            <a:prstGeom prst="rect">
              <a:avLst/>
            </a:prstGeom>
            <a:solidFill>
              <a:srgbClr val="008000"/>
            </a:solidFill>
            <a:ln w="12700">
              <a:solidFill>
                <a:schemeClr val="tx2"/>
              </a:solidFill>
              <a:round/>
              <a:headEnd/>
              <a:tailEnd/>
            </a:ln>
          </p:spPr>
          <p:txBody>
            <a:bodyPr>
              <a:prstTxWarp prst="textNoShape">
                <a:avLst/>
              </a:prstTxWarp>
            </a:bodyPr>
            <a:lstStyle/>
            <a:p>
              <a:pPr eaLnBrk="0" hangingPunct="0"/>
              <a:endParaRPr lang="ja-JP" altLang="en-US"/>
            </a:p>
          </p:txBody>
        </p:sp>
      </p:grpSp>
      <p:grpSp>
        <p:nvGrpSpPr>
          <p:cNvPr id="11" name="Group 76"/>
          <p:cNvGrpSpPr>
            <a:grpSpLocks/>
          </p:cNvGrpSpPr>
          <p:nvPr/>
        </p:nvGrpSpPr>
        <p:grpSpPr bwMode="auto">
          <a:xfrm>
            <a:off x="1509713" y="3173413"/>
            <a:ext cx="811212" cy="304800"/>
            <a:chOff x="1787740" y="2971800"/>
            <a:chExt cx="810857" cy="304829"/>
          </a:xfrm>
        </p:grpSpPr>
        <p:sp>
          <p:nvSpPr>
            <p:cNvPr id="17457" name="Rectangle 111"/>
            <p:cNvSpPr>
              <a:spLocks noChangeArrowheads="1"/>
            </p:cNvSpPr>
            <p:nvPr/>
          </p:nvSpPr>
          <p:spPr bwMode="auto">
            <a:xfrm>
              <a:off x="1787740" y="2971800"/>
              <a:ext cx="593512" cy="304829"/>
            </a:xfrm>
            <a:prstGeom prst="rect">
              <a:avLst/>
            </a:prstGeom>
            <a:solidFill>
              <a:srgbClr val="3366FF"/>
            </a:solidFill>
            <a:ln w="12700">
              <a:solidFill>
                <a:schemeClr val="tx2"/>
              </a:solidFill>
              <a:round/>
              <a:headEnd/>
              <a:tailEnd/>
            </a:ln>
          </p:spPr>
          <p:txBody>
            <a:bodyPr>
              <a:prstTxWarp prst="textNoShape">
                <a:avLst/>
              </a:prstTxWarp>
            </a:bodyPr>
            <a:lstStyle/>
            <a:p>
              <a:pPr eaLnBrk="0" hangingPunct="0"/>
              <a:endParaRPr lang="ja-JP" altLang="en-US"/>
            </a:p>
          </p:txBody>
        </p:sp>
        <p:sp>
          <p:nvSpPr>
            <p:cNvPr id="17458" name="Rectangle 111"/>
            <p:cNvSpPr>
              <a:spLocks noChangeArrowheads="1"/>
            </p:cNvSpPr>
            <p:nvPr/>
          </p:nvSpPr>
          <p:spPr bwMode="auto">
            <a:xfrm>
              <a:off x="2386015" y="2971800"/>
              <a:ext cx="212582" cy="304773"/>
            </a:xfrm>
            <a:prstGeom prst="rect">
              <a:avLst/>
            </a:prstGeom>
            <a:solidFill>
              <a:srgbClr val="008000"/>
            </a:solidFill>
            <a:ln w="12700">
              <a:solidFill>
                <a:schemeClr val="tx2"/>
              </a:solidFill>
              <a:round/>
              <a:headEnd/>
              <a:tailEnd/>
            </a:ln>
          </p:spPr>
          <p:txBody>
            <a:bodyPr>
              <a:prstTxWarp prst="textNoShape">
                <a:avLst/>
              </a:prstTxWarp>
            </a:bodyPr>
            <a:lstStyle/>
            <a:p>
              <a:pPr eaLnBrk="0" hangingPunct="0"/>
              <a:endParaRPr lang="ja-JP" altLang="en-US"/>
            </a:p>
          </p:txBody>
        </p:sp>
      </p:grpSp>
      <p:sp>
        <p:nvSpPr>
          <p:cNvPr id="75" name="Rectangle 111"/>
          <p:cNvSpPr>
            <a:spLocks noChangeArrowheads="1"/>
          </p:cNvSpPr>
          <p:nvPr/>
        </p:nvSpPr>
        <p:spPr bwMode="auto">
          <a:xfrm>
            <a:off x="3744913" y="5868988"/>
            <a:ext cx="212725" cy="304800"/>
          </a:xfrm>
          <a:prstGeom prst="rect">
            <a:avLst/>
          </a:prstGeom>
          <a:solidFill>
            <a:srgbClr val="008000"/>
          </a:solidFill>
          <a:ln w="12700">
            <a:solidFill>
              <a:schemeClr val="tx2"/>
            </a:solidFill>
            <a:round/>
            <a:headEnd/>
            <a:tailEnd/>
          </a:ln>
        </p:spPr>
        <p:txBody>
          <a:bodyPr>
            <a:prstTxWarp prst="textNoShape">
              <a:avLst/>
            </a:prstTxWarp>
          </a:bodyPr>
          <a:lstStyle/>
          <a:p>
            <a:pPr eaLnBrk="0" hangingPunct="0"/>
            <a:endParaRPr lang="ja-JP" altLang="en-US"/>
          </a:p>
        </p:txBody>
      </p:sp>
      <p:pic>
        <p:nvPicPr>
          <p:cNvPr id="17456" name="Picture 46"/>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1316038" y="1066800"/>
            <a:ext cx="1655762" cy="1828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3" presetClass="entr" presetSubtype="5"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vertical)">
                                      <p:cBhvr>
                                        <p:cTn id="11" dur="500"/>
                                        <p:tgtEl>
                                          <p:spTgt spid="5"/>
                                        </p:tgtEl>
                                      </p:cBhvr>
                                    </p:animEffect>
                                  </p:childTnLst>
                                </p:cTn>
                              </p:par>
                            </p:childTnLst>
                          </p:cTn>
                        </p:par>
                        <p:par>
                          <p:cTn id="12" fill="hold">
                            <p:stCondLst>
                              <p:cond delay="1500"/>
                            </p:stCondLst>
                            <p:childTnLst>
                              <p:par>
                                <p:cTn id="13" presetID="3" presetClass="entr" presetSubtype="5"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childTnLst>
                          </p:cTn>
                        </p:par>
                        <p:par>
                          <p:cTn id="21" fill="hold">
                            <p:stCondLst>
                              <p:cond delay="1000"/>
                            </p:stCondLst>
                            <p:childTnLst>
                              <p:par>
                                <p:cTn id="22" presetID="3" presetClass="entr" presetSubtype="5"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vertical)">
                                      <p:cBhvr>
                                        <p:cTn id="24" dur="500"/>
                                        <p:tgtEl>
                                          <p:spTgt spid="7"/>
                                        </p:tgtEl>
                                      </p:cBhvr>
                                    </p:animEffect>
                                  </p:childTnLst>
                                </p:cTn>
                              </p:par>
                            </p:childTnLst>
                          </p:cTn>
                        </p:par>
                        <p:par>
                          <p:cTn id="25" fill="hold">
                            <p:stCondLst>
                              <p:cond delay="1500"/>
                            </p:stCondLst>
                            <p:childTnLst>
                              <p:par>
                                <p:cTn id="26" presetID="3" presetClass="entr" presetSubtype="5"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vertical)">
                                      <p:cBhvr>
                                        <p:cTn id="28" dur="500"/>
                                        <p:tgtEl>
                                          <p:spTgt spid="9"/>
                                        </p:tgtEl>
                                      </p:cBhvr>
                                    </p:animEffect>
                                  </p:childTnLst>
                                </p:cTn>
                              </p:par>
                            </p:childTnLst>
                          </p:cTn>
                        </p:par>
                        <p:par>
                          <p:cTn id="29" fill="hold">
                            <p:stCondLst>
                              <p:cond delay="2000"/>
                            </p:stCondLst>
                            <p:childTnLst>
                              <p:par>
                                <p:cTn id="30" presetID="3" presetClass="entr" presetSubtype="5"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vertical)">
                                      <p:cBhvr>
                                        <p:cTn id="32" dur="500"/>
                                        <p:tgtEl>
                                          <p:spTgt spid="8"/>
                                        </p:tgtEl>
                                      </p:cBhvr>
                                    </p:animEffect>
                                  </p:childTnLst>
                                </p:cTn>
                              </p:par>
                            </p:childTnLst>
                          </p:cTn>
                        </p:par>
                        <p:par>
                          <p:cTn id="33" fill="hold">
                            <p:stCondLst>
                              <p:cond delay="2500"/>
                            </p:stCondLst>
                            <p:childTnLst>
                              <p:par>
                                <p:cTn id="34" presetID="3" presetClass="entr" presetSubtype="5" fill="hold" grpId="0" nodeType="after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blinds(vertical)">
                                      <p:cBhvr>
                                        <p:cTn id="36" dur="500"/>
                                        <p:tgtEl>
                                          <p:spTgt spid="7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childTnLst>
                                </p:cTn>
                              </p:par>
                            </p:childTnLst>
                          </p:cTn>
                        </p:par>
                        <p:par>
                          <p:cTn id="42" fill="hold">
                            <p:stCondLst>
                              <p:cond delay="1000"/>
                            </p:stCondLst>
                            <p:childTnLst>
                              <p:par>
                                <p:cTn id="43" presetID="3" presetClass="entr" presetSubtype="5"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linds(vertical)">
                                      <p:cBhvr>
                                        <p:cTn id="45" dur="500"/>
                                        <p:tgtEl>
                                          <p:spTgt spid="11"/>
                                        </p:tgtEl>
                                      </p:cBhvr>
                                    </p:animEffect>
                                  </p:childTnLst>
                                </p:cTn>
                              </p:par>
                            </p:childTnLst>
                          </p:cTn>
                        </p:par>
                        <p:par>
                          <p:cTn id="46" fill="hold">
                            <p:stCondLst>
                              <p:cond delay="1500"/>
                            </p:stCondLst>
                            <p:childTnLst>
                              <p:par>
                                <p:cTn id="47" presetID="3" presetClass="entr" presetSubtype="5"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vertical)">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25" name="Rectangle 25"/>
          <p:cNvSpPr>
            <a:spLocks noGrp="1"/>
          </p:cNvSpPr>
          <p:nvPr>
            <p:ph type="title" idx="4294967295"/>
          </p:nvPr>
        </p:nvSpPr>
        <p:spPr/>
        <p:txBody>
          <a:bodyPr/>
          <a:lstStyle/>
          <a:p>
            <a:pPr>
              <a:defRPr/>
            </a:pPr>
            <a:r>
              <a:rPr lang="en-US" altLang="ja-JP" dirty="0" smtClean="0">
                <a:ea typeface="+mj-ea"/>
                <a:cs typeface="+mj-cs"/>
              </a:rPr>
              <a:t>Architecture A: </a:t>
            </a:r>
            <a:r>
              <a:rPr lang="en-US" altLang="ja-JP" dirty="0">
                <a:ea typeface="+mj-ea"/>
                <a:cs typeface="+mj-cs"/>
              </a:rPr>
              <a:t>Send Image</a:t>
            </a:r>
            <a:endParaRPr lang="en-US" dirty="0">
              <a:ea typeface="+mj-ea"/>
              <a:cs typeface="+mj-cs"/>
            </a:endParaRPr>
          </a:p>
        </p:txBody>
      </p:sp>
      <p:pic>
        <p:nvPicPr>
          <p:cNvPr id="73731" name="Picture 8"/>
          <p:cNvPicPr>
            <a:picLocks noChangeAspect="1" noChangeArrowheads="1"/>
          </p:cNvPicPr>
          <p:nvPr/>
        </p:nvPicPr>
        <p:blipFill>
          <a:blip r:embed="rId3"/>
          <a:srcRect l="13730" t="11850" r="26270" b="4890"/>
          <a:stretch>
            <a:fillRect/>
          </a:stretch>
        </p:blipFill>
        <p:spPr bwMode="auto">
          <a:xfrm>
            <a:off x="5949950" y="1219200"/>
            <a:ext cx="2635250" cy="2743200"/>
          </a:xfrm>
          <a:prstGeom prst="rect">
            <a:avLst/>
          </a:prstGeom>
          <a:noFill/>
          <a:ln w="12700">
            <a:noFill/>
            <a:miter lim="800000"/>
            <a:headEnd/>
            <a:tailEnd/>
          </a:ln>
        </p:spPr>
      </p:pic>
      <p:sp>
        <p:nvSpPr>
          <p:cNvPr id="25629" name="Rectangle 13"/>
          <p:cNvSpPr>
            <a:spLocks noChangeArrowheads="1"/>
          </p:cNvSpPr>
          <p:nvPr/>
        </p:nvSpPr>
        <p:spPr bwMode="auto">
          <a:xfrm>
            <a:off x="4870450" y="4267200"/>
            <a:ext cx="3879850" cy="1295400"/>
          </a:xfrm>
          <a:prstGeom prst="rect">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prstTxWarp prst="textNoShape">
              <a:avLst/>
            </a:prstTxWarp>
          </a:bodyPr>
          <a:lstStyle/>
          <a:p>
            <a:pPr eaLnBrk="0" hangingPunct="0">
              <a:defRPr/>
            </a:pPr>
            <a:endParaRPr lang="ja-JP" altLang="en-US">
              <a:latin typeface="Helvetica" pitchFamily="-110" charset="0"/>
              <a:ea typeface="ＭＳ Ｐゴシック" pitchFamily="-110" charset="-128"/>
              <a:cs typeface="+mn-cs"/>
            </a:endParaRPr>
          </a:p>
        </p:txBody>
      </p:sp>
      <p:sp>
        <p:nvSpPr>
          <p:cNvPr id="73733" name="Rectangle 14"/>
          <p:cNvSpPr>
            <a:spLocks noChangeArrowheads="1"/>
          </p:cNvSpPr>
          <p:nvPr/>
        </p:nvSpPr>
        <p:spPr bwMode="auto">
          <a:xfrm>
            <a:off x="4953000" y="4343400"/>
            <a:ext cx="1155700" cy="1143000"/>
          </a:xfrm>
          <a:prstGeom prst="rect">
            <a:avLst/>
          </a:prstGeom>
          <a:solidFill>
            <a:schemeClr val="bg2"/>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a:ea typeface="MS PGothic" charset="0"/>
                <a:cs typeface="MS PGothic" charset="0"/>
              </a:rPr>
              <a:t>Server</a:t>
            </a:r>
          </a:p>
        </p:txBody>
      </p:sp>
      <p:sp>
        <p:nvSpPr>
          <p:cNvPr id="73734" name="Rectangle 15"/>
          <p:cNvSpPr>
            <a:spLocks noChangeArrowheads="1"/>
          </p:cNvSpPr>
          <p:nvPr/>
        </p:nvSpPr>
        <p:spPr bwMode="auto">
          <a:xfrm>
            <a:off x="7512050" y="4343400"/>
            <a:ext cx="1155700" cy="1143000"/>
          </a:xfrm>
          <a:prstGeom prst="rect">
            <a:avLst/>
          </a:prstGeom>
          <a:solidFill>
            <a:srgbClr val="99CCFF"/>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dirty="0" smtClean="0">
                <a:ea typeface="MS PGothic" charset="0"/>
                <a:cs typeface="MS PGothic" charset="0"/>
              </a:rPr>
              <a:t>Feature</a:t>
            </a:r>
          </a:p>
          <a:p>
            <a:pPr algn="ctr" eaLnBrk="0" hangingPunct="0"/>
            <a:r>
              <a:rPr kumimoji="1" lang="en-US" altLang="ja-JP" sz="2000" dirty="0">
                <a:ea typeface="MS PGothic" charset="0"/>
                <a:cs typeface="MS PGothic" charset="0"/>
              </a:rPr>
              <a:t>Matching</a:t>
            </a:r>
          </a:p>
        </p:txBody>
      </p:sp>
      <p:sp>
        <p:nvSpPr>
          <p:cNvPr id="73735" name="Rectangle 16"/>
          <p:cNvSpPr>
            <a:spLocks noChangeArrowheads="1"/>
          </p:cNvSpPr>
          <p:nvPr/>
        </p:nvSpPr>
        <p:spPr bwMode="auto">
          <a:xfrm>
            <a:off x="6191250" y="4343400"/>
            <a:ext cx="1238250" cy="1143000"/>
          </a:xfrm>
          <a:prstGeom prst="rect">
            <a:avLst/>
          </a:prstGeom>
          <a:solidFill>
            <a:srgbClr val="99CCFF"/>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a:ea typeface="MS PGothic" charset="0"/>
                <a:cs typeface="MS PGothic" charset="0"/>
              </a:rPr>
              <a:t>Feature </a:t>
            </a:r>
          </a:p>
          <a:p>
            <a:pPr algn="ctr" eaLnBrk="0" hangingPunct="0"/>
            <a:r>
              <a:rPr kumimoji="1" lang="en-US" altLang="ja-JP" sz="2000">
                <a:ea typeface="MS PGothic" charset="0"/>
                <a:cs typeface="MS PGothic" charset="0"/>
              </a:rPr>
              <a:t>Extraction</a:t>
            </a:r>
          </a:p>
        </p:txBody>
      </p:sp>
      <p:sp>
        <p:nvSpPr>
          <p:cNvPr id="25633" name="Rectangle 17"/>
          <p:cNvSpPr>
            <a:spLocks noChangeArrowheads="1"/>
          </p:cNvSpPr>
          <p:nvPr/>
        </p:nvSpPr>
        <p:spPr bwMode="auto">
          <a:xfrm>
            <a:off x="1155700" y="4267200"/>
            <a:ext cx="2476500" cy="1295400"/>
          </a:xfrm>
          <a:prstGeom prst="rect">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prstTxWarp prst="textNoShape">
              <a:avLst/>
            </a:prstTxWarp>
          </a:bodyPr>
          <a:lstStyle/>
          <a:p>
            <a:pPr eaLnBrk="0" hangingPunct="0">
              <a:defRPr/>
            </a:pPr>
            <a:endParaRPr lang="ja-JP" altLang="en-US">
              <a:latin typeface="Helvetica" pitchFamily="-110" charset="0"/>
              <a:ea typeface="ＭＳ Ｐゴシック" pitchFamily="-110" charset="-128"/>
              <a:cs typeface="+mn-cs"/>
            </a:endParaRPr>
          </a:p>
        </p:txBody>
      </p:sp>
      <p:sp>
        <p:nvSpPr>
          <p:cNvPr id="73737" name="Rectangle 18"/>
          <p:cNvSpPr>
            <a:spLocks noChangeArrowheads="1"/>
          </p:cNvSpPr>
          <p:nvPr/>
        </p:nvSpPr>
        <p:spPr bwMode="auto">
          <a:xfrm>
            <a:off x="1238250" y="4343400"/>
            <a:ext cx="1073150" cy="1143000"/>
          </a:xfrm>
          <a:prstGeom prst="rect">
            <a:avLst/>
          </a:prstGeom>
          <a:solidFill>
            <a:srgbClr val="99CCFF"/>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a:ea typeface="MS PGothic" charset="0"/>
                <a:cs typeface="MS PGothic" charset="0"/>
              </a:rPr>
              <a:t>Camera</a:t>
            </a:r>
          </a:p>
        </p:txBody>
      </p:sp>
      <p:sp>
        <p:nvSpPr>
          <p:cNvPr id="73738" name="Rectangle 19"/>
          <p:cNvSpPr>
            <a:spLocks noChangeArrowheads="1"/>
          </p:cNvSpPr>
          <p:nvPr/>
        </p:nvSpPr>
        <p:spPr bwMode="auto">
          <a:xfrm>
            <a:off x="2393950" y="4343400"/>
            <a:ext cx="1155700" cy="1143000"/>
          </a:xfrm>
          <a:prstGeom prst="rect">
            <a:avLst/>
          </a:prstGeom>
          <a:solidFill>
            <a:schemeClr val="bg2"/>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a:ea typeface="MS PGothic" charset="0"/>
                <a:cs typeface="MS PGothic" charset="0"/>
              </a:rPr>
              <a:t>Client</a:t>
            </a:r>
          </a:p>
        </p:txBody>
      </p:sp>
      <p:sp>
        <p:nvSpPr>
          <p:cNvPr id="73739" name="AutoShape 22"/>
          <p:cNvSpPr>
            <a:spLocks noChangeArrowheads="1"/>
          </p:cNvSpPr>
          <p:nvPr/>
        </p:nvSpPr>
        <p:spPr bwMode="auto">
          <a:xfrm>
            <a:off x="3797300" y="4648200"/>
            <a:ext cx="908050" cy="533400"/>
          </a:xfrm>
          <a:prstGeom prst="leftRightArrow">
            <a:avLst>
              <a:gd name="adj1" fmla="val 50000"/>
              <a:gd name="adj2" fmla="val 31431"/>
            </a:avLst>
          </a:prstGeom>
          <a:solidFill>
            <a:schemeClr val="bg2"/>
          </a:solidFill>
          <a:ln w="9525">
            <a:solidFill>
              <a:schemeClr val="tx1"/>
            </a:solidFill>
            <a:miter lim="800000"/>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pic>
        <p:nvPicPr>
          <p:cNvPr id="73740" name="Picture 4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46113" y="1143000"/>
            <a:ext cx="2573337" cy="2841625"/>
          </a:xfrm>
          <a:prstGeom prst="rect">
            <a:avLst/>
          </a:prstGeom>
          <a:noFill/>
          <a:ln w="9525">
            <a:noFill/>
            <a:miter lim="800000"/>
            <a:headEnd/>
            <a:tailEnd/>
          </a:ln>
        </p:spPr>
      </p:pic>
      <p:sp>
        <p:nvSpPr>
          <p:cNvPr id="73741" name="Line 47"/>
          <p:cNvSpPr>
            <a:spLocks noChangeShapeType="1"/>
          </p:cNvSpPr>
          <p:nvPr/>
        </p:nvSpPr>
        <p:spPr bwMode="auto">
          <a:xfrm>
            <a:off x="4705350" y="1752600"/>
            <a:ext cx="619125" cy="0"/>
          </a:xfrm>
          <a:prstGeom prst="line">
            <a:avLst/>
          </a:prstGeom>
          <a:noFill/>
          <a:ln w="9525">
            <a:solidFill>
              <a:srgbClr val="FF0000"/>
            </a:solidFill>
            <a:round/>
            <a:headEnd/>
            <a:tailEnd type="triangle" w="med" len="med"/>
          </a:ln>
        </p:spPr>
        <p:txBody>
          <a:bodyPr>
            <a:prstTxWarp prst="textNoShape">
              <a:avLst/>
            </a:prstTxWarp>
          </a:bodyPr>
          <a:lstStyle/>
          <a:p>
            <a:endParaRPr lang="en-US"/>
          </a:p>
        </p:txBody>
      </p:sp>
      <p:sp>
        <p:nvSpPr>
          <p:cNvPr id="73742" name="Line 48"/>
          <p:cNvSpPr>
            <a:spLocks noChangeShapeType="1"/>
          </p:cNvSpPr>
          <p:nvPr/>
        </p:nvSpPr>
        <p:spPr bwMode="auto">
          <a:xfrm flipH="1">
            <a:off x="3549650" y="3733800"/>
            <a:ext cx="619125" cy="0"/>
          </a:xfrm>
          <a:prstGeom prst="line">
            <a:avLst/>
          </a:prstGeom>
          <a:noFill/>
          <a:ln w="9525">
            <a:solidFill>
              <a:srgbClr val="FF0000"/>
            </a:solidFill>
            <a:round/>
            <a:headEnd/>
            <a:tailEnd type="triangle" w="med" len="med"/>
          </a:ln>
        </p:spPr>
        <p:txBody>
          <a:bodyPr>
            <a:prstTxWarp prst="textNoShape">
              <a:avLst/>
            </a:prstTxWarp>
          </a:bodyPr>
          <a:lstStyle/>
          <a:p>
            <a:endParaRPr lang="en-US"/>
          </a:p>
        </p:txBody>
      </p:sp>
      <p:sp>
        <p:nvSpPr>
          <p:cNvPr id="25649" name="AutoShape 49"/>
          <p:cNvSpPr>
            <a:spLocks noChangeArrowheads="1"/>
          </p:cNvSpPr>
          <p:nvPr/>
        </p:nvSpPr>
        <p:spPr bwMode="auto">
          <a:xfrm>
            <a:off x="3467100" y="2019300"/>
            <a:ext cx="2352675" cy="1208088"/>
          </a:xfrm>
          <a:prstGeom prst="leftRightArrow">
            <a:avLst>
              <a:gd name="adj1" fmla="val 50000"/>
              <a:gd name="adj2" fmla="val 35953"/>
            </a:avLst>
          </a:prstGeom>
          <a:solidFill>
            <a:srgbClr val="FF0000"/>
          </a:solidFill>
          <a:ln w="9525">
            <a:noFill/>
            <a:miter lim="800000"/>
            <a:headEnd/>
            <a:tailEnd/>
          </a:ln>
          <a:effectLst>
            <a:outerShdw dist="45791" dir="3378596" algn="ctr" rotWithShape="0">
              <a:srgbClr val="C0C0C0"/>
            </a:outerShdw>
          </a:effectLst>
        </p:spPr>
        <p:txBody>
          <a:bodyPr>
            <a:prstTxWarp prst="textNoShape">
              <a:avLst/>
            </a:prstTxWarp>
          </a:bodyPr>
          <a:lstStyle/>
          <a:p>
            <a:pPr algn="ctr" eaLnBrk="0" hangingPunct="0">
              <a:defRPr/>
            </a:pPr>
            <a:r>
              <a:rPr lang="en-US" sz="1800">
                <a:solidFill>
                  <a:srgbClr val="FFFFFF"/>
                </a:solidFill>
                <a:latin typeface="Helvetica" pitchFamily="-110" charset="0"/>
                <a:ea typeface="+mn-ea"/>
                <a:cs typeface="+mn-cs"/>
              </a:rPr>
              <a:t>Wireless</a:t>
            </a:r>
          </a:p>
          <a:p>
            <a:pPr algn="ctr" eaLnBrk="0" hangingPunct="0">
              <a:defRPr/>
            </a:pPr>
            <a:r>
              <a:rPr lang="en-US" sz="1800">
                <a:solidFill>
                  <a:srgbClr val="FFFFFF"/>
                </a:solidFill>
                <a:latin typeface="Helvetica" pitchFamily="-110" charset="0"/>
                <a:ea typeface="+mn-ea"/>
                <a:cs typeface="+mn-cs"/>
              </a:rPr>
              <a:t>Network</a:t>
            </a:r>
            <a:endParaRPr lang="en-US" sz="1800">
              <a:latin typeface="Helvetica" pitchFamily="-110" charset="0"/>
              <a:ea typeface="+mn-ea"/>
              <a:cs typeface="+mn-cs"/>
            </a:endParaRPr>
          </a:p>
        </p:txBody>
      </p:sp>
      <p:sp>
        <p:nvSpPr>
          <p:cNvPr id="73744" name="Text Box 50"/>
          <p:cNvSpPr txBox="1">
            <a:spLocks noChangeArrowheads="1"/>
          </p:cNvSpPr>
          <p:nvPr/>
        </p:nvSpPr>
        <p:spPr bwMode="auto">
          <a:xfrm>
            <a:off x="3632200" y="1524000"/>
            <a:ext cx="1114425" cy="457200"/>
          </a:xfrm>
          <a:prstGeom prst="rect">
            <a:avLst/>
          </a:prstGeom>
          <a:noFill/>
          <a:ln w="9525">
            <a:noFill/>
            <a:miter lim="800000"/>
            <a:headEnd/>
            <a:tailEnd/>
          </a:ln>
        </p:spPr>
        <p:txBody>
          <a:bodyPr>
            <a:prstTxWarp prst="textNoShape">
              <a:avLst/>
            </a:prstTxWarp>
          </a:bodyPr>
          <a:lstStyle/>
          <a:p>
            <a:pPr eaLnBrk="0" hangingPunct="0"/>
            <a:r>
              <a:rPr lang="en-US" sz="2200" i="1" dirty="0" smtClean="0">
                <a:solidFill>
                  <a:srgbClr val="FF0000"/>
                </a:solidFill>
              </a:rPr>
              <a:t>Image</a:t>
            </a:r>
            <a:endParaRPr lang="en-US" sz="2200" i="1" dirty="0">
              <a:solidFill>
                <a:srgbClr val="FF0000"/>
              </a:solidFill>
            </a:endParaRPr>
          </a:p>
        </p:txBody>
      </p:sp>
      <p:sp>
        <p:nvSpPr>
          <p:cNvPr id="73745" name="Text Box 51"/>
          <p:cNvSpPr txBox="1">
            <a:spLocks noChangeArrowheads="1"/>
          </p:cNvSpPr>
          <p:nvPr/>
        </p:nvSpPr>
        <p:spPr bwMode="auto">
          <a:xfrm>
            <a:off x="4044950" y="3505200"/>
            <a:ext cx="1816100" cy="457200"/>
          </a:xfrm>
          <a:prstGeom prst="rect">
            <a:avLst/>
          </a:prstGeom>
          <a:noFill/>
          <a:ln w="9525">
            <a:noFill/>
            <a:miter lim="800000"/>
            <a:headEnd/>
            <a:tailEnd/>
          </a:ln>
        </p:spPr>
        <p:txBody>
          <a:bodyPr>
            <a:prstTxWarp prst="textNoShape">
              <a:avLst/>
            </a:prstTxWarp>
          </a:bodyPr>
          <a:lstStyle/>
          <a:p>
            <a:pPr eaLnBrk="0" hangingPunct="0"/>
            <a:r>
              <a:rPr lang="en-US" sz="2200" i="1">
                <a:solidFill>
                  <a:srgbClr val="FF0000"/>
                </a:solidFill>
              </a:rPr>
              <a:t>Information</a:t>
            </a:r>
          </a:p>
        </p:txBody>
      </p:sp>
      <p:sp>
        <p:nvSpPr>
          <p:cNvPr id="18" name="TextBox 17"/>
          <p:cNvSpPr txBox="1"/>
          <p:nvPr/>
        </p:nvSpPr>
        <p:spPr>
          <a:xfrm>
            <a:off x="3268032" y="1066800"/>
            <a:ext cx="2827968" cy="461665"/>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none" rtlCol="0">
            <a:spAutoFit/>
          </a:bodyPr>
          <a:lstStyle/>
          <a:p>
            <a:r>
              <a:rPr lang="en-US" sz="2400" dirty="0" smtClean="0"/>
              <a:t>20 kbps </a:t>
            </a:r>
            <a:r>
              <a:rPr lang="en-US" sz="2400" dirty="0" err="1" smtClean="0">
                <a:sym typeface="Wingdings"/>
              </a:rPr>
              <a:t></a:t>
            </a:r>
            <a:r>
              <a:rPr lang="en-US" sz="2400" dirty="0" smtClean="0">
                <a:sym typeface="Wingdings"/>
              </a:rPr>
              <a:t> 20 sec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33" name="Rectangle 7"/>
          <p:cNvSpPr>
            <a:spLocks noChangeArrowheads="1"/>
          </p:cNvSpPr>
          <p:nvPr/>
        </p:nvSpPr>
        <p:spPr bwMode="auto">
          <a:xfrm>
            <a:off x="6934200" y="4267200"/>
            <a:ext cx="2476500" cy="1295400"/>
          </a:xfrm>
          <a:prstGeom prst="rect">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prstTxWarp prst="textNoShape">
              <a:avLst/>
            </a:prstTxWarp>
          </a:bodyPr>
          <a:lstStyle/>
          <a:p>
            <a:pPr eaLnBrk="0" hangingPunct="0">
              <a:defRPr/>
            </a:pPr>
            <a:endParaRPr lang="ja-JP" altLang="en-US">
              <a:latin typeface="Helvetica" pitchFamily="-110" charset="0"/>
              <a:ea typeface="ＭＳ Ｐゴシック" pitchFamily="-110" charset="-128"/>
              <a:cs typeface="+mn-cs"/>
            </a:endParaRPr>
          </a:p>
        </p:txBody>
      </p:sp>
      <p:sp>
        <p:nvSpPr>
          <p:cNvPr id="26637" name="Rectangle 11"/>
          <p:cNvSpPr>
            <a:spLocks noChangeArrowheads="1"/>
          </p:cNvSpPr>
          <p:nvPr/>
        </p:nvSpPr>
        <p:spPr bwMode="auto">
          <a:xfrm>
            <a:off x="908050" y="4267200"/>
            <a:ext cx="4730750" cy="1295400"/>
          </a:xfrm>
          <a:prstGeom prst="rect">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prstTxWarp prst="textNoShape">
              <a:avLst/>
            </a:prstTxWarp>
          </a:bodyPr>
          <a:lstStyle/>
          <a:p>
            <a:pPr eaLnBrk="0" hangingPunct="0">
              <a:defRPr/>
            </a:pPr>
            <a:endParaRPr lang="ja-JP" altLang="en-US">
              <a:latin typeface="Helvetica" pitchFamily="-110" charset="0"/>
              <a:ea typeface="ＭＳ Ｐゴシック" pitchFamily="-110" charset="-128"/>
              <a:cs typeface="+mn-cs"/>
            </a:endParaRPr>
          </a:p>
        </p:txBody>
      </p:sp>
      <p:sp>
        <p:nvSpPr>
          <p:cNvPr id="75780" name="Rectangle 8"/>
          <p:cNvSpPr>
            <a:spLocks noChangeArrowheads="1"/>
          </p:cNvSpPr>
          <p:nvPr/>
        </p:nvSpPr>
        <p:spPr bwMode="auto">
          <a:xfrm>
            <a:off x="7016750" y="4343400"/>
            <a:ext cx="1073150" cy="1143000"/>
          </a:xfrm>
          <a:prstGeom prst="rect">
            <a:avLst/>
          </a:prstGeom>
          <a:solidFill>
            <a:schemeClr val="bg2"/>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a:ea typeface="MS PGothic" charset="0"/>
                <a:cs typeface="MS PGothic" charset="0"/>
              </a:rPr>
              <a:t>Server</a:t>
            </a:r>
          </a:p>
        </p:txBody>
      </p:sp>
      <p:sp>
        <p:nvSpPr>
          <p:cNvPr id="75781" name="Rectangle 9"/>
          <p:cNvSpPr>
            <a:spLocks noChangeArrowheads="1"/>
          </p:cNvSpPr>
          <p:nvPr/>
        </p:nvSpPr>
        <p:spPr bwMode="auto">
          <a:xfrm>
            <a:off x="8172450" y="4343400"/>
            <a:ext cx="1155700" cy="1143000"/>
          </a:xfrm>
          <a:prstGeom prst="rect">
            <a:avLst/>
          </a:prstGeom>
          <a:solidFill>
            <a:srgbClr val="99CCFF"/>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dirty="0" smtClean="0">
                <a:ea typeface="MS PGothic" charset="0"/>
                <a:cs typeface="MS PGothic" charset="0"/>
              </a:rPr>
              <a:t>Feature</a:t>
            </a:r>
          </a:p>
          <a:p>
            <a:pPr algn="ctr" eaLnBrk="0" hangingPunct="0"/>
            <a:r>
              <a:rPr kumimoji="1" lang="en-US" altLang="ja-JP" sz="2000" dirty="0">
                <a:ea typeface="MS PGothic" charset="0"/>
                <a:cs typeface="MS PGothic" charset="0"/>
              </a:rPr>
              <a:t>Matching</a:t>
            </a:r>
          </a:p>
        </p:txBody>
      </p:sp>
      <p:sp>
        <p:nvSpPr>
          <p:cNvPr id="75782" name="Rectangle 10"/>
          <p:cNvSpPr>
            <a:spLocks noChangeArrowheads="1"/>
          </p:cNvSpPr>
          <p:nvPr/>
        </p:nvSpPr>
        <p:spPr bwMode="auto">
          <a:xfrm>
            <a:off x="2146300" y="4343400"/>
            <a:ext cx="1238250" cy="1143000"/>
          </a:xfrm>
          <a:prstGeom prst="rect">
            <a:avLst/>
          </a:prstGeom>
          <a:solidFill>
            <a:srgbClr val="99CCFF"/>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a:ea typeface="MS PGothic" charset="0"/>
                <a:cs typeface="MS PGothic" charset="0"/>
              </a:rPr>
              <a:t>Feature</a:t>
            </a:r>
            <a:br>
              <a:rPr kumimoji="1" lang="en-US" altLang="ja-JP" sz="2000">
                <a:ea typeface="MS PGothic" charset="0"/>
                <a:cs typeface="MS PGothic" charset="0"/>
              </a:rPr>
            </a:br>
            <a:r>
              <a:rPr kumimoji="1" lang="en-US" altLang="ja-JP" sz="2000">
                <a:ea typeface="MS PGothic" charset="0"/>
                <a:cs typeface="MS PGothic" charset="0"/>
              </a:rPr>
              <a:t>Extraction</a:t>
            </a:r>
          </a:p>
        </p:txBody>
      </p:sp>
      <p:sp>
        <p:nvSpPr>
          <p:cNvPr id="75783" name="Rectangle 12"/>
          <p:cNvSpPr>
            <a:spLocks noChangeArrowheads="1"/>
          </p:cNvSpPr>
          <p:nvPr/>
        </p:nvSpPr>
        <p:spPr bwMode="auto">
          <a:xfrm>
            <a:off x="990600" y="4343400"/>
            <a:ext cx="1073150" cy="1143000"/>
          </a:xfrm>
          <a:prstGeom prst="rect">
            <a:avLst/>
          </a:prstGeom>
          <a:solidFill>
            <a:srgbClr val="99CCFF"/>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a:ea typeface="MS PGothic" charset="0"/>
                <a:cs typeface="MS PGothic" charset="0"/>
              </a:rPr>
              <a:t>Camera</a:t>
            </a:r>
          </a:p>
        </p:txBody>
      </p:sp>
      <p:sp>
        <p:nvSpPr>
          <p:cNvPr id="75784" name="Rectangle 13"/>
          <p:cNvSpPr>
            <a:spLocks noChangeArrowheads="1"/>
          </p:cNvSpPr>
          <p:nvPr/>
        </p:nvSpPr>
        <p:spPr bwMode="auto">
          <a:xfrm>
            <a:off x="4654550" y="4343400"/>
            <a:ext cx="908050" cy="1143000"/>
          </a:xfrm>
          <a:prstGeom prst="rect">
            <a:avLst/>
          </a:prstGeom>
          <a:solidFill>
            <a:schemeClr val="bg2"/>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dirty="0">
                <a:ea typeface="MS PGothic" charset="0"/>
                <a:cs typeface="MS PGothic" charset="0"/>
              </a:rPr>
              <a:t>Client</a:t>
            </a:r>
          </a:p>
        </p:txBody>
      </p:sp>
      <p:sp>
        <p:nvSpPr>
          <p:cNvPr id="75785" name="AutoShape 14"/>
          <p:cNvSpPr>
            <a:spLocks noChangeArrowheads="1"/>
          </p:cNvSpPr>
          <p:nvPr/>
        </p:nvSpPr>
        <p:spPr bwMode="auto">
          <a:xfrm>
            <a:off x="5873750" y="4648200"/>
            <a:ext cx="908050" cy="533400"/>
          </a:xfrm>
          <a:prstGeom prst="leftRightArrow">
            <a:avLst>
              <a:gd name="adj1" fmla="val 50000"/>
              <a:gd name="adj2" fmla="val 31431"/>
            </a:avLst>
          </a:prstGeom>
          <a:solidFill>
            <a:schemeClr val="bg2"/>
          </a:solidFill>
          <a:ln w="9525">
            <a:solidFill>
              <a:schemeClr val="tx1"/>
            </a:solidFill>
            <a:miter lim="800000"/>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26649" name="Rectangle 25"/>
          <p:cNvSpPr>
            <a:spLocks noGrp="1"/>
          </p:cNvSpPr>
          <p:nvPr>
            <p:ph type="title" idx="4294967295"/>
          </p:nvPr>
        </p:nvSpPr>
        <p:spPr/>
        <p:txBody>
          <a:bodyPr/>
          <a:lstStyle/>
          <a:p>
            <a:pPr>
              <a:defRPr/>
            </a:pPr>
            <a:r>
              <a:rPr lang="en-US" altLang="ja-JP" dirty="0" smtClean="0">
                <a:ea typeface="+mj-ea"/>
                <a:cs typeface="+mj-cs"/>
              </a:rPr>
              <a:t>Architecture B: </a:t>
            </a:r>
            <a:r>
              <a:rPr lang="en-US" altLang="ja-JP" dirty="0">
                <a:ea typeface="+mj-ea"/>
                <a:cs typeface="+mj-cs"/>
              </a:rPr>
              <a:t>Send Features</a:t>
            </a:r>
            <a:endParaRPr lang="en-US" dirty="0">
              <a:ea typeface="+mj-ea"/>
              <a:cs typeface="+mj-cs"/>
            </a:endParaRPr>
          </a:p>
        </p:txBody>
      </p:sp>
      <p:pic>
        <p:nvPicPr>
          <p:cNvPr id="75787" name="Picture 8"/>
          <p:cNvPicPr>
            <a:picLocks noChangeAspect="1" noChangeArrowheads="1"/>
          </p:cNvPicPr>
          <p:nvPr/>
        </p:nvPicPr>
        <p:blipFill>
          <a:blip r:embed="rId3"/>
          <a:srcRect l="13730" t="11850" r="26270" b="4890"/>
          <a:stretch>
            <a:fillRect/>
          </a:stretch>
        </p:blipFill>
        <p:spPr bwMode="auto">
          <a:xfrm>
            <a:off x="5949950" y="1219200"/>
            <a:ext cx="2635250" cy="2743200"/>
          </a:xfrm>
          <a:prstGeom prst="rect">
            <a:avLst/>
          </a:prstGeom>
          <a:noFill/>
          <a:ln w="12700">
            <a:noFill/>
            <a:miter lim="800000"/>
            <a:headEnd/>
            <a:tailEnd/>
          </a:ln>
        </p:spPr>
      </p:pic>
      <p:pic>
        <p:nvPicPr>
          <p:cNvPr id="75788" name="Picture 28"/>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46113" y="1143000"/>
            <a:ext cx="2573337" cy="2841625"/>
          </a:xfrm>
          <a:prstGeom prst="rect">
            <a:avLst/>
          </a:prstGeom>
          <a:noFill/>
          <a:ln w="9525">
            <a:noFill/>
            <a:miter lim="800000"/>
            <a:headEnd/>
            <a:tailEnd/>
          </a:ln>
        </p:spPr>
      </p:pic>
      <p:sp>
        <p:nvSpPr>
          <p:cNvPr id="75789" name="Line 29"/>
          <p:cNvSpPr>
            <a:spLocks noChangeShapeType="1"/>
          </p:cNvSpPr>
          <p:nvPr/>
        </p:nvSpPr>
        <p:spPr bwMode="auto">
          <a:xfrm>
            <a:off x="4705350" y="1676400"/>
            <a:ext cx="619125" cy="0"/>
          </a:xfrm>
          <a:prstGeom prst="line">
            <a:avLst/>
          </a:prstGeom>
          <a:noFill/>
          <a:ln w="9525">
            <a:solidFill>
              <a:srgbClr val="FF0000"/>
            </a:solidFill>
            <a:round/>
            <a:headEnd/>
            <a:tailEnd type="triangle" w="med" len="med"/>
          </a:ln>
        </p:spPr>
        <p:txBody>
          <a:bodyPr>
            <a:prstTxWarp prst="textNoShape">
              <a:avLst/>
            </a:prstTxWarp>
          </a:bodyPr>
          <a:lstStyle/>
          <a:p>
            <a:endParaRPr lang="en-US"/>
          </a:p>
        </p:txBody>
      </p:sp>
      <p:sp>
        <p:nvSpPr>
          <p:cNvPr id="75790" name="Line 30"/>
          <p:cNvSpPr>
            <a:spLocks noChangeShapeType="1"/>
          </p:cNvSpPr>
          <p:nvPr/>
        </p:nvSpPr>
        <p:spPr bwMode="auto">
          <a:xfrm flipH="1">
            <a:off x="3549650" y="3733800"/>
            <a:ext cx="619125" cy="0"/>
          </a:xfrm>
          <a:prstGeom prst="line">
            <a:avLst/>
          </a:prstGeom>
          <a:noFill/>
          <a:ln w="9525">
            <a:solidFill>
              <a:srgbClr val="FF0000"/>
            </a:solidFill>
            <a:round/>
            <a:headEnd/>
            <a:tailEnd type="triangle" w="med" len="med"/>
          </a:ln>
        </p:spPr>
        <p:txBody>
          <a:bodyPr>
            <a:prstTxWarp prst="textNoShape">
              <a:avLst/>
            </a:prstTxWarp>
          </a:bodyPr>
          <a:lstStyle/>
          <a:p>
            <a:endParaRPr lang="en-US"/>
          </a:p>
        </p:txBody>
      </p:sp>
      <p:sp>
        <p:nvSpPr>
          <p:cNvPr id="26655" name="AutoShape 31"/>
          <p:cNvSpPr>
            <a:spLocks noChangeArrowheads="1"/>
          </p:cNvSpPr>
          <p:nvPr/>
        </p:nvSpPr>
        <p:spPr bwMode="auto">
          <a:xfrm>
            <a:off x="3467100" y="2019300"/>
            <a:ext cx="2352675" cy="1208088"/>
          </a:xfrm>
          <a:prstGeom prst="leftRightArrow">
            <a:avLst>
              <a:gd name="adj1" fmla="val 50000"/>
              <a:gd name="adj2" fmla="val 35953"/>
            </a:avLst>
          </a:prstGeom>
          <a:solidFill>
            <a:srgbClr val="FF0000"/>
          </a:solidFill>
          <a:ln w="9525">
            <a:noFill/>
            <a:miter lim="800000"/>
            <a:headEnd/>
            <a:tailEnd/>
          </a:ln>
          <a:effectLst>
            <a:outerShdw dist="45791" dir="3378596" algn="ctr" rotWithShape="0">
              <a:srgbClr val="C0C0C0"/>
            </a:outerShdw>
          </a:effectLst>
        </p:spPr>
        <p:txBody>
          <a:bodyPr>
            <a:prstTxWarp prst="textNoShape">
              <a:avLst/>
            </a:prstTxWarp>
          </a:bodyPr>
          <a:lstStyle/>
          <a:p>
            <a:pPr algn="ctr" eaLnBrk="0" hangingPunct="0">
              <a:defRPr/>
            </a:pPr>
            <a:r>
              <a:rPr lang="en-US" sz="1800">
                <a:solidFill>
                  <a:srgbClr val="FFFFFF"/>
                </a:solidFill>
                <a:latin typeface="Helvetica" pitchFamily="-110" charset="0"/>
                <a:ea typeface="+mn-ea"/>
                <a:cs typeface="+mn-cs"/>
              </a:rPr>
              <a:t>Wireless</a:t>
            </a:r>
          </a:p>
          <a:p>
            <a:pPr algn="ctr" eaLnBrk="0" hangingPunct="0">
              <a:defRPr/>
            </a:pPr>
            <a:r>
              <a:rPr lang="en-US" sz="1800">
                <a:solidFill>
                  <a:srgbClr val="FFFFFF"/>
                </a:solidFill>
                <a:latin typeface="Helvetica" pitchFamily="-110" charset="0"/>
                <a:ea typeface="+mn-ea"/>
                <a:cs typeface="+mn-cs"/>
              </a:rPr>
              <a:t>Network</a:t>
            </a:r>
            <a:endParaRPr lang="en-US" sz="1800">
              <a:latin typeface="Helvetica" pitchFamily="-110" charset="0"/>
              <a:ea typeface="+mn-ea"/>
              <a:cs typeface="+mn-cs"/>
            </a:endParaRPr>
          </a:p>
        </p:txBody>
      </p:sp>
      <p:sp>
        <p:nvSpPr>
          <p:cNvPr id="75792" name="Text Box 32"/>
          <p:cNvSpPr txBox="1">
            <a:spLocks noChangeArrowheads="1"/>
          </p:cNvSpPr>
          <p:nvPr/>
        </p:nvSpPr>
        <p:spPr bwMode="auto">
          <a:xfrm>
            <a:off x="3425825" y="1447800"/>
            <a:ext cx="1527175" cy="457200"/>
          </a:xfrm>
          <a:prstGeom prst="rect">
            <a:avLst/>
          </a:prstGeom>
          <a:noFill/>
          <a:ln w="9525">
            <a:noFill/>
            <a:miter lim="800000"/>
            <a:headEnd/>
            <a:tailEnd/>
          </a:ln>
        </p:spPr>
        <p:txBody>
          <a:bodyPr>
            <a:prstTxWarp prst="textNoShape">
              <a:avLst/>
            </a:prstTxWarp>
          </a:bodyPr>
          <a:lstStyle/>
          <a:p>
            <a:pPr eaLnBrk="0" hangingPunct="0"/>
            <a:r>
              <a:rPr lang="en-US" sz="2200" i="1">
                <a:solidFill>
                  <a:srgbClr val="FF0000"/>
                </a:solidFill>
              </a:rPr>
              <a:t>Features</a:t>
            </a:r>
          </a:p>
        </p:txBody>
      </p:sp>
      <p:sp>
        <p:nvSpPr>
          <p:cNvPr id="75793" name="Text Box 33"/>
          <p:cNvSpPr txBox="1">
            <a:spLocks noChangeArrowheads="1"/>
          </p:cNvSpPr>
          <p:nvPr/>
        </p:nvSpPr>
        <p:spPr bwMode="auto">
          <a:xfrm>
            <a:off x="4044950" y="3505200"/>
            <a:ext cx="1816100" cy="457200"/>
          </a:xfrm>
          <a:prstGeom prst="rect">
            <a:avLst/>
          </a:prstGeom>
          <a:noFill/>
          <a:ln w="9525">
            <a:noFill/>
            <a:miter lim="800000"/>
            <a:headEnd/>
            <a:tailEnd/>
          </a:ln>
        </p:spPr>
        <p:txBody>
          <a:bodyPr>
            <a:prstTxWarp prst="textNoShape">
              <a:avLst/>
            </a:prstTxWarp>
          </a:bodyPr>
          <a:lstStyle/>
          <a:p>
            <a:pPr eaLnBrk="0" hangingPunct="0"/>
            <a:r>
              <a:rPr lang="en-US" sz="2200" i="1">
                <a:solidFill>
                  <a:srgbClr val="FF0000"/>
                </a:solidFill>
              </a:rPr>
              <a:t>Information</a:t>
            </a:r>
          </a:p>
        </p:txBody>
      </p:sp>
      <p:sp>
        <p:nvSpPr>
          <p:cNvPr id="75794" name="Rectangle 12"/>
          <p:cNvSpPr>
            <a:spLocks noChangeArrowheads="1"/>
          </p:cNvSpPr>
          <p:nvPr/>
        </p:nvSpPr>
        <p:spPr bwMode="auto">
          <a:xfrm>
            <a:off x="3467100" y="4343400"/>
            <a:ext cx="1104900" cy="1143000"/>
          </a:xfrm>
          <a:prstGeom prst="rect">
            <a:avLst/>
          </a:prstGeom>
          <a:solidFill>
            <a:srgbClr val="99CCFF"/>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dirty="0" smtClean="0">
                <a:ea typeface="MS PGothic" charset="0"/>
                <a:cs typeface="MS PGothic" charset="0"/>
              </a:rPr>
              <a:t>Feature</a:t>
            </a:r>
          </a:p>
          <a:p>
            <a:pPr algn="ctr" eaLnBrk="0" hangingPunct="0"/>
            <a:r>
              <a:rPr kumimoji="1" lang="en-US" altLang="ja-JP" sz="2000" dirty="0" smtClean="0">
                <a:ea typeface="MS PGothic" charset="0"/>
                <a:cs typeface="MS PGothic" charset="0"/>
              </a:rPr>
              <a:t>Coding</a:t>
            </a:r>
            <a:endParaRPr kumimoji="1" lang="en-US" altLang="ja-JP" sz="2000" dirty="0">
              <a:ea typeface="MS PGothic" charset="0"/>
              <a:cs typeface="MS PGothic"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37" name="Rectangle 11"/>
          <p:cNvSpPr>
            <a:spLocks noChangeArrowheads="1"/>
          </p:cNvSpPr>
          <p:nvPr/>
        </p:nvSpPr>
        <p:spPr bwMode="auto">
          <a:xfrm>
            <a:off x="908050" y="4267200"/>
            <a:ext cx="4806950" cy="1295400"/>
          </a:xfrm>
          <a:prstGeom prst="rect">
            <a:avLst/>
          </a:prstGeom>
          <a:solidFill>
            <a:schemeClr val="bg1"/>
          </a:solidFill>
          <a:ln w="9525">
            <a:solidFill>
              <a:schemeClr val="tx1"/>
            </a:solidFill>
            <a:miter lim="800000"/>
            <a:headEnd/>
            <a:tailEnd/>
          </a:ln>
          <a:effectLst>
            <a:outerShdw dist="35921" dir="2700000" algn="ctr" rotWithShape="0">
              <a:srgbClr val="808080"/>
            </a:outerShdw>
          </a:effectLst>
        </p:spPr>
        <p:txBody>
          <a:bodyPr wrap="none" anchor="ctr">
            <a:prstTxWarp prst="textNoShape">
              <a:avLst/>
            </a:prstTxWarp>
          </a:bodyPr>
          <a:lstStyle/>
          <a:p>
            <a:pPr eaLnBrk="0" hangingPunct="0">
              <a:defRPr/>
            </a:pPr>
            <a:endParaRPr lang="ja-JP" altLang="en-US">
              <a:latin typeface="Helvetica" pitchFamily="-110" charset="0"/>
              <a:ea typeface="ＭＳ Ｐゴシック" pitchFamily="-110" charset="-128"/>
              <a:cs typeface="+mn-cs"/>
            </a:endParaRPr>
          </a:p>
        </p:txBody>
      </p:sp>
      <p:sp>
        <p:nvSpPr>
          <p:cNvPr id="75782" name="Rectangle 10"/>
          <p:cNvSpPr>
            <a:spLocks noChangeArrowheads="1"/>
          </p:cNvSpPr>
          <p:nvPr/>
        </p:nvSpPr>
        <p:spPr bwMode="auto">
          <a:xfrm>
            <a:off x="2146300" y="4343400"/>
            <a:ext cx="1238250" cy="1143000"/>
          </a:xfrm>
          <a:prstGeom prst="rect">
            <a:avLst/>
          </a:prstGeom>
          <a:solidFill>
            <a:srgbClr val="99CCFF"/>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a:ea typeface="MS PGothic" charset="0"/>
                <a:cs typeface="MS PGothic" charset="0"/>
              </a:rPr>
              <a:t>Feature</a:t>
            </a:r>
            <a:br>
              <a:rPr kumimoji="1" lang="en-US" altLang="ja-JP" sz="2000">
                <a:ea typeface="MS PGothic" charset="0"/>
                <a:cs typeface="MS PGothic" charset="0"/>
              </a:rPr>
            </a:br>
            <a:r>
              <a:rPr kumimoji="1" lang="en-US" altLang="ja-JP" sz="2000">
                <a:ea typeface="MS PGothic" charset="0"/>
                <a:cs typeface="MS PGothic" charset="0"/>
              </a:rPr>
              <a:t>Extraction</a:t>
            </a:r>
          </a:p>
        </p:txBody>
      </p:sp>
      <p:sp>
        <p:nvSpPr>
          <p:cNvPr id="75783" name="Rectangle 12"/>
          <p:cNvSpPr>
            <a:spLocks noChangeArrowheads="1"/>
          </p:cNvSpPr>
          <p:nvPr/>
        </p:nvSpPr>
        <p:spPr bwMode="auto">
          <a:xfrm>
            <a:off x="990600" y="4343400"/>
            <a:ext cx="1073150" cy="1143000"/>
          </a:xfrm>
          <a:prstGeom prst="rect">
            <a:avLst/>
          </a:prstGeom>
          <a:solidFill>
            <a:srgbClr val="99CCFF"/>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a:ea typeface="MS PGothic" charset="0"/>
                <a:cs typeface="MS PGothic" charset="0"/>
              </a:rPr>
              <a:t>Camera</a:t>
            </a:r>
          </a:p>
        </p:txBody>
      </p:sp>
      <p:sp>
        <p:nvSpPr>
          <p:cNvPr id="75784" name="Rectangle 13"/>
          <p:cNvSpPr>
            <a:spLocks noChangeArrowheads="1"/>
          </p:cNvSpPr>
          <p:nvPr/>
        </p:nvSpPr>
        <p:spPr bwMode="auto">
          <a:xfrm>
            <a:off x="4730750" y="4343400"/>
            <a:ext cx="908050" cy="1143000"/>
          </a:xfrm>
          <a:prstGeom prst="rect">
            <a:avLst/>
          </a:prstGeom>
          <a:solidFill>
            <a:schemeClr val="bg2"/>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dirty="0">
                <a:ea typeface="MS PGothic" charset="0"/>
                <a:cs typeface="MS PGothic" charset="0"/>
              </a:rPr>
              <a:t>Client</a:t>
            </a:r>
          </a:p>
        </p:txBody>
      </p:sp>
      <p:sp>
        <p:nvSpPr>
          <p:cNvPr id="26649" name="Rectangle 25"/>
          <p:cNvSpPr>
            <a:spLocks noGrp="1"/>
          </p:cNvSpPr>
          <p:nvPr>
            <p:ph type="title" idx="4294967295"/>
          </p:nvPr>
        </p:nvSpPr>
        <p:spPr>
          <a:xfrm>
            <a:off x="742950" y="152400"/>
            <a:ext cx="8629650" cy="801688"/>
          </a:xfrm>
        </p:spPr>
        <p:txBody>
          <a:bodyPr/>
          <a:lstStyle/>
          <a:p>
            <a:pPr>
              <a:defRPr/>
            </a:pPr>
            <a:r>
              <a:rPr lang="en-US" altLang="ja-JP" dirty="0" smtClean="0">
                <a:ea typeface="+mj-ea"/>
                <a:cs typeface="+mj-cs"/>
              </a:rPr>
              <a:t>Architecture C: Features on Phone</a:t>
            </a:r>
            <a:endParaRPr lang="en-US" dirty="0">
              <a:ea typeface="+mj-ea"/>
              <a:cs typeface="+mj-cs"/>
            </a:endParaRPr>
          </a:p>
        </p:txBody>
      </p:sp>
      <p:pic>
        <p:nvPicPr>
          <p:cNvPr id="75787" name="Picture 8"/>
          <p:cNvPicPr>
            <a:picLocks noChangeAspect="1" noChangeArrowheads="1"/>
          </p:cNvPicPr>
          <p:nvPr/>
        </p:nvPicPr>
        <p:blipFill>
          <a:blip r:embed="rId3"/>
          <a:srcRect l="13730" t="11850" r="26270" b="4890"/>
          <a:stretch>
            <a:fillRect/>
          </a:stretch>
        </p:blipFill>
        <p:spPr bwMode="auto">
          <a:xfrm>
            <a:off x="5949950" y="1219200"/>
            <a:ext cx="2635250" cy="2743200"/>
          </a:xfrm>
          <a:prstGeom prst="rect">
            <a:avLst/>
          </a:prstGeom>
          <a:noFill/>
          <a:ln w="12700">
            <a:noFill/>
            <a:miter lim="800000"/>
            <a:headEnd/>
            <a:tailEnd/>
          </a:ln>
        </p:spPr>
      </p:pic>
      <p:pic>
        <p:nvPicPr>
          <p:cNvPr id="75788" name="Picture 28"/>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46113" y="1143000"/>
            <a:ext cx="2573337" cy="2841625"/>
          </a:xfrm>
          <a:prstGeom prst="rect">
            <a:avLst/>
          </a:prstGeom>
          <a:noFill/>
          <a:ln w="9525">
            <a:noFill/>
            <a:miter lim="800000"/>
            <a:headEnd/>
            <a:tailEnd/>
          </a:ln>
        </p:spPr>
      </p:pic>
      <p:sp>
        <p:nvSpPr>
          <p:cNvPr id="75789" name="Line 29"/>
          <p:cNvSpPr>
            <a:spLocks noChangeShapeType="1"/>
          </p:cNvSpPr>
          <p:nvPr/>
        </p:nvSpPr>
        <p:spPr bwMode="auto">
          <a:xfrm flipH="1">
            <a:off x="3505200" y="3352800"/>
            <a:ext cx="609600" cy="0"/>
          </a:xfrm>
          <a:prstGeom prst="line">
            <a:avLst/>
          </a:prstGeom>
          <a:noFill/>
          <a:ln w="9525">
            <a:solidFill>
              <a:srgbClr val="FF0000"/>
            </a:solidFill>
            <a:round/>
            <a:headEnd/>
            <a:tailEnd type="triangle" w="med" len="med"/>
          </a:ln>
        </p:spPr>
        <p:txBody>
          <a:bodyPr>
            <a:prstTxWarp prst="textNoShape">
              <a:avLst/>
            </a:prstTxWarp>
          </a:bodyPr>
          <a:lstStyle/>
          <a:p>
            <a:endParaRPr lang="en-US"/>
          </a:p>
        </p:txBody>
      </p:sp>
      <p:sp>
        <p:nvSpPr>
          <p:cNvPr id="75790" name="Line 30"/>
          <p:cNvSpPr>
            <a:spLocks noChangeShapeType="1"/>
          </p:cNvSpPr>
          <p:nvPr/>
        </p:nvSpPr>
        <p:spPr bwMode="auto">
          <a:xfrm flipH="1">
            <a:off x="3505200" y="3733800"/>
            <a:ext cx="619125" cy="0"/>
          </a:xfrm>
          <a:prstGeom prst="line">
            <a:avLst/>
          </a:prstGeom>
          <a:noFill/>
          <a:ln w="9525">
            <a:solidFill>
              <a:srgbClr val="FF0000"/>
            </a:solidFill>
            <a:round/>
            <a:headEnd/>
            <a:tailEnd type="triangle" w="med" len="med"/>
          </a:ln>
        </p:spPr>
        <p:txBody>
          <a:bodyPr>
            <a:prstTxWarp prst="textNoShape">
              <a:avLst/>
            </a:prstTxWarp>
          </a:bodyPr>
          <a:lstStyle/>
          <a:p>
            <a:endParaRPr lang="en-US"/>
          </a:p>
        </p:txBody>
      </p:sp>
      <p:sp>
        <p:nvSpPr>
          <p:cNvPr id="75792" name="Text Box 32"/>
          <p:cNvSpPr txBox="1">
            <a:spLocks noChangeArrowheads="1"/>
          </p:cNvSpPr>
          <p:nvPr/>
        </p:nvSpPr>
        <p:spPr bwMode="auto">
          <a:xfrm>
            <a:off x="4114800" y="3124200"/>
            <a:ext cx="1527175" cy="457200"/>
          </a:xfrm>
          <a:prstGeom prst="rect">
            <a:avLst/>
          </a:prstGeom>
          <a:noFill/>
          <a:ln w="9525">
            <a:noFill/>
            <a:miter lim="800000"/>
            <a:headEnd/>
            <a:tailEnd/>
          </a:ln>
        </p:spPr>
        <p:txBody>
          <a:bodyPr>
            <a:prstTxWarp prst="textNoShape">
              <a:avLst/>
            </a:prstTxWarp>
          </a:bodyPr>
          <a:lstStyle/>
          <a:p>
            <a:pPr eaLnBrk="0" hangingPunct="0"/>
            <a:r>
              <a:rPr lang="en-US" sz="2200" i="1" dirty="0">
                <a:solidFill>
                  <a:srgbClr val="FF0000"/>
                </a:solidFill>
              </a:rPr>
              <a:t>Features</a:t>
            </a:r>
          </a:p>
        </p:txBody>
      </p:sp>
      <p:sp>
        <p:nvSpPr>
          <p:cNvPr id="75793" name="Text Box 33"/>
          <p:cNvSpPr txBox="1">
            <a:spLocks noChangeArrowheads="1"/>
          </p:cNvSpPr>
          <p:nvPr/>
        </p:nvSpPr>
        <p:spPr bwMode="auto">
          <a:xfrm>
            <a:off x="4044950" y="3505200"/>
            <a:ext cx="1816100" cy="457200"/>
          </a:xfrm>
          <a:prstGeom prst="rect">
            <a:avLst/>
          </a:prstGeom>
          <a:noFill/>
          <a:ln w="9525">
            <a:noFill/>
            <a:miter lim="800000"/>
            <a:headEnd/>
            <a:tailEnd/>
          </a:ln>
        </p:spPr>
        <p:txBody>
          <a:bodyPr>
            <a:prstTxWarp prst="textNoShape">
              <a:avLst/>
            </a:prstTxWarp>
          </a:bodyPr>
          <a:lstStyle/>
          <a:p>
            <a:pPr eaLnBrk="0" hangingPunct="0"/>
            <a:r>
              <a:rPr lang="en-US" sz="2200" i="1">
                <a:solidFill>
                  <a:srgbClr val="FF0000"/>
                </a:solidFill>
              </a:rPr>
              <a:t>Information</a:t>
            </a:r>
          </a:p>
        </p:txBody>
      </p:sp>
      <p:sp>
        <p:nvSpPr>
          <p:cNvPr id="75794" name="Rectangle 12"/>
          <p:cNvSpPr>
            <a:spLocks noChangeArrowheads="1"/>
          </p:cNvSpPr>
          <p:nvPr/>
        </p:nvSpPr>
        <p:spPr bwMode="auto">
          <a:xfrm>
            <a:off x="3467100" y="4343400"/>
            <a:ext cx="1181100" cy="1143000"/>
          </a:xfrm>
          <a:prstGeom prst="rect">
            <a:avLst/>
          </a:prstGeom>
          <a:solidFill>
            <a:srgbClr val="99CCFF"/>
          </a:solidFill>
          <a:ln w="9525">
            <a:solidFill>
              <a:schemeClr val="tx1"/>
            </a:solidFill>
            <a:miter lim="800000"/>
            <a:headEnd/>
            <a:tailEnd/>
          </a:ln>
        </p:spPr>
        <p:txBody>
          <a:bodyPr wrap="none" anchor="ctr">
            <a:prstTxWarp prst="textNoShape">
              <a:avLst/>
            </a:prstTxWarp>
          </a:bodyPr>
          <a:lstStyle/>
          <a:p>
            <a:pPr algn="ctr" eaLnBrk="0" hangingPunct="0"/>
            <a:r>
              <a:rPr kumimoji="1" lang="en-US" altLang="ja-JP" sz="2000" dirty="0" smtClean="0">
                <a:ea typeface="MS PGothic" charset="0"/>
                <a:cs typeface="MS PGothic" charset="0"/>
              </a:rPr>
              <a:t>Feature</a:t>
            </a:r>
          </a:p>
          <a:p>
            <a:pPr algn="ctr" eaLnBrk="0" hangingPunct="0"/>
            <a:r>
              <a:rPr kumimoji="1" lang="en-US" altLang="ja-JP" sz="2000" dirty="0" smtClean="0">
                <a:ea typeface="MS PGothic" charset="0"/>
                <a:cs typeface="MS PGothic" charset="0"/>
              </a:rPr>
              <a:t>Matching</a:t>
            </a:r>
            <a:endParaRPr kumimoji="1" lang="en-US" altLang="ja-JP" sz="2000" dirty="0">
              <a:ea typeface="MS PGothic" charset="0"/>
              <a:cs typeface="MS PGothic" charset="0"/>
            </a:endParaRPr>
          </a:p>
        </p:txBody>
      </p:sp>
      <p:sp>
        <p:nvSpPr>
          <p:cNvPr id="19" name="AutoShape 31"/>
          <p:cNvSpPr>
            <a:spLocks noChangeArrowheads="1"/>
          </p:cNvSpPr>
          <p:nvPr/>
        </p:nvSpPr>
        <p:spPr bwMode="auto">
          <a:xfrm>
            <a:off x="3467100" y="2019300"/>
            <a:ext cx="2352675" cy="1208088"/>
          </a:xfrm>
          <a:prstGeom prst="leftRightArrow">
            <a:avLst>
              <a:gd name="adj1" fmla="val 50000"/>
              <a:gd name="adj2" fmla="val 35953"/>
            </a:avLst>
          </a:prstGeom>
          <a:solidFill>
            <a:srgbClr val="FF0000">
              <a:alpha val="17000"/>
            </a:srgbClr>
          </a:solidFill>
          <a:ln w="9525">
            <a:noFill/>
            <a:miter lim="800000"/>
            <a:headEnd/>
            <a:tailEnd/>
          </a:ln>
          <a:effectLst/>
        </p:spPr>
        <p:txBody>
          <a:bodyPr>
            <a:prstTxWarp prst="textNoShape">
              <a:avLst/>
            </a:prstTxWarp>
          </a:bodyPr>
          <a:lstStyle/>
          <a:p>
            <a:pPr algn="ctr" eaLnBrk="0" hangingPunct="0">
              <a:defRPr/>
            </a:pPr>
            <a:r>
              <a:rPr lang="en-US" sz="1800" dirty="0">
                <a:solidFill>
                  <a:srgbClr val="FFFFFF"/>
                </a:solidFill>
                <a:latin typeface="Helvetica" pitchFamily="-110" charset="0"/>
                <a:ea typeface="+mn-ea"/>
                <a:cs typeface="+mn-cs"/>
              </a:rPr>
              <a:t>Wireless</a:t>
            </a:r>
          </a:p>
          <a:p>
            <a:pPr algn="ctr" eaLnBrk="0" hangingPunct="0">
              <a:defRPr/>
            </a:pPr>
            <a:r>
              <a:rPr lang="en-US" sz="1800" dirty="0">
                <a:solidFill>
                  <a:srgbClr val="FFFFFF"/>
                </a:solidFill>
                <a:latin typeface="Helvetica" pitchFamily="-110" charset="0"/>
                <a:ea typeface="+mn-ea"/>
                <a:cs typeface="+mn-cs"/>
              </a:rPr>
              <a:t>Network</a:t>
            </a:r>
            <a:endParaRPr lang="en-US" sz="1800" dirty="0">
              <a:latin typeface="Helvetica" pitchFamily="-110" charset="0"/>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17602" name="Picture 2" descr="stanford4"/>
          <p:cNvPicPr>
            <a:picLocks noChangeAspect="1" noChangeArrowheads="1"/>
          </p:cNvPicPr>
          <p:nvPr/>
        </p:nvPicPr>
        <p:blipFill>
          <a:blip r:embed="rId3"/>
          <a:srcRect/>
          <a:stretch>
            <a:fillRect/>
          </a:stretch>
        </p:blipFill>
        <p:spPr bwMode="auto">
          <a:xfrm>
            <a:off x="6248400" y="2209800"/>
            <a:ext cx="3290888" cy="2468563"/>
          </a:xfrm>
          <a:prstGeom prst="rect">
            <a:avLst/>
          </a:prstGeom>
          <a:noFill/>
          <a:ln w="9525">
            <a:noFill/>
            <a:miter lim="800000"/>
            <a:headEnd/>
            <a:tailEnd/>
          </a:ln>
        </p:spPr>
      </p:pic>
      <p:sp>
        <p:nvSpPr>
          <p:cNvPr id="1817603" name="Rectangle 3"/>
          <p:cNvSpPr>
            <a:spLocks noGrp="1" noChangeArrowheads="1"/>
          </p:cNvSpPr>
          <p:nvPr>
            <p:ph type="title"/>
          </p:nvPr>
        </p:nvSpPr>
        <p:spPr>
          <a:xfrm>
            <a:off x="742950" y="304800"/>
            <a:ext cx="8782050" cy="801688"/>
          </a:xfrm>
        </p:spPr>
        <p:txBody>
          <a:bodyPr/>
          <a:lstStyle/>
          <a:p>
            <a:pPr eaLnBrk="1" hangingPunct="1">
              <a:defRPr/>
            </a:pPr>
            <a:r>
              <a:rPr lang="en-US" dirty="0" smtClean="0">
                <a:effectLst>
                  <a:outerShdw blurRad="38100" dist="38100" dir="2700000" algn="tl">
                    <a:srgbClr val="DDDDDD"/>
                  </a:outerShdw>
                </a:effectLst>
                <a:ea typeface="+mj-ea"/>
                <a:cs typeface="+mj-cs"/>
              </a:rPr>
              <a:t>GPS-Aided Landmark Recognition</a:t>
            </a:r>
            <a:br>
              <a:rPr lang="en-US" dirty="0" smtClean="0">
                <a:effectLst>
                  <a:outerShdw blurRad="38100" dist="38100" dir="2700000" algn="tl">
                    <a:srgbClr val="DDDDDD"/>
                  </a:outerShdw>
                </a:effectLst>
                <a:ea typeface="+mj-ea"/>
                <a:cs typeface="+mj-cs"/>
              </a:rPr>
            </a:br>
            <a:r>
              <a:rPr lang="en-US" sz="2800" dirty="0" smtClean="0">
                <a:effectLst>
                  <a:outerShdw blurRad="38100" dist="38100" dir="2700000" algn="tl">
                    <a:srgbClr val="DDDDDD"/>
                  </a:outerShdw>
                </a:effectLst>
                <a:ea typeface="+mj-ea"/>
                <a:cs typeface="+mj-cs"/>
              </a:rPr>
              <a:t>Example for Feature Matching on the Phone</a:t>
            </a:r>
            <a:endParaRPr lang="en-US" sz="2800" dirty="0">
              <a:effectLst>
                <a:outerShdw blurRad="38100" dist="38100" dir="2700000" algn="tl">
                  <a:srgbClr val="DDDDDD"/>
                </a:outerShdw>
              </a:effectLst>
              <a:ea typeface="+mj-ea"/>
              <a:cs typeface="+mj-cs"/>
            </a:endParaRPr>
          </a:p>
        </p:txBody>
      </p:sp>
      <p:grpSp>
        <p:nvGrpSpPr>
          <p:cNvPr id="2" name="Group 4"/>
          <p:cNvGrpSpPr>
            <a:grpSpLocks/>
          </p:cNvGrpSpPr>
          <p:nvPr/>
        </p:nvGrpSpPr>
        <p:grpSpPr bwMode="auto">
          <a:xfrm>
            <a:off x="5791200" y="1676400"/>
            <a:ext cx="4114800" cy="3505200"/>
            <a:chOff x="3648" y="1056"/>
            <a:chExt cx="2592" cy="2208"/>
          </a:xfrm>
        </p:grpSpPr>
        <p:sp>
          <p:nvSpPr>
            <p:cNvPr id="32791" name="Rectangle 5"/>
            <p:cNvSpPr>
              <a:spLocks noChangeArrowheads="1"/>
            </p:cNvSpPr>
            <p:nvPr/>
          </p:nvSpPr>
          <p:spPr bwMode="auto">
            <a:xfrm>
              <a:off x="3792" y="2736"/>
              <a:ext cx="2304" cy="528"/>
            </a:xfrm>
            <a:prstGeom prst="rect">
              <a:avLst/>
            </a:prstGeom>
            <a:solidFill>
              <a:schemeClr val="bg1"/>
            </a:solidFill>
            <a:ln w="12700">
              <a:noFill/>
              <a:miter lim="800000"/>
              <a:headEnd/>
              <a:tailEnd/>
            </a:ln>
          </p:spPr>
          <p:txBody>
            <a:bodyPr wrap="none" anchor="ctr">
              <a:prstTxWarp prst="textNoShape">
                <a:avLst/>
              </a:prstTxWarp>
            </a:bodyPr>
            <a:lstStyle/>
            <a:p>
              <a:endParaRPr lang="en-US"/>
            </a:p>
          </p:txBody>
        </p:sp>
        <p:sp>
          <p:nvSpPr>
            <p:cNvPr id="32792" name="Rectangle 6"/>
            <p:cNvSpPr>
              <a:spLocks noChangeArrowheads="1"/>
            </p:cNvSpPr>
            <p:nvPr/>
          </p:nvSpPr>
          <p:spPr bwMode="auto">
            <a:xfrm>
              <a:off x="3648" y="1248"/>
              <a:ext cx="480" cy="1728"/>
            </a:xfrm>
            <a:prstGeom prst="rect">
              <a:avLst/>
            </a:prstGeom>
            <a:solidFill>
              <a:schemeClr val="bg1"/>
            </a:solidFill>
            <a:ln w="12700">
              <a:noFill/>
              <a:miter lim="800000"/>
              <a:headEnd/>
              <a:tailEnd/>
            </a:ln>
          </p:spPr>
          <p:txBody>
            <a:bodyPr wrap="none" anchor="ctr">
              <a:prstTxWarp prst="textNoShape">
                <a:avLst/>
              </a:prstTxWarp>
            </a:bodyPr>
            <a:lstStyle/>
            <a:p>
              <a:endParaRPr lang="en-US"/>
            </a:p>
          </p:txBody>
        </p:sp>
        <p:sp>
          <p:nvSpPr>
            <p:cNvPr id="32793" name="Rectangle 7"/>
            <p:cNvSpPr>
              <a:spLocks noChangeArrowheads="1"/>
            </p:cNvSpPr>
            <p:nvPr/>
          </p:nvSpPr>
          <p:spPr bwMode="auto">
            <a:xfrm>
              <a:off x="5760" y="1248"/>
              <a:ext cx="480" cy="1728"/>
            </a:xfrm>
            <a:prstGeom prst="rect">
              <a:avLst/>
            </a:prstGeom>
            <a:solidFill>
              <a:schemeClr val="bg1"/>
            </a:solidFill>
            <a:ln w="12700">
              <a:noFill/>
              <a:miter lim="800000"/>
              <a:headEnd/>
              <a:tailEnd/>
            </a:ln>
          </p:spPr>
          <p:txBody>
            <a:bodyPr wrap="none" anchor="ctr">
              <a:prstTxWarp prst="textNoShape">
                <a:avLst/>
              </a:prstTxWarp>
            </a:bodyPr>
            <a:lstStyle/>
            <a:p>
              <a:endParaRPr lang="en-US"/>
            </a:p>
          </p:txBody>
        </p:sp>
        <p:sp>
          <p:nvSpPr>
            <p:cNvPr id="32794" name="Rectangle 8"/>
            <p:cNvSpPr>
              <a:spLocks noChangeArrowheads="1"/>
            </p:cNvSpPr>
            <p:nvPr/>
          </p:nvSpPr>
          <p:spPr bwMode="auto">
            <a:xfrm>
              <a:off x="3792" y="1056"/>
              <a:ext cx="2304" cy="528"/>
            </a:xfrm>
            <a:prstGeom prst="rect">
              <a:avLst/>
            </a:prstGeom>
            <a:solidFill>
              <a:schemeClr val="bg1"/>
            </a:solidFill>
            <a:ln w="12700">
              <a:noFill/>
              <a:miter lim="800000"/>
              <a:headEnd/>
              <a:tailEnd/>
            </a:ln>
          </p:spPr>
          <p:txBody>
            <a:bodyPr wrap="none" anchor="ctr">
              <a:prstTxWarp prst="textNoShape">
                <a:avLst/>
              </a:prstTxWarp>
            </a:bodyPr>
            <a:lstStyle/>
            <a:p>
              <a:endParaRPr lang="en-US"/>
            </a:p>
          </p:txBody>
        </p:sp>
      </p:grpSp>
      <p:grpSp>
        <p:nvGrpSpPr>
          <p:cNvPr id="3" name="Group 9"/>
          <p:cNvGrpSpPr>
            <a:grpSpLocks/>
          </p:cNvGrpSpPr>
          <p:nvPr/>
        </p:nvGrpSpPr>
        <p:grpSpPr bwMode="auto">
          <a:xfrm>
            <a:off x="4876800" y="2514600"/>
            <a:ext cx="4267200" cy="1828800"/>
            <a:chOff x="3072" y="1584"/>
            <a:chExt cx="2688" cy="1152"/>
          </a:xfrm>
        </p:grpSpPr>
        <p:sp>
          <p:nvSpPr>
            <p:cNvPr id="32787" name="Line 10"/>
            <p:cNvSpPr>
              <a:spLocks noChangeShapeType="1"/>
            </p:cNvSpPr>
            <p:nvPr/>
          </p:nvSpPr>
          <p:spPr bwMode="auto">
            <a:xfrm flipH="1">
              <a:off x="3072" y="1584"/>
              <a:ext cx="1056" cy="768"/>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32788" name="Line 11"/>
            <p:cNvSpPr>
              <a:spLocks noChangeShapeType="1"/>
            </p:cNvSpPr>
            <p:nvPr/>
          </p:nvSpPr>
          <p:spPr bwMode="auto">
            <a:xfrm flipH="1">
              <a:off x="3072" y="1584"/>
              <a:ext cx="2688" cy="768"/>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32789" name="Line 12"/>
            <p:cNvSpPr>
              <a:spLocks noChangeShapeType="1"/>
            </p:cNvSpPr>
            <p:nvPr/>
          </p:nvSpPr>
          <p:spPr bwMode="auto">
            <a:xfrm flipH="1" flipV="1">
              <a:off x="3072" y="2352"/>
              <a:ext cx="2688" cy="384"/>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32790" name="Line 13"/>
            <p:cNvSpPr>
              <a:spLocks noChangeShapeType="1"/>
            </p:cNvSpPr>
            <p:nvPr/>
          </p:nvSpPr>
          <p:spPr bwMode="auto">
            <a:xfrm>
              <a:off x="3072" y="2352"/>
              <a:ext cx="1056" cy="384"/>
            </a:xfrm>
            <a:prstGeom prst="line">
              <a:avLst/>
            </a:prstGeom>
            <a:noFill/>
            <a:ln w="19050">
              <a:solidFill>
                <a:schemeClr val="tx1"/>
              </a:solidFill>
              <a:prstDash val="dash"/>
              <a:round/>
              <a:headEnd/>
              <a:tailEnd/>
            </a:ln>
          </p:spPr>
          <p:txBody>
            <a:bodyPr>
              <a:prstTxWarp prst="textNoShape">
                <a:avLst/>
              </a:prstTxWarp>
            </a:bodyPr>
            <a:lstStyle/>
            <a:p>
              <a:endParaRPr lang="en-US"/>
            </a:p>
          </p:txBody>
        </p:sp>
      </p:grpSp>
      <p:grpSp>
        <p:nvGrpSpPr>
          <p:cNvPr id="4" name="Group 14"/>
          <p:cNvGrpSpPr>
            <a:grpSpLocks/>
          </p:cNvGrpSpPr>
          <p:nvPr/>
        </p:nvGrpSpPr>
        <p:grpSpPr bwMode="auto">
          <a:xfrm>
            <a:off x="1905000" y="990600"/>
            <a:ext cx="1854200" cy="1416050"/>
            <a:chOff x="1200" y="624"/>
            <a:chExt cx="1168" cy="892"/>
          </a:xfrm>
        </p:grpSpPr>
        <p:pic>
          <p:nvPicPr>
            <p:cNvPr id="32785" name="Picture 15" descr="satellite"/>
            <p:cNvPicPr>
              <a:picLocks noChangeAspect="1" noChangeArrowheads="1"/>
            </p:cNvPicPr>
            <p:nvPr/>
          </p:nvPicPr>
          <p:blipFill>
            <a:blip r:embed="rId4"/>
            <a:srcRect/>
            <a:stretch>
              <a:fillRect/>
            </a:stretch>
          </p:blipFill>
          <p:spPr bwMode="auto">
            <a:xfrm>
              <a:off x="1440" y="624"/>
              <a:ext cx="928" cy="892"/>
            </a:xfrm>
            <a:prstGeom prst="rect">
              <a:avLst/>
            </a:prstGeom>
            <a:noFill/>
            <a:ln w="9525">
              <a:noFill/>
              <a:miter lim="800000"/>
              <a:headEnd/>
              <a:tailEnd/>
            </a:ln>
          </p:spPr>
        </p:pic>
        <p:sp>
          <p:nvSpPr>
            <p:cNvPr id="32786" name="Text Box 16"/>
            <p:cNvSpPr txBox="1">
              <a:spLocks noChangeArrowheads="1"/>
            </p:cNvSpPr>
            <p:nvPr/>
          </p:nvSpPr>
          <p:spPr bwMode="auto">
            <a:xfrm>
              <a:off x="1200" y="1056"/>
              <a:ext cx="420" cy="231"/>
            </a:xfrm>
            <a:prstGeom prst="rect">
              <a:avLst/>
            </a:prstGeom>
            <a:noFill/>
            <a:ln w="12700">
              <a:noFill/>
              <a:miter lim="800000"/>
              <a:headEnd/>
              <a:tailEnd/>
            </a:ln>
          </p:spPr>
          <p:txBody>
            <a:bodyPr wrap="none">
              <a:prstTxWarp prst="textNoShape">
                <a:avLst/>
              </a:prstTxWarp>
              <a:spAutoFit/>
            </a:bodyPr>
            <a:lstStyle/>
            <a:p>
              <a:r>
                <a:rPr lang="en-US" sz="1800"/>
                <a:t>GPS</a:t>
              </a:r>
            </a:p>
          </p:txBody>
        </p:sp>
      </p:grpSp>
      <p:sp>
        <p:nvSpPr>
          <p:cNvPr id="1817617" name="AutoShape 17"/>
          <p:cNvSpPr>
            <a:spLocks noChangeArrowheads="1"/>
          </p:cNvSpPr>
          <p:nvPr/>
        </p:nvSpPr>
        <p:spPr bwMode="auto">
          <a:xfrm rot="-666224">
            <a:off x="2209800" y="4724400"/>
            <a:ext cx="1447800" cy="457200"/>
          </a:xfrm>
          <a:prstGeom prst="leftRightArrow">
            <a:avLst>
              <a:gd name="adj1" fmla="val 50000"/>
              <a:gd name="adj2" fmla="val 63333"/>
            </a:avLst>
          </a:prstGeom>
          <a:solidFill>
            <a:srgbClr val="DDDDDD"/>
          </a:solidFill>
          <a:ln w="12700">
            <a:solidFill>
              <a:schemeClr val="tx1"/>
            </a:solidFill>
            <a:miter lim="800000"/>
            <a:headEnd/>
            <a:tailEnd/>
          </a:ln>
        </p:spPr>
        <p:txBody>
          <a:bodyPr wrap="none" anchor="ctr">
            <a:prstTxWarp prst="textNoShape">
              <a:avLst/>
            </a:prstTxWarp>
          </a:bodyPr>
          <a:lstStyle/>
          <a:p>
            <a:pPr algn="ctr"/>
            <a:endParaRPr lang="en-US"/>
          </a:p>
        </p:txBody>
      </p:sp>
      <p:pic>
        <p:nvPicPr>
          <p:cNvPr id="32776" name="Picture 18" descr="n95_plain"/>
          <p:cNvPicPr>
            <a:picLocks noChangeAspect="1" noChangeArrowheads="1"/>
          </p:cNvPicPr>
          <p:nvPr/>
        </p:nvPicPr>
        <p:blipFill>
          <a:blip r:embed="rId5"/>
          <a:srcRect/>
          <a:stretch>
            <a:fillRect/>
          </a:stretch>
        </p:blipFill>
        <p:spPr bwMode="auto">
          <a:xfrm>
            <a:off x="3962400" y="2362200"/>
            <a:ext cx="1617663" cy="3144838"/>
          </a:xfrm>
          <a:prstGeom prst="rect">
            <a:avLst/>
          </a:prstGeom>
          <a:noFill/>
          <a:ln w="9525">
            <a:noFill/>
            <a:miter lim="800000"/>
            <a:headEnd/>
            <a:tailEnd/>
          </a:ln>
        </p:spPr>
      </p:pic>
      <p:pic>
        <p:nvPicPr>
          <p:cNvPr id="1817619" name="Picture 19" descr="n95"/>
          <p:cNvPicPr>
            <a:picLocks noChangeAspect="1" noChangeArrowheads="1"/>
          </p:cNvPicPr>
          <p:nvPr/>
        </p:nvPicPr>
        <p:blipFill>
          <a:blip r:embed="rId6"/>
          <a:srcRect/>
          <a:stretch>
            <a:fillRect/>
          </a:stretch>
        </p:blipFill>
        <p:spPr bwMode="auto">
          <a:xfrm>
            <a:off x="3963988" y="2362200"/>
            <a:ext cx="1609725" cy="3124200"/>
          </a:xfrm>
          <a:prstGeom prst="rect">
            <a:avLst/>
          </a:prstGeom>
          <a:noFill/>
          <a:ln w="9525">
            <a:noFill/>
            <a:miter lim="800000"/>
            <a:headEnd/>
            <a:tailEnd/>
          </a:ln>
        </p:spPr>
      </p:pic>
      <p:sp>
        <p:nvSpPr>
          <p:cNvPr id="1817620" name="AutoShape 20"/>
          <p:cNvSpPr>
            <a:spLocks noChangeArrowheads="1"/>
          </p:cNvSpPr>
          <p:nvPr/>
        </p:nvSpPr>
        <p:spPr bwMode="auto">
          <a:xfrm rot="2700000">
            <a:off x="3276600" y="2286000"/>
            <a:ext cx="1066800" cy="457200"/>
          </a:xfrm>
          <a:prstGeom prst="rightArrow">
            <a:avLst>
              <a:gd name="adj1" fmla="val 50000"/>
              <a:gd name="adj2" fmla="val 58333"/>
            </a:avLst>
          </a:prstGeom>
          <a:solidFill>
            <a:srgbClr val="DDDDDD"/>
          </a:solidFill>
          <a:ln w="12700">
            <a:solidFill>
              <a:schemeClr val="tx1"/>
            </a:solidFill>
            <a:miter lim="800000"/>
            <a:headEnd/>
            <a:tailEnd/>
          </a:ln>
        </p:spPr>
        <p:txBody>
          <a:bodyPr wrap="none" anchor="ctr">
            <a:prstTxWarp prst="textNoShape">
              <a:avLst/>
            </a:prstTxWarp>
          </a:bodyPr>
          <a:lstStyle/>
          <a:p>
            <a:endParaRPr lang="en-US"/>
          </a:p>
        </p:txBody>
      </p:sp>
      <p:sp>
        <p:nvSpPr>
          <p:cNvPr id="1817621" name="Documents"/>
          <p:cNvSpPr>
            <a:spLocks noEditPoints="1" noChangeArrowheads="1"/>
          </p:cNvSpPr>
          <p:nvPr/>
        </p:nvSpPr>
        <p:spPr bwMode="auto">
          <a:xfrm>
            <a:off x="1066800" y="5105400"/>
            <a:ext cx="506413" cy="676275"/>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CCCC"/>
          </a:solidFill>
          <a:ln w="9525">
            <a:solidFill>
              <a:srgbClr val="000000"/>
            </a:solidFill>
            <a:miter lim="800000"/>
            <a:headEnd/>
            <a:tailEnd/>
          </a:ln>
          <a:effectLst>
            <a:outerShdw dist="107763" dir="2700000" algn="ctr" rotWithShape="0">
              <a:srgbClr val="808080"/>
            </a:outerShdw>
          </a:effectLst>
        </p:spPr>
        <p:txBody>
          <a:bodyPr>
            <a:prstTxWarp prst="textNoShape">
              <a:avLst/>
            </a:prstTxWarp>
          </a:bodyPr>
          <a:lstStyle/>
          <a:p>
            <a:pPr>
              <a:defRPr/>
            </a:pPr>
            <a:endParaRPr lang="en-US">
              <a:latin typeface="Helvetica" pitchFamily="-110" charset="0"/>
            </a:endParaRPr>
          </a:p>
        </p:txBody>
      </p:sp>
      <p:grpSp>
        <p:nvGrpSpPr>
          <p:cNvPr id="5" name="Group 22"/>
          <p:cNvGrpSpPr>
            <a:grpSpLocks/>
          </p:cNvGrpSpPr>
          <p:nvPr/>
        </p:nvGrpSpPr>
        <p:grpSpPr bwMode="auto">
          <a:xfrm>
            <a:off x="711200" y="4572000"/>
            <a:ext cx="1200150" cy="1749425"/>
            <a:chOff x="448" y="2880"/>
            <a:chExt cx="756" cy="1102"/>
          </a:xfrm>
        </p:grpSpPr>
        <p:pic>
          <p:nvPicPr>
            <p:cNvPr id="32783" name="Picture 23" descr="server"/>
            <p:cNvPicPr>
              <a:picLocks noChangeAspect="1" noChangeArrowheads="1"/>
            </p:cNvPicPr>
            <p:nvPr/>
          </p:nvPicPr>
          <p:blipFill>
            <a:blip r:embed="rId7"/>
            <a:srcRect/>
            <a:stretch>
              <a:fillRect/>
            </a:stretch>
          </p:blipFill>
          <p:spPr bwMode="auto">
            <a:xfrm>
              <a:off x="448" y="3072"/>
              <a:ext cx="756" cy="910"/>
            </a:xfrm>
            <a:prstGeom prst="rect">
              <a:avLst/>
            </a:prstGeom>
            <a:noFill/>
            <a:ln w="9525">
              <a:noFill/>
              <a:miter lim="800000"/>
              <a:headEnd/>
              <a:tailEnd/>
            </a:ln>
          </p:spPr>
        </p:pic>
        <p:sp>
          <p:nvSpPr>
            <p:cNvPr id="32784" name="Text Box 24"/>
            <p:cNvSpPr txBox="1">
              <a:spLocks noChangeArrowheads="1"/>
            </p:cNvSpPr>
            <p:nvPr/>
          </p:nvSpPr>
          <p:spPr bwMode="auto">
            <a:xfrm>
              <a:off x="519" y="2880"/>
              <a:ext cx="562" cy="231"/>
            </a:xfrm>
            <a:prstGeom prst="rect">
              <a:avLst/>
            </a:prstGeom>
            <a:noFill/>
            <a:ln w="12700">
              <a:noFill/>
              <a:miter lim="800000"/>
              <a:headEnd/>
              <a:tailEnd/>
            </a:ln>
          </p:spPr>
          <p:txBody>
            <a:bodyPr wrap="none">
              <a:prstTxWarp prst="textNoShape">
                <a:avLst/>
              </a:prstTxWarp>
              <a:spAutoFit/>
            </a:bodyPr>
            <a:lstStyle/>
            <a:p>
              <a:r>
                <a:rPr lang="en-US" sz="1800"/>
                <a:t>Server</a:t>
              </a:r>
            </a:p>
          </p:txBody>
        </p:sp>
      </p:grpSp>
      <p:sp>
        <p:nvSpPr>
          <p:cNvPr id="1817625" name="AutoShape 25"/>
          <p:cNvSpPr>
            <a:spLocks noChangeArrowheads="1"/>
          </p:cNvSpPr>
          <p:nvPr/>
        </p:nvSpPr>
        <p:spPr bwMode="auto">
          <a:xfrm rot="6285524" flipV="1">
            <a:off x="3873501" y="3203575"/>
            <a:ext cx="1524000" cy="13430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329" y="7500"/>
                </a:moveTo>
                <a:cubicBezTo>
                  <a:pt x="17019" y="4510"/>
                  <a:pt x="14064" y="2579"/>
                  <a:pt x="10800" y="2579"/>
                </a:cubicBezTo>
                <a:cubicBezTo>
                  <a:pt x="6259" y="2579"/>
                  <a:pt x="2579" y="6259"/>
                  <a:pt x="2579" y="10800"/>
                </a:cubicBezTo>
                <a:lnTo>
                  <a:pt x="0" y="10800"/>
                </a:lnTo>
                <a:cubicBezTo>
                  <a:pt x="0" y="4835"/>
                  <a:pt x="4835" y="0"/>
                  <a:pt x="10800" y="0"/>
                </a:cubicBezTo>
                <a:cubicBezTo>
                  <a:pt x="15088" y="0"/>
                  <a:pt x="18970" y="2537"/>
                  <a:pt x="20691" y="6464"/>
                </a:cubicBezTo>
                <a:lnTo>
                  <a:pt x="23164" y="5381"/>
                </a:lnTo>
                <a:lnTo>
                  <a:pt x="21112" y="10637"/>
                </a:lnTo>
                <a:lnTo>
                  <a:pt x="15856" y="8583"/>
                </a:lnTo>
                <a:lnTo>
                  <a:pt x="18329" y="7500"/>
                </a:lnTo>
                <a:close/>
              </a:path>
            </a:pathLst>
          </a:cu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1817626" name="AutoShape 26"/>
          <p:cNvSpPr>
            <a:spLocks noChangeArrowheads="1"/>
          </p:cNvSpPr>
          <p:nvPr/>
        </p:nvSpPr>
        <p:spPr bwMode="auto">
          <a:xfrm>
            <a:off x="2590800" y="3124200"/>
            <a:ext cx="1295400" cy="609600"/>
          </a:xfrm>
          <a:prstGeom prst="wedgeRoundRectCallout">
            <a:avLst>
              <a:gd name="adj1" fmla="val 110907"/>
              <a:gd name="adj2" fmla="val 26301"/>
              <a:gd name="adj3" fmla="val 16667"/>
            </a:avLst>
          </a:prstGeom>
          <a:solidFill>
            <a:srgbClr val="FFFF99"/>
          </a:solidFill>
          <a:ln w="12700">
            <a:solidFill>
              <a:schemeClr val="tx1"/>
            </a:solidFill>
            <a:miter lim="800000"/>
            <a:headEnd/>
            <a:tailEnd/>
          </a:ln>
        </p:spPr>
        <p:txBody>
          <a:bodyPr>
            <a:prstTxWarp prst="textNoShape">
              <a:avLst/>
            </a:prstTxWarp>
          </a:bodyPr>
          <a:lstStyle/>
          <a:p>
            <a:pPr algn="ctr"/>
            <a:r>
              <a:rPr lang="en-US" sz="1600"/>
              <a:t>Memorial Church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76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176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176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1" nodeType="clickEffect">
                                  <p:stCondLst>
                                    <p:cond delay="0"/>
                                  </p:stCondLst>
                                  <p:childTnLst>
                                    <p:animMotion origin="layout" path="M 4.23145E-6 -2.26232E-6 L 0.33082 -0.07772 " pathEditMode="relative" ptsTypes="AA">
                                      <p:cBhvr>
                                        <p:cTn id="20" dur="2000" fill="hold"/>
                                        <p:tgtEl>
                                          <p:spTgt spid="1817621"/>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760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17619"/>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8176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8176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176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7626"/>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8176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7617" grpId="0" animBg="1"/>
      <p:bldP spid="1817620" grpId="0" animBg="1"/>
      <p:bldP spid="1817620" grpId="1" animBg="1"/>
      <p:bldP spid="1817621" grpId="0" animBg="1"/>
      <p:bldP spid="1817621" grpId="1" animBg="1"/>
      <p:bldP spid="1817625" grpId="0" animBg="1"/>
      <p:bldP spid="1817625" grpId="1" animBg="1"/>
      <p:bldP spid="1817626" grpId="0" animBg="1"/>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lum/>
          </a:blip>
          <a:stretch>
            <a:fillRect/>
          </a:stretch>
        </p:blipFill>
        <p:spPr>
          <a:xfrm>
            <a:off x="0" y="0"/>
            <a:ext cx="9906000" cy="6800850"/>
          </a:xfrm>
          <a:prstGeom prst="rect">
            <a:avLst/>
          </a:prstGeom>
        </p:spPr>
      </p:pic>
      <p:sp>
        <p:nvSpPr>
          <p:cNvPr id="2" name="Title 1"/>
          <p:cNvSpPr>
            <a:spLocks noGrp="1"/>
          </p:cNvSpPr>
          <p:nvPr>
            <p:ph type="title"/>
          </p:nvPr>
        </p:nvSpPr>
        <p:spPr>
          <a:xfrm>
            <a:off x="1295400" y="-152400"/>
            <a:ext cx="8407400" cy="801688"/>
          </a:xfrm>
        </p:spPr>
        <p:txBody>
          <a:bodyPr/>
          <a:lstStyle/>
          <a:p>
            <a:r>
              <a:rPr lang="en-US" sz="3600" dirty="0" smtClean="0">
                <a:solidFill>
                  <a:schemeClr val="bg1"/>
                </a:solidFill>
                <a:effectLst/>
              </a:rPr>
              <a:t>Browsing CDs and DVDs</a:t>
            </a:r>
            <a:endParaRPr lang="en-US" sz="3600" dirty="0">
              <a:solidFill>
                <a:schemeClr val="bg1"/>
              </a:solidFill>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25796" name="Rectangle 4"/>
          <p:cNvSpPr>
            <a:spLocks noGrp="1" noChangeArrowheads="1"/>
          </p:cNvSpPr>
          <p:nvPr>
            <p:ph type="title"/>
          </p:nvPr>
        </p:nvSpPr>
        <p:spPr/>
        <p:txBody>
          <a:bodyPr/>
          <a:lstStyle/>
          <a:p>
            <a:pPr eaLnBrk="1" hangingPunct="1">
              <a:defRPr/>
            </a:pPr>
            <a:r>
              <a:rPr lang="en-US" dirty="0" err="1" smtClean="0">
                <a:effectLst>
                  <a:outerShdw blurRad="38100" dist="38100" dir="2700000" algn="tl">
                    <a:srgbClr val="DDDDDD"/>
                  </a:outerShdw>
                </a:effectLst>
                <a:ea typeface="+mj-ea"/>
                <a:cs typeface="+mj-cs"/>
              </a:rPr>
              <a:t>Prefetching</a:t>
            </a:r>
            <a:r>
              <a:rPr lang="en-US" dirty="0" smtClean="0">
                <a:effectLst>
                  <a:outerShdw blurRad="38100" dist="38100" dir="2700000" algn="tl">
                    <a:srgbClr val="DDDDDD"/>
                  </a:outerShdw>
                </a:effectLst>
                <a:ea typeface="+mj-ea"/>
                <a:cs typeface="+mj-cs"/>
              </a:rPr>
              <a:t> Based on Location</a:t>
            </a:r>
            <a:endParaRPr lang="en-US" dirty="0">
              <a:effectLst>
                <a:outerShdw blurRad="38100" dist="38100" dir="2700000" algn="tl">
                  <a:srgbClr val="DDDDDD"/>
                </a:outerShdw>
              </a:effectLst>
              <a:ea typeface="+mj-ea"/>
              <a:cs typeface="+mj-cs"/>
            </a:endParaRPr>
          </a:p>
        </p:txBody>
      </p:sp>
      <p:pic>
        <p:nvPicPr>
          <p:cNvPr id="38915" name="Picture 7"/>
          <p:cNvPicPr>
            <a:picLocks noChangeAspect="1" noChangeArrowheads="1"/>
          </p:cNvPicPr>
          <p:nvPr/>
        </p:nvPicPr>
        <p:blipFill>
          <a:blip r:embed="rId3"/>
          <a:srcRect l="66360"/>
          <a:stretch>
            <a:fillRect/>
          </a:stretch>
        </p:blipFill>
        <p:spPr bwMode="auto">
          <a:xfrm>
            <a:off x="2362200" y="1143000"/>
            <a:ext cx="5043488" cy="4171950"/>
          </a:xfrm>
          <a:prstGeom prst="rect">
            <a:avLst/>
          </a:prstGeom>
          <a:noFill/>
          <a:ln w="12700">
            <a:noFill/>
            <a:miter lim="800000"/>
            <a:headEnd/>
            <a:tailEnd/>
          </a:ln>
        </p:spPr>
      </p:pic>
      <p:grpSp>
        <p:nvGrpSpPr>
          <p:cNvPr id="2" name="Group 172"/>
          <p:cNvGrpSpPr>
            <a:grpSpLocks/>
          </p:cNvGrpSpPr>
          <p:nvPr/>
        </p:nvGrpSpPr>
        <p:grpSpPr bwMode="auto">
          <a:xfrm>
            <a:off x="2430463" y="1235075"/>
            <a:ext cx="4860925" cy="3941763"/>
            <a:chOff x="1531" y="778"/>
            <a:chExt cx="3062" cy="2483"/>
          </a:xfrm>
        </p:grpSpPr>
        <p:sp>
          <p:nvSpPr>
            <p:cNvPr id="39020" name="Line 52"/>
            <p:cNvSpPr>
              <a:spLocks noChangeShapeType="1"/>
            </p:cNvSpPr>
            <p:nvPr/>
          </p:nvSpPr>
          <p:spPr bwMode="auto">
            <a:xfrm>
              <a:off x="1531" y="951"/>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21" name="Line 53"/>
            <p:cNvSpPr>
              <a:spLocks noChangeShapeType="1"/>
            </p:cNvSpPr>
            <p:nvPr/>
          </p:nvSpPr>
          <p:spPr bwMode="auto">
            <a:xfrm>
              <a:off x="1531" y="1067"/>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22" name="Line 54"/>
            <p:cNvSpPr>
              <a:spLocks noChangeShapeType="1"/>
            </p:cNvSpPr>
            <p:nvPr/>
          </p:nvSpPr>
          <p:spPr bwMode="auto">
            <a:xfrm>
              <a:off x="1531" y="1182"/>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23" name="Line 55"/>
            <p:cNvSpPr>
              <a:spLocks noChangeShapeType="1"/>
            </p:cNvSpPr>
            <p:nvPr/>
          </p:nvSpPr>
          <p:spPr bwMode="auto">
            <a:xfrm>
              <a:off x="1531" y="1298"/>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24" name="Line 56"/>
            <p:cNvSpPr>
              <a:spLocks noChangeShapeType="1"/>
            </p:cNvSpPr>
            <p:nvPr/>
          </p:nvSpPr>
          <p:spPr bwMode="auto">
            <a:xfrm>
              <a:off x="1531" y="1413"/>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25" name="Line 57"/>
            <p:cNvSpPr>
              <a:spLocks noChangeShapeType="1"/>
            </p:cNvSpPr>
            <p:nvPr/>
          </p:nvSpPr>
          <p:spPr bwMode="auto">
            <a:xfrm>
              <a:off x="1531" y="1529"/>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26" name="Line 58"/>
            <p:cNvSpPr>
              <a:spLocks noChangeShapeType="1"/>
            </p:cNvSpPr>
            <p:nvPr/>
          </p:nvSpPr>
          <p:spPr bwMode="auto">
            <a:xfrm>
              <a:off x="1531" y="1644"/>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27" name="Line 59"/>
            <p:cNvSpPr>
              <a:spLocks noChangeShapeType="1"/>
            </p:cNvSpPr>
            <p:nvPr/>
          </p:nvSpPr>
          <p:spPr bwMode="auto">
            <a:xfrm>
              <a:off x="1531" y="1760"/>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28" name="Line 60"/>
            <p:cNvSpPr>
              <a:spLocks noChangeShapeType="1"/>
            </p:cNvSpPr>
            <p:nvPr/>
          </p:nvSpPr>
          <p:spPr bwMode="auto">
            <a:xfrm>
              <a:off x="1531" y="1875"/>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29" name="Line 61"/>
            <p:cNvSpPr>
              <a:spLocks noChangeShapeType="1"/>
            </p:cNvSpPr>
            <p:nvPr/>
          </p:nvSpPr>
          <p:spPr bwMode="auto">
            <a:xfrm>
              <a:off x="1531" y="1991"/>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30" name="Line 62"/>
            <p:cNvSpPr>
              <a:spLocks noChangeShapeType="1"/>
            </p:cNvSpPr>
            <p:nvPr/>
          </p:nvSpPr>
          <p:spPr bwMode="auto">
            <a:xfrm>
              <a:off x="1531" y="2106"/>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31" name="Line 63"/>
            <p:cNvSpPr>
              <a:spLocks noChangeShapeType="1"/>
            </p:cNvSpPr>
            <p:nvPr/>
          </p:nvSpPr>
          <p:spPr bwMode="auto">
            <a:xfrm>
              <a:off x="1531" y="2222"/>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32" name="Line 64"/>
            <p:cNvSpPr>
              <a:spLocks noChangeShapeType="1"/>
            </p:cNvSpPr>
            <p:nvPr/>
          </p:nvSpPr>
          <p:spPr bwMode="auto">
            <a:xfrm>
              <a:off x="1531" y="2337"/>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33" name="Line 65"/>
            <p:cNvSpPr>
              <a:spLocks noChangeShapeType="1"/>
            </p:cNvSpPr>
            <p:nvPr/>
          </p:nvSpPr>
          <p:spPr bwMode="auto">
            <a:xfrm>
              <a:off x="1531" y="2453"/>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34" name="Line 66"/>
            <p:cNvSpPr>
              <a:spLocks noChangeShapeType="1"/>
            </p:cNvSpPr>
            <p:nvPr/>
          </p:nvSpPr>
          <p:spPr bwMode="auto">
            <a:xfrm>
              <a:off x="1531" y="2568"/>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35" name="Line 67"/>
            <p:cNvSpPr>
              <a:spLocks noChangeShapeType="1"/>
            </p:cNvSpPr>
            <p:nvPr/>
          </p:nvSpPr>
          <p:spPr bwMode="auto">
            <a:xfrm>
              <a:off x="1531" y="2684"/>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36" name="Line 68"/>
            <p:cNvSpPr>
              <a:spLocks noChangeShapeType="1"/>
            </p:cNvSpPr>
            <p:nvPr/>
          </p:nvSpPr>
          <p:spPr bwMode="auto">
            <a:xfrm>
              <a:off x="1531" y="2799"/>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37" name="Line 69"/>
            <p:cNvSpPr>
              <a:spLocks noChangeShapeType="1"/>
            </p:cNvSpPr>
            <p:nvPr/>
          </p:nvSpPr>
          <p:spPr bwMode="auto">
            <a:xfrm>
              <a:off x="1531" y="2915"/>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38" name="Line 70"/>
            <p:cNvSpPr>
              <a:spLocks noChangeShapeType="1"/>
            </p:cNvSpPr>
            <p:nvPr/>
          </p:nvSpPr>
          <p:spPr bwMode="auto">
            <a:xfrm>
              <a:off x="1531" y="3030"/>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39" name="Line 71"/>
            <p:cNvSpPr>
              <a:spLocks noChangeShapeType="1"/>
            </p:cNvSpPr>
            <p:nvPr/>
          </p:nvSpPr>
          <p:spPr bwMode="auto">
            <a:xfrm>
              <a:off x="1531" y="3146"/>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40" name="Line 72"/>
            <p:cNvSpPr>
              <a:spLocks noChangeShapeType="1"/>
            </p:cNvSpPr>
            <p:nvPr/>
          </p:nvSpPr>
          <p:spPr bwMode="auto">
            <a:xfrm>
              <a:off x="1531" y="3261"/>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41" name="Line 73"/>
            <p:cNvSpPr>
              <a:spLocks noChangeShapeType="1"/>
            </p:cNvSpPr>
            <p:nvPr/>
          </p:nvSpPr>
          <p:spPr bwMode="auto">
            <a:xfrm>
              <a:off x="1531" y="836"/>
              <a:ext cx="306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42" name="Line 126"/>
            <p:cNvSpPr>
              <a:spLocks noChangeShapeType="1"/>
            </p:cNvSpPr>
            <p:nvPr/>
          </p:nvSpPr>
          <p:spPr bwMode="auto">
            <a:xfrm>
              <a:off x="1632"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43" name="Line 127"/>
            <p:cNvSpPr>
              <a:spLocks noChangeShapeType="1"/>
            </p:cNvSpPr>
            <p:nvPr/>
          </p:nvSpPr>
          <p:spPr bwMode="auto">
            <a:xfrm>
              <a:off x="1748"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44" name="Line 128"/>
            <p:cNvSpPr>
              <a:spLocks noChangeShapeType="1"/>
            </p:cNvSpPr>
            <p:nvPr/>
          </p:nvSpPr>
          <p:spPr bwMode="auto">
            <a:xfrm>
              <a:off x="1863"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45" name="Line 129"/>
            <p:cNvSpPr>
              <a:spLocks noChangeShapeType="1"/>
            </p:cNvSpPr>
            <p:nvPr/>
          </p:nvSpPr>
          <p:spPr bwMode="auto">
            <a:xfrm>
              <a:off x="1979"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46" name="Line 130"/>
            <p:cNvSpPr>
              <a:spLocks noChangeShapeType="1"/>
            </p:cNvSpPr>
            <p:nvPr/>
          </p:nvSpPr>
          <p:spPr bwMode="auto">
            <a:xfrm>
              <a:off x="2095"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47" name="Line 131"/>
            <p:cNvSpPr>
              <a:spLocks noChangeShapeType="1"/>
            </p:cNvSpPr>
            <p:nvPr/>
          </p:nvSpPr>
          <p:spPr bwMode="auto">
            <a:xfrm>
              <a:off x="2210"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48" name="Line 132"/>
            <p:cNvSpPr>
              <a:spLocks noChangeShapeType="1"/>
            </p:cNvSpPr>
            <p:nvPr/>
          </p:nvSpPr>
          <p:spPr bwMode="auto">
            <a:xfrm>
              <a:off x="2326"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49" name="Line 133"/>
            <p:cNvSpPr>
              <a:spLocks noChangeShapeType="1"/>
            </p:cNvSpPr>
            <p:nvPr/>
          </p:nvSpPr>
          <p:spPr bwMode="auto">
            <a:xfrm>
              <a:off x="2441"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50" name="Line 134"/>
            <p:cNvSpPr>
              <a:spLocks noChangeShapeType="1"/>
            </p:cNvSpPr>
            <p:nvPr/>
          </p:nvSpPr>
          <p:spPr bwMode="auto">
            <a:xfrm>
              <a:off x="2557"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51" name="Line 135"/>
            <p:cNvSpPr>
              <a:spLocks noChangeShapeType="1"/>
            </p:cNvSpPr>
            <p:nvPr/>
          </p:nvSpPr>
          <p:spPr bwMode="auto">
            <a:xfrm>
              <a:off x="2672"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52" name="Line 136"/>
            <p:cNvSpPr>
              <a:spLocks noChangeShapeType="1"/>
            </p:cNvSpPr>
            <p:nvPr/>
          </p:nvSpPr>
          <p:spPr bwMode="auto">
            <a:xfrm>
              <a:off x="2788"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53" name="Line 137"/>
            <p:cNvSpPr>
              <a:spLocks noChangeShapeType="1"/>
            </p:cNvSpPr>
            <p:nvPr/>
          </p:nvSpPr>
          <p:spPr bwMode="auto">
            <a:xfrm>
              <a:off x="2903"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54" name="Line 138"/>
            <p:cNvSpPr>
              <a:spLocks noChangeShapeType="1"/>
            </p:cNvSpPr>
            <p:nvPr/>
          </p:nvSpPr>
          <p:spPr bwMode="auto">
            <a:xfrm>
              <a:off x="3019"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55" name="Line 139"/>
            <p:cNvSpPr>
              <a:spLocks noChangeShapeType="1"/>
            </p:cNvSpPr>
            <p:nvPr/>
          </p:nvSpPr>
          <p:spPr bwMode="auto">
            <a:xfrm>
              <a:off x="3134"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56" name="Line 140"/>
            <p:cNvSpPr>
              <a:spLocks noChangeShapeType="1"/>
            </p:cNvSpPr>
            <p:nvPr/>
          </p:nvSpPr>
          <p:spPr bwMode="auto">
            <a:xfrm>
              <a:off x="3250"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57" name="Line 141"/>
            <p:cNvSpPr>
              <a:spLocks noChangeShapeType="1"/>
            </p:cNvSpPr>
            <p:nvPr/>
          </p:nvSpPr>
          <p:spPr bwMode="auto">
            <a:xfrm>
              <a:off x="3365"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58" name="Line 142"/>
            <p:cNvSpPr>
              <a:spLocks noChangeShapeType="1"/>
            </p:cNvSpPr>
            <p:nvPr/>
          </p:nvSpPr>
          <p:spPr bwMode="auto">
            <a:xfrm>
              <a:off x="3481"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59" name="Line 143"/>
            <p:cNvSpPr>
              <a:spLocks noChangeShapeType="1"/>
            </p:cNvSpPr>
            <p:nvPr/>
          </p:nvSpPr>
          <p:spPr bwMode="auto">
            <a:xfrm>
              <a:off x="3596"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60" name="Line 144"/>
            <p:cNvSpPr>
              <a:spLocks noChangeShapeType="1"/>
            </p:cNvSpPr>
            <p:nvPr/>
          </p:nvSpPr>
          <p:spPr bwMode="auto">
            <a:xfrm>
              <a:off x="3712"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61" name="Line 145"/>
            <p:cNvSpPr>
              <a:spLocks noChangeShapeType="1"/>
            </p:cNvSpPr>
            <p:nvPr/>
          </p:nvSpPr>
          <p:spPr bwMode="auto">
            <a:xfrm>
              <a:off x="3827"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62" name="Line 146"/>
            <p:cNvSpPr>
              <a:spLocks noChangeShapeType="1"/>
            </p:cNvSpPr>
            <p:nvPr/>
          </p:nvSpPr>
          <p:spPr bwMode="auto">
            <a:xfrm>
              <a:off x="3943"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63" name="Line 147"/>
            <p:cNvSpPr>
              <a:spLocks noChangeShapeType="1"/>
            </p:cNvSpPr>
            <p:nvPr/>
          </p:nvSpPr>
          <p:spPr bwMode="auto">
            <a:xfrm>
              <a:off x="4058"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64" name="Line 148"/>
            <p:cNvSpPr>
              <a:spLocks noChangeShapeType="1"/>
            </p:cNvSpPr>
            <p:nvPr/>
          </p:nvSpPr>
          <p:spPr bwMode="auto">
            <a:xfrm>
              <a:off x="4174"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65" name="Line 149"/>
            <p:cNvSpPr>
              <a:spLocks noChangeShapeType="1"/>
            </p:cNvSpPr>
            <p:nvPr/>
          </p:nvSpPr>
          <p:spPr bwMode="auto">
            <a:xfrm>
              <a:off x="4290"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66" name="Line 150"/>
            <p:cNvSpPr>
              <a:spLocks noChangeShapeType="1"/>
            </p:cNvSpPr>
            <p:nvPr/>
          </p:nvSpPr>
          <p:spPr bwMode="auto">
            <a:xfrm>
              <a:off x="4405" y="778"/>
              <a:ext cx="0" cy="2483"/>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067" name="Line 151"/>
            <p:cNvSpPr>
              <a:spLocks noChangeShapeType="1"/>
            </p:cNvSpPr>
            <p:nvPr/>
          </p:nvSpPr>
          <p:spPr bwMode="auto">
            <a:xfrm>
              <a:off x="4521" y="778"/>
              <a:ext cx="0" cy="2483"/>
            </a:xfrm>
            <a:prstGeom prst="line">
              <a:avLst/>
            </a:prstGeom>
            <a:noFill/>
            <a:ln w="12700">
              <a:solidFill>
                <a:schemeClr val="tx1"/>
              </a:solidFill>
              <a:round/>
              <a:headEnd/>
              <a:tailEnd/>
            </a:ln>
          </p:spPr>
          <p:txBody>
            <a:bodyPr>
              <a:prstTxWarp prst="textNoShape">
                <a:avLst/>
              </a:prstTxWarp>
            </a:bodyPr>
            <a:lstStyle/>
            <a:p>
              <a:endParaRPr lang="en-US"/>
            </a:p>
          </p:txBody>
        </p:sp>
      </p:grpSp>
      <p:grpSp>
        <p:nvGrpSpPr>
          <p:cNvPr id="3" name="Group 169"/>
          <p:cNvGrpSpPr>
            <a:grpSpLocks/>
          </p:cNvGrpSpPr>
          <p:nvPr/>
        </p:nvGrpSpPr>
        <p:grpSpPr bwMode="auto">
          <a:xfrm>
            <a:off x="4975225" y="4627563"/>
            <a:ext cx="550863" cy="550862"/>
            <a:chOff x="3134" y="2915"/>
            <a:chExt cx="347" cy="347"/>
          </a:xfrm>
        </p:grpSpPr>
        <p:sp>
          <p:nvSpPr>
            <p:cNvPr id="39011" name="Rectangle 152"/>
            <p:cNvSpPr>
              <a:spLocks noChangeArrowheads="1"/>
            </p:cNvSpPr>
            <p:nvPr/>
          </p:nvSpPr>
          <p:spPr bwMode="auto">
            <a:xfrm>
              <a:off x="3134"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12" name="Rectangle 153"/>
            <p:cNvSpPr>
              <a:spLocks noChangeArrowheads="1"/>
            </p:cNvSpPr>
            <p:nvPr/>
          </p:nvSpPr>
          <p:spPr bwMode="auto">
            <a:xfrm>
              <a:off x="3250" y="3031"/>
              <a:ext cx="116" cy="115"/>
            </a:xfrm>
            <a:prstGeom prst="rect">
              <a:avLst/>
            </a:prstGeom>
            <a:solidFill>
              <a:srgbClr val="FF9933"/>
            </a:solidFill>
            <a:ln w="12700">
              <a:solidFill>
                <a:schemeClr val="tx1"/>
              </a:solidFill>
              <a:miter lim="800000"/>
              <a:headEnd/>
              <a:tailEnd/>
            </a:ln>
          </p:spPr>
          <p:txBody>
            <a:bodyPr wrap="none" anchor="ctr">
              <a:prstTxWarp prst="textNoShape">
                <a:avLst/>
              </a:prstTxWarp>
            </a:bodyPr>
            <a:lstStyle/>
            <a:p>
              <a:endParaRPr lang="en-US"/>
            </a:p>
          </p:txBody>
        </p:sp>
        <p:sp>
          <p:nvSpPr>
            <p:cNvPr id="39013" name="Rectangle 154"/>
            <p:cNvSpPr>
              <a:spLocks noChangeArrowheads="1"/>
            </p:cNvSpPr>
            <p:nvPr/>
          </p:nvSpPr>
          <p:spPr bwMode="auto">
            <a:xfrm>
              <a:off x="3250"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14" name="Rectangle 155"/>
            <p:cNvSpPr>
              <a:spLocks noChangeArrowheads="1"/>
            </p:cNvSpPr>
            <p:nvPr/>
          </p:nvSpPr>
          <p:spPr bwMode="auto">
            <a:xfrm>
              <a:off x="3134" y="3031"/>
              <a:ext cx="116"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15" name="Rectangle 156"/>
            <p:cNvSpPr>
              <a:spLocks noChangeArrowheads="1"/>
            </p:cNvSpPr>
            <p:nvPr/>
          </p:nvSpPr>
          <p:spPr bwMode="auto">
            <a:xfrm>
              <a:off x="3134"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16" name="Rectangle 157"/>
            <p:cNvSpPr>
              <a:spLocks noChangeArrowheads="1"/>
            </p:cNvSpPr>
            <p:nvPr/>
          </p:nvSpPr>
          <p:spPr bwMode="auto">
            <a:xfrm>
              <a:off x="3250"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17" name="Rectangle 158"/>
            <p:cNvSpPr>
              <a:spLocks noChangeArrowheads="1"/>
            </p:cNvSpPr>
            <p:nvPr/>
          </p:nvSpPr>
          <p:spPr bwMode="auto">
            <a:xfrm>
              <a:off x="3366" y="3146"/>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18" name="Rectangle 159"/>
            <p:cNvSpPr>
              <a:spLocks noChangeArrowheads="1"/>
            </p:cNvSpPr>
            <p:nvPr/>
          </p:nvSpPr>
          <p:spPr bwMode="auto">
            <a:xfrm>
              <a:off x="3366" y="3031"/>
              <a:ext cx="115"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19" name="Rectangle 160"/>
            <p:cNvSpPr>
              <a:spLocks noChangeArrowheads="1"/>
            </p:cNvSpPr>
            <p:nvPr/>
          </p:nvSpPr>
          <p:spPr bwMode="auto">
            <a:xfrm>
              <a:off x="3366" y="2915"/>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grpSp>
      <p:sp>
        <p:nvSpPr>
          <p:cNvPr id="1825953" name="AutoShape 161"/>
          <p:cNvSpPr>
            <a:spLocks/>
          </p:cNvSpPr>
          <p:nvPr/>
        </p:nvSpPr>
        <p:spPr bwMode="auto">
          <a:xfrm>
            <a:off x="5984875" y="5637213"/>
            <a:ext cx="1558925" cy="595312"/>
          </a:xfrm>
          <a:prstGeom prst="accentCallout2">
            <a:avLst>
              <a:gd name="adj1" fmla="val 23079"/>
              <a:gd name="adj2" fmla="val -5884"/>
              <a:gd name="adj3" fmla="val 23079"/>
              <a:gd name="adj4" fmla="val -26102"/>
              <a:gd name="adj5" fmla="val -125000"/>
              <a:gd name="adj6" fmla="val -47060"/>
            </a:avLst>
          </a:prstGeom>
          <a:solidFill>
            <a:srgbClr val="FF9933"/>
          </a:solidFill>
          <a:ln w="19050">
            <a:solidFill>
              <a:schemeClr val="tx1"/>
            </a:solidFill>
            <a:miter lim="800000"/>
            <a:headEnd/>
            <a:tailEnd/>
          </a:ln>
        </p:spPr>
        <p:txBody>
          <a:bodyPr>
            <a:prstTxWarp prst="textNoShape">
              <a:avLst/>
            </a:prstTxWarp>
          </a:bodyPr>
          <a:lstStyle/>
          <a:p>
            <a:pPr algn="ctr" defTabSz="3890963"/>
            <a:r>
              <a:rPr lang="en-US" sz="2400"/>
              <a:t>Loxel</a:t>
            </a:r>
          </a:p>
        </p:txBody>
      </p:sp>
      <p:sp>
        <p:nvSpPr>
          <p:cNvPr id="1825954" name="AutoShape 162"/>
          <p:cNvSpPr>
            <a:spLocks/>
          </p:cNvSpPr>
          <p:nvPr/>
        </p:nvSpPr>
        <p:spPr bwMode="auto">
          <a:xfrm>
            <a:off x="2774950" y="5637213"/>
            <a:ext cx="1558925" cy="595312"/>
          </a:xfrm>
          <a:prstGeom prst="accentCallout2">
            <a:avLst>
              <a:gd name="adj1" fmla="val 23079"/>
              <a:gd name="adj2" fmla="val 105884"/>
              <a:gd name="adj3" fmla="val 23079"/>
              <a:gd name="adj4" fmla="val 126838"/>
              <a:gd name="adj5" fmla="val -96153"/>
              <a:gd name="adj6" fmla="val 148528"/>
            </a:avLst>
          </a:prstGeom>
          <a:solidFill>
            <a:schemeClr val="accent1"/>
          </a:solidFill>
          <a:ln w="19050">
            <a:solidFill>
              <a:schemeClr val="tx1"/>
            </a:solidFill>
            <a:miter lim="800000"/>
            <a:headEnd/>
            <a:tailEnd/>
          </a:ln>
        </p:spPr>
        <p:txBody>
          <a:bodyPr>
            <a:prstTxWarp prst="textNoShape">
              <a:avLst/>
            </a:prstTxWarp>
          </a:bodyPr>
          <a:lstStyle/>
          <a:p>
            <a:pPr algn="ctr" defTabSz="3890963"/>
            <a:r>
              <a:rPr lang="en-US" sz="2400"/>
              <a:t>Kernel</a:t>
            </a:r>
          </a:p>
        </p:txBody>
      </p:sp>
      <p:grpSp>
        <p:nvGrpSpPr>
          <p:cNvPr id="4" name="Group 173"/>
          <p:cNvGrpSpPr>
            <a:grpSpLocks/>
          </p:cNvGrpSpPr>
          <p:nvPr/>
        </p:nvGrpSpPr>
        <p:grpSpPr bwMode="auto">
          <a:xfrm>
            <a:off x="4975225" y="4445000"/>
            <a:ext cx="550863" cy="550863"/>
            <a:chOff x="3134" y="2915"/>
            <a:chExt cx="347" cy="347"/>
          </a:xfrm>
        </p:grpSpPr>
        <p:sp>
          <p:nvSpPr>
            <p:cNvPr id="39002" name="Rectangle 174"/>
            <p:cNvSpPr>
              <a:spLocks noChangeArrowheads="1"/>
            </p:cNvSpPr>
            <p:nvPr/>
          </p:nvSpPr>
          <p:spPr bwMode="auto">
            <a:xfrm>
              <a:off x="3134"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03" name="Rectangle 175"/>
            <p:cNvSpPr>
              <a:spLocks noChangeArrowheads="1"/>
            </p:cNvSpPr>
            <p:nvPr/>
          </p:nvSpPr>
          <p:spPr bwMode="auto">
            <a:xfrm>
              <a:off x="3250" y="3031"/>
              <a:ext cx="116" cy="115"/>
            </a:xfrm>
            <a:prstGeom prst="rect">
              <a:avLst/>
            </a:prstGeom>
            <a:solidFill>
              <a:srgbClr val="FF9933"/>
            </a:solidFill>
            <a:ln w="12700">
              <a:solidFill>
                <a:schemeClr val="tx1"/>
              </a:solidFill>
              <a:miter lim="800000"/>
              <a:headEnd/>
              <a:tailEnd/>
            </a:ln>
          </p:spPr>
          <p:txBody>
            <a:bodyPr wrap="none" anchor="ctr">
              <a:prstTxWarp prst="textNoShape">
                <a:avLst/>
              </a:prstTxWarp>
            </a:bodyPr>
            <a:lstStyle/>
            <a:p>
              <a:endParaRPr lang="en-US"/>
            </a:p>
          </p:txBody>
        </p:sp>
        <p:sp>
          <p:nvSpPr>
            <p:cNvPr id="39004" name="Rectangle 176"/>
            <p:cNvSpPr>
              <a:spLocks noChangeArrowheads="1"/>
            </p:cNvSpPr>
            <p:nvPr/>
          </p:nvSpPr>
          <p:spPr bwMode="auto">
            <a:xfrm>
              <a:off x="3250"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05" name="Rectangle 177"/>
            <p:cNvSpPr>
              <a:spLocks noChangeArrowheads="1"/>
            </p:cNvSpPr>
            <p:nvPr/>
          </p:nvSpPr>
          <p:spPr bwMode="auto">
            <a:xfrm>
              <a:off x="3134" y="3031"/>
              <a:ext cx="116"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06" name="Rectangle 178"/>
            <p:cNvSpPr>
              <a:spLocks noChangeArrowheads="1"/>
            </p:cNvSpPr>
            <p:nvPr/>
          </p:nvSpPr>
          <p:spPr bwMode="auto">
            <a:xfrm>
              <a:off x="3134"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07" name="Rectangle 179"/>
            <p:cNvSpPr>
              <a:spLocks noChangeArrowheads="1"/>
            </p:cNvSpPr>
            <p:nvPr/>
          </p:nvSpPr>
          <p:spPr bwMode="auto">
            <a:xfrm>
              <a:off x="3250"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08" name="Rectangle 180"/>
            <p:cNvSpPr>
              <a:spLocks noChangeArrowheads="1"/>
            </p:cNvSpPr>
            <p:nvPr/>
          </p:nvSpPr>
          <p:spPr bwMode="auto">
            <a:xfrm>
              <a:off x="3366" y="3146"/>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09" name="Rectangle 181"/>
            <p:cNvSpPr>
              <a:spLocks noChangeArrowheads="1"/>
            </p:cNvSpPr>
            <p:nvPr/>
          </p:nvSpPr>
          <p:spPr bwMode="auto">
            <a:xfrm>
              <a:off x="3366" y="3031"/>
              <a:ext cx="115"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10" name="Rectangle 182"/>
            <p:cNvSpPr>
              <a:spLocks noChangeArrowheads="1"/>
            </p:cNvSpPr>
            <p:nvPr/>
          </p:nvSpPr>
          <p:spPr bwMode="auto">
            <a:xfrm>
              <a:off x="3366" y="2915"/>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grpSp>
      <p:grpSp>
        <p:nvGrpSpPr>
          <p:cNvPr id="5" name="Group 183"/>
          <p:cNvGrpSpPr>
            <a:grpSpLocks/>
          </p:cNvGrpSpPr>
          <p:nvPr/>
        </p:nvGrpSpPr>
        <p:grpSpPr bwMode="auto">
          <a:xfrm>
            <a:off x="4972050" y="4262438"/>
            <a:ext cx="550863" cy="550862"/>
            <a:chOff x="3134" y="2915"/>
            <a:chExt cx="347" cy="347"/>
          </a:xfrm>
        </p:grpSpPr>
        <p:sp>
          <p:nvSpPr>
            <p:cNvPr id="38993" name="Rectangle 184"/>
            <p:cNvSpPr>
              <a:spLocks noChangeArrowheads="1"/>
            </p:cNvSpPr>
            <p:nvPr/>
          </p:nvSpPr>
          <p:spPr bwMode="auto">
            <a:xfrm>
              <a:off x="3134"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94" name="Rectangle 185"/>
            <p:cNvSpPr>
              <a:spLocks noChangeArrowheads="1"/>
            </p:cNvSpPr>
            <p:nvPr/>
          </p:nvSpPr>
          <p:spPr bwMode="auto">
            <a:xfrm>
              <a:off x="3250" y="3031"/>
              <a:ext cx="116" cy="115"/>
            </a:xfrm>
            <a:prstGeom prst="rect">
              <a:avLst/>
            </a:prstGeom>
            <a:solidFill>
              <a:srgbClr val="FF9933"/>
            </a:solidFill>
            <a:ln w="12700">
              <a:solidFill>
                <a:schemeClr val="tx1"/>
              </a:solidFill>
              <a:miter lim="800000"/>
              <a:headEnd/>
              <a:tailEnd/>
            </a:ln>
          </p:spPr>
          <p:txBody>
            <a:bodyPr wrap="none" anchor="ctr">
              <a:prstTxWarp prst="textNoShape">
                <a:avLst/>
              </a:prstTxWarp>
            </a:bodyPr>
            <a:lstStyle/>
            <a:p>
              <a:endParaRPr lang="en-US"/>
            </a:p>
          </p:txBody>
        </p:sp>
        <p:sp>
          <p:nvSpPr>
            <p:cNvPr id="38995" name="Rectangle 186"/>
            <p:cNvSpPr>
              <a:spLocks noChangeArrowheads="1"/>
            </p:cNvSpPr>
            <p:nvPr/>
          </p:nvSpPr>
          <p:spPr bwMode="auto">
            <a:xfrm>
              <a:off x="3250"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96" name="Rectangle 187"/>
            <p:cNvSpPr>
              <a:spLocks noChangeArrowheads="1"/>
            </p:cNvSpPr>
            <p:nvPr/>
          </p:nvSpPr>
          <p:spPr bwMode="auto">
            <a:xfrm>
              <a:off x="3134" y="3031"/>
              <a:ext cx="116"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97" name="Rectangle 188"/>
            <p:cNvSpPr>
              <a:spLocks noChangeArrowheads="1"/>
            </p:cNvSpPr>
            <p:nvPr/>
          </p:nvSpPr>
          <p:spPr bwMode="auto">
            <a:xfrm>
              <a:off x="3134"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98" name="Rectangle 189"/>
            <p:cNvSpPr>
              <a:spLocks noChangeArrowheads="1"/>
            </p:cNvSpPr>
            <p:nvPr/>
          </p:nvSpPr>
          <p:spPr bwMode="auto">
            <a:xfrm>
              <a:off x="3250"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99" name="Rectangle 190"/>
            <p:cNvSpPr>
              <a:spLocks noChangeArrowheads="1"/>
            </p:cNvSpPr>
            <p:nvPr/>
          </p:nvSpPr>
          <p:spPr bwMode="auto">
            <a:xfrm>
              <a:off x="3366" y="3146"/>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00" name="Rectangle 191"/>
            <p:cNvSpPr>
              <a:spLocks noChangeArrowheads="1"/>
            </p:cNvSpPr>
            <p:nvPr/>
          </p:nvSpPr>
          <p:spPr bwMode="auto">
            <a:xfrm>
              <a:off x="3366" y="3031"/>
              <a:ext cx="115"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9001" name="Rectangle 192"/>
            <p:cNvSpPr>
              <a:spLocks noChangeArrowheads="1"/>
            </p:cNvSpPr>
            <p:nvPr/>
          </p:nvSpPr>
          <p:spPr bwMode="auto">
            <a:xfrm>
              <a:off x="3366" y="2915"/>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grpSp>
      <p:grpSp>
        <p:nvGrpSpPr>
          <p:cNvPr id="6" name="Group 203"/>
          <p:cNvGrpSpPr>
            <a:grpSpLocks/>
          </p:cNvGrpSpPr>
          <p:nvPr/>
        </p:nvGrpSpPr>
        <p:grpSpPr bwMode="auto">
          <a:xfrm>
            <a:off x="4972050" y="4076700"/>
            <a:ext cx="550863" cy="550863"/>
            <a:chOff x="3134" y="2915"/>
            <a:chExt cx="347" cy="347"/>
          </a:xfrm>
        </p:grpSpPr>
        <p:sp>
          <p:nvSpPr>
            <p:cNvPr id="38984" name="Rectangle 204"/>
            <p:cNvSpPr>
              <a:spLocks noChangeArrowheads="1"/>
            </p:cNvSpPr>
            <p:nvPr/>
          </p:nvSpPr>
          <p:spPr bwMode="auto">
            <a:xfrm>
              <a:off x="3134"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85" name="Rectangle 205"/>
            <p:cNvSpPr>
              <a:spLocks noChangeArrowheads="1"/>
            </p:cNvSpPr>
            <p:nvPr/>
          </p:nvSpPr>
          <p:spPr bwMode="auto">
            <a:xfrm>
              <a:off x="3250" y="3031"/>
              <a:ext cx="116" cy="115"/>
            </a:xfrm>
            <a:prstGeom prst="rect">
              <a:avLst/>
            </a:prstGeom>
            <a:solidFill>
              <a:srgbClr val="FF9933"/>
            </a:solidFill>
            <a:ln w="12700">
              <a:solidFill>
                <a:schemeClr val="tx1"/>
              </a:solidFill>
              <a:miter lim="800000"/>
              <a:headEnd/>
              <a:tailEnd/>
            </a:ln>
          </p:spPr>
          <p:txBody>
            <a:bodyPr wrap="none" anchor="ctr">
              <a:prstTxWarp prst="textNoShape">
                <a:avLst/>
              </a:prstTxWarp>
            </a:bodyPr>
            <a:lstStyle/>
            <a:p>
              <a:endParaRPr lang="en-US"/>
            </a:p>
          </p:txBody>
        </p:sp>
        <p:sp>
          <p:nvSpPr>
            <p:cNvPr id="38986" name="Rectangle 206"/>
            <p:cNvSpPr>
              <a:spLocks noChangeArrowheads="1"/>
            </p:cNvSpPr>
            <p:nvPr/>
          </p:nvSpPr>
          <p:spPr bwMode="auto">
            <a:xfrm>
              <a:off x="3250"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87" name="Rectangle 207"/>
            <p:cNvSpPr>
              <a:spLocks noChangeArrowheads="1"/>
            </p:cNvSpPr>
            <p:nvPr/>
          </p:nvSpPr>
          <p:spPr bwMode="auto">
            <a:xfrm>
              <a:off x="3134" y="3031"/>
              <a:ext cx="116"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88" name="Rectangle 208"/>
            <p:cNvSpPr>
              <a:spLocks noChangeArrowheads="1"/>
            </p:cNvSpPr>
            <p:nvPr/>
          </p:nvSpPr>
          <p:spPr bwMode="auto">
            <a:xfrm>
              <a:off x="3134"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89" name="Rectangle 209"/>
            <p:cNvSpPr>
              <a:spLocks noChangeArrowheads="1"/>
            </p:cNvSpPr>
            <p:nvPr/>
          </p:nvSpPr>
          <p:spPr bwMode="auto">
            <a:xfrm>
              <a:off x="3250"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90" name="Rectangle 210"/>
            <p:cNvSpPr>
              <a:spLocks noChangeArrowheads="1"/>
            </p:cNvSpPr>
            <p:nvPr/>
          </p:nvSpPr>
          <p:spPr bwMode="auto">
            <a:xfrm>
              <a:off x="3366" y="3146"/>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91" name="Rectangle 211"/>
            <p:cNvSpPr>
              <a:spLocks noChangeArrowheads="1"/>
            </p:cNvSpPr>
            <p:nvPr/>
          </p:nvSpPr>
          <p:spPr bwMode="auto">
            <a:xfrm>
              <a:off x="3366" y="3031"/>
              <a:ext cx="115"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92" name="Rectangle 212"/>
            <p:cNvSpPr>
              <a:spLocks noChangeArrowheads="1"/>
            </p:cNvSpPr>
            <p:nvPr/>
          </p:nvSpPr>
          <p:spPr bwMode="auto">
            <a:xfrm>
              <a:off x="3366" y="2915"/>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grpSp>
      <p:grpSp>
        <p:nvGrpSpPr>
          <p:cNvPr id="7" name="Group 213"/>
          <p:cNvGrpSpPr>
            <a:grpSpLocks/>
          </p:cNvGrpSpPr>
          <p:nvPr/>
        </p:nvGrpSpPr>
        <p:grpSpPr bwMode="auto">
          <a:xfrm>
            <a:off x="4972050" y="3895725"/>
            <a:ext cx="550863" cy="550863"/>
            <a:chOff x="3134" y="2915"/>
            <a:chExt cx="347" cy="347"/>
          </a:xfrm>
        </p:grpSpPr>
        <p:sp>
          <p:nvSpPr>
            <p:cNvPr id="38975" name="Rectangle 214"/>
            <p:cNvSpPr>
              <a:spLocks noChangeArrowheads="1"/>
            </p:cNvSpPr>
            <p:nvPr/>
          </p:nvSpPr>
          <p:spPr bwMode="auto">
            <a:xfrm>
              <a:off x="3134"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76" name="Rectangle 215"/>
            <p:cNvSpPr>
              <a:spLocks noChangeArrowheads="1"/>
            </p:cNvSpPr>
            <p:nvPr/>
          </p:nvSpPr>
          <p:spPr bwMode="auto">
            <a:xfrm>
              <a:off x="3250" y="3031"/>
              <a:ext cx="116" cy="115"/>
            </a:xfrm>
            <a:prstGeom prst="rect">
              <a:avLst/>
            </a:prstGeom>
            <a:solidFill>
              <a:srgbClr val="FF9933"/>
            </a:solidFill>
            <a:ln w="12700">
              <a:solidFill>
                <a:schemeClr val="tx1"/>
              </a:solidFill>
              <a:miter lim="800000"/>
              <a:headEnd/>
              <a:tailEnd/>
            </a:ln>
          </p:spPr>
          <p:txBody>
            <a:bodyPr wrap="none" anchor="ctr">
              <a:prstTxWarp prst="textNoShape">
                <a:avLst/>
              </a:prstTxWarp>
            </a:bodyPr>
            <a:lstStyle/>
            <a:p>
              <a:endParaRPr lang="en-US"/>
            </a:p>
          </p:txBody>
        </p:sp>
        <p:sp>
          <p:nvSpPr>
            <p:cNvPr id="38977" name="Rectangle 216"/>
            <p:cNvSpPr>
              <a:spLocks noChangeArrowheads="1"/>
            </p:cNvSpPr>
            <p:nvPr/>
          </p:nvSpPr>
          <p:spPr bwMode="auto">
            <a:xfrm>
              <a:off x="3250"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78" name="Rectangle 217"/>
            <p:cNvSpPr>
              <a:spLocks noChangeArrowheads="1"/>
            </p:cNvSpPr>
            <p:nvPr/>
          </p:nvSpPr>
          <p:spPr bwMode="auto">
            <a:xfrm>
              <a:off x="3134" y="3031"/>
              <a:ext cx="116"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79" name="Rectangle 218"/>
            <p:cNvSpPr>
              <a:spLocks noChangeArrowheads="1"/>
            </p:cNvSpPr>
            <p:nvPr/>
          </p:nvSpPr>
          <p:spPr bwMode="auto">
            <a:xfrm>
              <a:off x="3134"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80" name="Rectangle 219"/>
            <p:cNvSpPr>
              <a:spLocks noChangeArrowheads="1"/>
            </p:cNvSpPr>
            <p:nvPr/>
          </p:nvSpPr>
          <p:spPr bwMode="auto">
            <a:xfrm>
              <a:off x="3250"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81" name="Rectangle 220"/>
            <p:cNvSpPr>
              <a:spLocks noChangeArrowheads="1"/>
            </p:cNvSpPr>
            <p:nvPr/>
          </p:nvSpPr>
          <p:spPr bwMode="auto">
            <a:xfrm>
              <a:off x="3366" y="3146"/>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82" name="Rectangle 221"/>
            <p:cNvSpPr>
              <a:spLocks noChangeArrowheads="1"/>
            </p:cNvSpPr>
            <p:nvPr/>
          </p:nvSpPr>
          <p:spPr bwMode="auto">
            <a:xfrm>
              <a:off x="3366" y="3031"/>
              <a:ext cx="115"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83" name="Rectangle 222"/>
            <p:cNvSpPr>
              <a:spLocks noChangeArrowheads="1"/>
            </p:cNvSpPr>
            <p:nvPr/>
          </p:nvSpPr>
          <p:spPr bwMode="auto">
            <a:xfrm>
              <a:off x="3366" y="2915"/>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grpSp>
      <p:grpSp>
        <p:nvGrpSpPr>
          <p:cNvPr id="8" name="Group 223"/>
          <p:cNvGrpSpPr>
            <a:grpSpLocks/>
          </p:cNvGrpSpPr>
          <p:nvPr/>
        </p:nvGrpSpPr>
        <p:grpSpPr bwMode="auto">
          <a:xfrm>
            <a:off x="4972050" y="3709988"/>
            <a:ext cx="550863" cy="550862"/>
            <a:chOff x="3134" y="2915"/>
            <a:chExt cx="347" cy="347"/>
          </a:xfrm>
        </p:grpSpPr>
        <p:sp>
          <p:nvSpPr>
            <p:cNvPr id="38966" name="Rectangle 224"/>
            <p:cNvSpPr>
              <a:spLocks noChangeArrowheads="1"/>
            </p:cNvSpPr>
            <p:nvPr/>
          </p:nvSpPr>
          <p:spPr bwMode="auto">
            <a:xfrm>
              <a:off x="3134"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67" name="Rectangle 225"/>
            <p:cNvSpPr>
              <a:spLocks noChangeArrowheads="1"/>
            </p:cNvSpPr>
            <p:nvPr/>
          </p:nvSpPr>
          <p:spPr bwMode="auto">
            <a:xfrm>
              <a:off x="3250" y="3031"/>
              <a:ext cx="116" cy="115"/>
            </a:xfrm>
            <a:prstGeom prst="rect">
              <a:avLst/>
            </a:prstGeom>
            <a:solidFill>
              <a:srgbClr val="FF9933"/>
            </a:solidFill>
            <a:ln w="12700">
              <a:solidFill>
                <a:schemeClr val="tx1"/>
              </a:solidFill>
              <a:miter lim="800000"/>
              <a:headEnd/>
              <a:tailEnd/>
            </a:ln>
          </p:spPr>
          <p:txBody>
            <a:bodyPr wrap="none" anchor="ctr">
              <a:prstTxWarp prst="textNoShape">
                <a:avLst/>
              </a:prstTxWarp>
            </a:bodyPr>
            <a:lstStyle/>
            <a:p>
              <a:endParaRPr lang="en-US"/>
            </a:p>
          </p:txBody>
        </p:sp>
        <p:sp>
          <p:nvSpPr>
            <p:cNvPr id="38968" name="Rectangle 226"/>
            <p:cNvSpPr>
              <a:spLocks noChangeArrowheads="1"/>
            </p:cNvSpPr>
            <p:nvPr/>
          </p:nvSpPr>
          <p:spPr bwMode="auto">
            <a:xfrm>
              <a:off x="3250"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69" name="Rectangle 227"/>
            <p:cNvSpPr>
              <a:spLocks noChangeArrowheads="1"/>
            </p:cNvSpPr>
            <p:nvPr/>
          </p:nvSpPr>
          <p:spPr bwMode="auto">
            <a:xfrm>
              <a:off x="3134" y="3031"/>
              <a:ext cx="116"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70" name="Rectangle 228"/>
            <p:cNvSpPr>
              <a:spLocks noChangeArrowheads="1"/>
            </p:cNvSpPr>
            <p:nvPr/>
          </p:nvSpPr>
          <p:spPr bwMode="auto">
            <a:xfrm>
              <a:off x="3134"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71" name="Rectangle 229"/>
            <p:cNvSpPr>
              <a:spLocks noChangeArrowheads="1"/>
            </p:cNvSpPr>
            <p:nvPr/>
          </p:nvSpPr>
          <p:spPr bwMode="auto">
            <a:xfrm>
              <a:off x="3250"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72" name="Rectangle 230"/>
            <p:cNvSpPr>
              <a:spLocks noChangeArrowheads="1"/>
            </p:cNvSpPr>
            <p:nvPr/>
          </p:nvSpPr>
          <p:spPr bwMode="auto">
            <a:xfrm>
              <a:off x="3366" y="3146"/>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73" name="Rectangle 231"/>
            <p:cNvSpPr>
              <a:spLocks noChangeArrowheads="1"/>
            </p:cNvSpPr>
            <p:nvPr/>
          </p:nvSpPr>
          <p:spPr bwMode="auto">
            <a:xfrm>
              <a:off x="3366" y="3031"/>
              <a:ext cx="115"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74" name="Rectangle 232"/>
            <p:cNvSpPr>
              <a:spLocks noChangeArrowheads="1"/>
            </p:cNvSpPr>
            <p:nvPr/>
          </p:nvSpPr>
          <p:spPr bwMode="auto">
            <a:xfrm>
              <a:off x="3366" y="2915"/>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grpSp>
      <p:grpSp>
        <p:nvGrpSpPr>
          <p:cNvPr id="9" name="Group 233"/>
          <p:cNvGrpSpPr>
            <a:grpSpLocks/>
          </p:cNvGrpSpPr>
          <p:nvPr/>
        </p:nvGrpSpPr>
        <p:grpSpPr bwMode="auto">
          <a:xfrm>
            <a:off x="4972050" y="3529013"/>
            <a:ext cx="550863" cy="550862"/>
            <a:chOff x="3134" y="2915"/>
            <a:chExt cx="347" cy="347"/>
          </a:xfrm>
        </p:grpSpPr>
        <p:sp>
          <p:nvSpPr>
            <p:cNvPr id="38957" name="Rectangle 234"/>
            <p:cNvSpPr>
              <a:spLocks noChangeArrowheads="1"/>
            </p:cNvSpPr>
            <p:nvPr/>
          </p:nvSpPr>
          <p:spPr bwMode="auto">
            <a:xfrm>
              <a:off x="3134"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58" name="Rectangle 235"/>
            <p:cNvSpPr>
              <a:spLocks noChangeArrowheads="1"/>
            </p:cNvSpPr>
            <p:nvPr/>
          </p:nvSpPr>
          <p:spPr bwMode="auto">
            <a:xfrm>
              <a:off x="3250" y="3031"/>
              <a:ext cx="116" cy="115"/>
            </a:xfrm>
            <a:prstGeom prst="rect">
              <a:avLst/>
            </a:prstGeom>
            <a:solidFill>
              <a:srgbClr val="FF9933"/>
            </a:solidFill>
            <a:ln w="12700">
              <a:solidFill>
                <a:schemeClr val="tx1"/>
              </a:solidFill>
              <a:miter lim="800000"/>
              <a:headEnd/>
              <a:tailEnd/>
            </a:ln>
          </p:spPr>
          <p:txBody>
            <a:bodyPr wrap="none" anchor="ctr">
              <a:prstTxWarp prst="textNoShape">
                <a:avLst/>
              </a:prstTxWarp>
            </a:bodyPr>
            <a:lstStyle/>
            <a:p>
              <a:endParaRPr lang="en-US"/>
            </a:p>
          </p:txBody>
        </p:sp>
        <p:sp>
          <p:nvSpPr>
            <p:cNvPr id="38959" name="Rectangle 236"/>
            <p:cNvSpPr>
              <a:spLocks noChangeArrowheads="1"/>
            </p:cNvSpPr>
            <p:nvPr/>
          </p:nvSpPr>
          <p:spPr bwMode="auto">
            <a:xfrm>
              <a:off x="3250"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60" name="Rectangle 237"/>
            <p:cNvSpPr>
              <a:spLocks noChangeArrowheads="1"/>
            </p:cNvSpPr>
            <p:nvPr/>
          </p:nvSpPr>
          <p:spPr bwMode="auto">
            <a:xfrm>
              <a:off x="3134" y="3031"/>
              <a:ext cx="116"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61" name="Rectangle 238"/>
            <p:cNvSpPr>
              <a:spLocks noChangeArrowheads="1"/>
            </p:cNvSpPr>
            <p:nvPr/>
          </p:nvSpPr>
          <p:spPr bwMode="auto">
            <a:xfrm>
              <a:off x="3134"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62" name="Rectangle 239"/>
            <p:cNvSpPr>
              <a:spLocks noChangeArrowheads="1"/>
            </p:cNvSpPr>
            <p:nvPr/>
          </p:nvSpPr>
          <p:spPr bwMode="auto">
            <a:xfrm>
              <a:off x="3250"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63" name="Rectangle 240"/>
            <p:cNvSpPr>
              <a:spLocks noChangeArrowheads="1"/>
            </p:cNvSpPr>
            <p:nvPr/>
          </p:nvSpPr>
          <p:spPr bwMode="auto">
            <a:xfrm>
              <a:off x="3366" y="3146"/>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64" name="Rectangle 241"/>
            <p:cNvSpPr>
              <a:spLocks noChangeArrowheads="1"/>
            </p:cNvSpPr>
            <p:nvPr/>
          </p:nvSpPr>
          <p:spPr bwMode="auto">
            <a:xfrm>
              <a:off x="3366" y="3031"/>
              <a:ext cx="115"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65" name="Rectangle 242"/>
            <p:cNvSpPr>
              <a:spLocks noChangeArrowheads="1"/>
            </p:cNvSpPr>
            <p:nvPr/>
          </p:nvSpPr>
          <p:spPr bwMode="auto">
            <a:xfrm>
              <a:off x="3366" y="2915"/>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grpSp>
      <p:grpSp>
        <p:nvGrpSpPr>
          <p:cNvPr id="10" name="Group 243"/>
          <p:cNvGrpSpPr>
            <a:grpSpLocks/>
          </p:cNvGrpSpPr>
          <p:nvPr/>
        </p:nvGrpSpPr>
        <p:grpSpPr bwMode="auto">
          <a:xfrm>
            <a:off x="4791075" y="3529013"/>
            <a:ext cx="550863" cy="550862"/>
            <a:chOff x="3134" y="2915"/>
            <a:chExt cx="347" cy="347"/>
          </a:xfrm>
        </p:grpSpPr>
        <p:sp>
          <p:nvSpPr>
            <p:cNvPr id="38948" name="Rectangle 244"/>
            <p:cNvSpPr>
              <a:spLocks noChangeArrowheads="1"/>
            </p:cNvSpPr>
            <p:nvPr/>
          </p:nvSpPr>
          <p:spPr bwMode="auto">
            <a:xfrm>
              <a:off x="3134"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49" name="Rectangle 245"/>
            <p:cNvSpPr>
              <a:spLocks noChangeArrowheads="1"/>
            </p:cNvSpPr>
            <p:nvPr/>
          </p:nvSpPr>
          <p:spPr bwMode="auto">
            <a:xfrm>
              <a:off x="3250" y="3031"/>
              <a:ext cx="116" cy="115"/>
            </a:xfrm>
            <a:prstGeom prst="rect">
              <a:avLst/>
            </a:prstGeom>
            <a:solidFill>
              <a:srgbClr val="FF9933"/>
            </a:solidFill>
            <a:ln w="12700">
              <a:solidFill>
                <a:schemeClr val="tx1"/>
              </a:solidFill>
              <a:miter lim="800000"/>
              <a:headEnd/>
              <a:tailEnd/>
            </a:ln>
          </p:spPr>
          <p:txBody>
            <a:bodyPr wrap="none" anchor="ctr">
              <a:prstTxWarp prst="textNoShape">
                <a:avLst/>
              </a:prstTxWarp>
            </a:bodyPr>
            <a:lstStyle/>
            <a:p>
              <a:endParaRPr lang="en-US"/>
            </a:p>
          </p:txBody>
        </p:sp>
        <p:sp>
          <p:nvSpPr>
            <p:cNvPr id="38950" name="Rectangle 246"/>
            <p:cNvSpPr>
              <a:spLocks noChangeArrowheads="1"/>
            </p:cNvSpPr>
            <p:nvPr/>
          </p:nvSpPr>
          <p:spPr bwMode="auto">
            <a:xfrm>
              <a:off x="3250"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51" name="Rectangle 247"/>
            <p:cNvSpPr>
              <a:spLocks noChangeArrowheads="1"/>
            </p:cNvSpPr>
            <p:nvPr/>
          </p:nvSpPr>
          <p:spPr bwMode="auto">
            <a:xfrm>
              <a:off x="3134" y="3031"/>
              <a:ext cx="116"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52" name="Rectangle 248"/>
            <p:cNvSpPr>
              <a:spLocks noChangeArrowheads="1"/>
            </p:cNvSpPr>
            <p:nvPr/>
          </p:nvSpPr>
          <p:spPr bwMode="auto">
            <a:xfrm>
              <a:off x="3134"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53" name="Rectangle 249"/>
            <p:cNvSpPr>
              <a:spLocks noChangeArrowheads="1"/>
            </p:cNvSpPr>
            <p:nvPr/>
          </p:nvSpPr>
          <p:spPr bwMode="auto">
            <a:xfrm>
              <a:off x="3250"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54" name="Rectangle 250"/>
            <p:cNvSpPr>
              <a:spLocks noChangeArrowheads="1"/>
            </p:cNvSpPr>
            <p:nvPr/>
          </p:nvSpPr>
          <p:spPr bwMode="auto">
            <a:xfrm>
              <a:off x="3366" y="3146"/>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55" name="Rectangle 251"/>
            <p:cNvSpPr>
              <a:spLocks noChangeArrowheads="1"/>
            </p:cNvSpPr>
            <p:nvPr/>
          </p:nvSpPr>
          <p:spPr bwMode="auto">
            <a:xfrm>
              <a:off x="3366" y="3031"/>
              <a:ext cx="115"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56" name="Rectangle 252"/>
            <p:cNvSpPr>
              <a:spLocks noChangeArrowheads="1"/>
            </p:cNvSpPr>
            <p:nvPr/>
          </p:nvSpPr>
          <p:spPr bwMode="auto">
            <a:xfrm>
              <a:off x="3366" y="2915"/>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grpSp>
      <p:grpSp>
        <p:nvGrpSpPr>
          <p:cNvPr id="11" name="Group 253"/>
          <p:cNvGrpSpPr>
            <a:grpSpLocks/>
          </p:cNvGrpSpPr>
          <p:nvPr/>
        </p:nvGrpSpPr>
        <p:grpSpPr bwMode="auto">
          <a:xfrm>
            <a:off x="4791075" y="3343275"/>
            <a:ext cx="550863" cy="550863"/>
            <a:chOff x="3134" y="2915"/>
            <a:chExt cx="347" cy="347"/>
          </a:xfrm>
        </p:grpSpPr>
        <p:sp>
          <p:nvSpPr>
            <p:cNvPr id="38939" name="Rectangle 254"/>
            <p:cNvSpPr>
              <a:spLocks noChangeArrowheads="1"/>
            </p:cNvSpPr>
            <p:nvPr/>
          </p:nvSpPr>
          <p:spPr bwMode="auto">
            <a:xfrm>
              <a:off x="3134"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40" name="Rectangle 255"/>
            <p:cNvSpPr>
              <a:spLocks noChangeArrowheads="1"/>
            </p:cNvSpPr>
            <p:nvPr/>
          </p:nvSpPr>
          <p:spPr bwMode="auto">
            <a:xfrm>
              <a:off x="3250" y="3031"/>
              <a:ext cx="116" cy="115"/>
            </a:xfrm>
            <a:prstGeom prst="rect">
              <a:avLst/>
            </a:prstGeom>
            <a:solidFill>
              <a:srgbClr val="FF9933"/>
            </a:solidFill>
            <a:ln w="12700">
              <a:solidFill>
                <a:schemeClr val="tx1"/>
              </a:solidFill>
              <a:miter lim="800000"/>
              <a:headEnd/>
              <a:tailEnd/>
            </a:ln>
          </p:spPr>
          <p:txBody>
            <a:bodyPr wrap="none" anchor="ctr">
              <a:prstTxWarp prst="textNoShape">
                <a:avLst/>
              </a:prstTxWarp>
            </a:bodyPr>
            <a:lstStyle/>
            <a:p>
              <a:endParaRPr lang="en-US"/>
            </a:p>
          </p:txBody>
        </p:sp>
        <p:sp>
          <p:nvSpPr>
            <p:cNvPr id="38941" name="Rectangle 256"/>
            <p:cNvSpPr>
              <a:spLocks noChangeArrowheads="1"/>
            </p:cNvSpPr>
            <p:nvPr/>
          </p:nvSpPr>
          <p:spPr bwMode="auto">
            <a:xfrm>
              <a:off x="3250"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42" name="Rectangle 257"/>
            <p:cNvSpPr>
              <a:spLocks noChangeArrowheads="1"/>
            </p:cNvSpPr>
            <p:nvPr/>
          </p:nvSpPr>
          <p:spPr bwMode="auto">
            <a:xfrm>
              <a:off x="3134" y="3031"/>
              <a:ext cx="116"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43" name="Rectangle 258"/>
            <p:cNvSpPr>
              <a:spLocks noChangeArrowheads="1"/>
            </p:cNvSpPr>
            <p:nvPr/>
          </p:nvSpPr>
          <p:spPr bwMode="auto">
            <a:xfrm>
              <a:off x="3134"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44" name="Rectangle 259"/>
            <p:cNvSpPr>
              <a:spLocks noChangeArrowheads="1"/>
            </p:cNvSpPr>
            <p:nvPr/>
          </p:nvSpPr>
          <p:spPr bwMode="auto">
            <a:xfrm>
              <a:off x="3250"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45" name="Rectangle 260"/>
            <p:cNvSpPr>
              <a:spLocks noChangeArrowheads="1"/>
            </p:cNvSpPr>
            <p:nvPr/>
          </p:nvSpPr>
          <p:spPr bwMode="auto">
            <a:xfrm>
              <a:off x="3366" y="3146"/>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46" name="Rectangle 261"/>
            <p:cNvSpPr>
              <a:spLocks noChangeArrowheads="1"/>
            </p:cNvSpPr>
            <p:nvPr/>
          </p:nvSpPr>
          <p:spPr bwMode="auto">
            <a:xfrm>
              <a:off x="3366" y="3031"/>
              <a:ext cx="115"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47" name="Rectangle 262"/>
            <p:cNvSpPr>
              <a:spLocks noChangeArrowheads="1"/>
            </p:cNvSpPr>
            <p:nvPr/>
          </p:nvSpPr>
          <p:spPr bwMode="auto">
            <a:xfrm>
              <a:off x="3366" y="2915"/>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grpSp>
      <p:grpSp>
        <p:nvGrpSpPr>
          <p:cNvPr id="12" name="Group 263"/>
          <p:cNvGrpSpPr>
            <a:grpSpLocks/>
          </p:cNvGrpSpPr>
          <p:nvPr/>
        </p:nvGrpSpPr>
        <p:grpSpPr bwMode="auto">
          <a:xfrm>
            <a:off x="4605338" y="3157538"/>
            <a:ext cx="550862" cy="550862"/>
            <a:chOff x="3134" y="2915"/>
            <a:chExt cx="347" cy="347"/>
          </a:xfrm>
        </p:grpSpPr>
        <p:sp>
          <p:nvSpPr>
            <p:cNvPr id="38930" name="Rectangle 264"/>
            <p:cNvSpPr>
              <a:spLocks noChangeArrowheads="1"/>
            </p:cNvSpPr>
            <p:nvPr/>
          </p:nvSpPr>
          <p:spPr bwMode="auto">
            <a:xfrm>
              <a:off x="3134"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31" name="Rectangle 265"/>
            <p:cNvSpPr>
              <a:spLocks noChangeArrowheads="1"/>
            </p:cNvSpPr>
            <p:nvPr/>
          </p:nvSpPr>
          <p:spPr bwMode="auto">
            <a:xfrm>
              <a:off x="3250" y="3031"/>
              <a:ext cx="116" cy="115"/>
            </a:xfrm>
            <a:prstGeom prst="rect">
              <a:avLst/>
            </a:prstGeom>
            <a:solidFill>
              <a:srgbClr val="FF9933"/>
            </a:solidFill>
            <a:ln w="12700">
              <a:solidFill>
                <a:schemeClr val="tx1"/>
              </a:solidFill>
              <a:miter lim="800000"/>
              <a:headEnd/>
              <a:tailEnd/>
            </a:ln>
          </p:spPr>
          <p:txBody>
            <a:bodyPr wrap="none" anchor="ctr">
              <a:prstTxWarp prst="textNoShape">
                <a:avLst/>
              </a:prstTxWarp>
            </a:bodyPr>
            <a:lstStyle/>
            <a:p>
              <a:endParaRPr lang="en-US"/>
            </a:p>
          </p:txBody>
        </p:sp>
        <p:sp>
          <p:nvSpPr>
            <p:cNvPr id="38932" name="Rectangle 266"/>
            <p:cNvSpPr>
              <a:spLocks noChangeArrowheads="1"/>
            </p:cNvSpPr>
            <p:nvPr/>
          </p:nvSpPr>
          <p:spPr bwMode="auto">
            <a:xfrm>
              <a:off x="3250" y="2915"/>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33" name="Rectangle 267"/>
            <p:cNvSpPr>
              <a:spLocks noChangeArrowheads="1"/>
            </p:cNvSpPr>
            <p:nvPr/>
          </p:nvSpPr>
          <p:spPr bwMode="auto">
            <a:xfrm>
              <a:off x="3134" y="3031"/>
              <a:ext cx="116"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34" name="Rectangle 268"/>
            <p:cNvSpPr>
              <a:spLocks noChangeArrowheads="1"/>
            </p:cNvSpPr>
            <p:nvPr/>
          </p:nvSpPr>
          <p:spPr bwMode="auto">
            <a:xfrm>
              <a:off x="3134"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35" name="Rectangle 269"/>
            <p:cNvSpPr>
              <a:spLocks noChangeArrowheads="1"/>
            </p:cNvSpPr>
            <p:nvPr/>
          </p:nvSpPr>
          <p:spPr bwMode="auto">
            <a:xfrm>
              <a:off x="3250" y="3146"/>
              <a:ext cx="116"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36" name="Rectangle 270"/>
            <p:cNvSpPr>
              <a:spLocks noChangeArrowheads="1"/>
            </p:cNvSpPr>
            <p:nvPr/>
          </p:nvSpPr>
          <p:spPr bwMode="auto">
            <a:xfrm>
              <a:off x="3366" y="3146"/>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37" name="Rectangle 271"/>
            <p:cNvSpPr>
              <a:spLocks noChangeArrowheads="1"/>
            </p:cNvSpPr>
            <p:nvPr/>
          </p:nvSpPr>
          <p:spPr bwMode="auto">
            <a:xfrm>
              <a:off x="3366" y="3031"/>
              <a:ext cx="115" cy="115"/>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sp>
          <p:nvSpPr>
            <p:cNvPr id="38938" name="Rectangle 272"/>
            <p:cNvSpPr>
              <a:spLocks noChangeArrowheads="1"/>
            </p:cNvSpPr>
            <p:nvPr/>
          </p:nvSpPr>
          <p:spPr bwMode="auto">
            <a:xfrm>
              <a:off x="3366" y="2915"/>
              <a:ext cx="115" cy="116"/>
            </a:xfrm>
            <a:prstGeom prst="rect">
              <a:avLst/>
            </a:prstGeom>
            <a:solidFill>
              <a:schemeClr val="accent1"/>
            </a:solidFill>
            <a:ln w="12700">
              <a:solidFill>
                <a:schemeClr val="tx1"/>
              </a:solidFill>
              <a:miter lim="800000"/>
              <a:headEnd/>
              <a:tailEnd/>
            </a:ln>
          </p:spPr>
          <p:txBody>
            <a:bodyPr wrap="none" anchor="ctr">
              <a:prstTxWarp prst="textNoShape">
                <a:avLst/>
              </a:prstTxWarp>
            </a:bodyPr>
            <a:lstStyle/>
            <a:p>
              <a:endParaRPr lang="en-US"/>
            </a:p>
          </p:txBody>
        </p:sp>
      </p:grpSp>
      <p:sp>
        <p:nvSpPr>
          <p:cNvPr id="1825963" name="Freeform 171"/>
          <p:cNvSpPr>
            <a:spLocks/>
          </p:cNvSpPr>
          <p:nvPr/>
        </p:nvSpPr>
        <p:spPr bwMode="auto">
          <a:xfrm>
            <a:off x="3200400" y="1905000"/>
            <a:ext cx="2070100" cy="2971800"/>
          </a:xfrm>
          <a:custGeom>
            <a:avLst/>
            <a:gdLst>
              <a:gd name="T0" fmla="*/ 0 w 1304"/>
              <a:gd name="T1" fmla="*/ 0 h 1872"/>
              <a:gd name="T2" fmla="*/ 2147483647 w 1304"/>
              <a:gd name="T3" fmla="*/ 2147483647 h 1872"/>
              <a:gd name="T4" fmla="*/ 2147483647 w 1304"/>
              <a:gd name="T5" fmla="*/ 2147483647 h 1872"/>
              <a:gd name="T6" fmla="*/ 2147483647 w 1304"/>
              <a:gd name="T7" fmla="*/ 2147483647 h 1872"/>
              <a:gd name="T8" fmla="*/ 0 60000 65536"/>
              <a:gd name="T9" fmla="*/ 0 60000 65536"/>
              <a:gd name="T10" fmla="*/ 0 60000 65536"/>
              <a:gd name="T11" fmla="*/ 0 60000 65536"/>
              <a:gd name="T12" fmla="*/ 0 w 1304"/>
              <a:gd name="T13" fmla="*/ 0 h 1872"/>
              <a:gd name="T14" fmla="*/ 1304 w 1304"/>
              <a:gd name="T15" fmla="*/ 1872 h 1872"/>
            </a:gdLst>
            <a:ahLst/>
            <a:cxnLst>
              <a:cxn ang="T8">
                <a:pos x="T0" y="T1"/>
              </a:cxn>
              <a:cxn ang="T9">
                <a:pos x="T2" y="T3"/>
              </a:cxn>
              <a:cxn ang="T10">
                <a:pos x="T4" y="T5"/>
              </a:cxn>
              <a:cxn ang="T11">
                <a:pos x="T6" y="T7"/>
              </a:cxn>
            </a:cxnLst>
            <a:rect l="T12" t="T13" r="T14" b="T15"/>
            <a:pathLst>
              <a:path w="1304" h="1872">
                <a:moveTo>
                  <a:pt x="0" y="0"/>
                </a:moveTo>
                <a:cubicBezTo>
                  <a:pt x="96" y="248"/>
                  <a:pt x="192" y="496"/>
                  <a:pt x="384" y="672"/>
                </a:cubicBezTo>
                <a:cubicBezTo>
                  <a:pt x="576" y="848"/>
                  <a:pt x="1000" y="856"/>
                  <a:pt x="1152" y="1056"/>
                </a:cubicBezTo>
                <a:cubicBezTo>
                  <a:pt x="1304" y="1256"/>
                  <a:pt x="1300" y="1564"/>
                  <a:pt x="1296" y="1872"/>
                </a:cubicBezTo>
              </a:path>
            </a:pathLst>
          </a:custGeom>
          <a:noFill/>
          <a:ln w="76200">
            <a:solidFill>
              <a:schemeClr val="tx1"/>
            </a:solidFill>
            <a:round/>
            <a:headEnd type="arrow" w="med" len="med"/>
            <a:tailEnd/>
          </a:ln>
        </p:spPr>
        <p:txBody>
          <a:bodyP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2595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259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25963"/>
                                        </p:tgtEl>
                                        <p:attrNameLst>
                                          <p:attrName>style.visibility</p:attrName>
                                        </p:attrNameLst>
                                      </p:cBhvr>
                                      <p:to>
                                        <p:strVal val="visible"/>
                                      </p:to>
                                    </p:set>
                                  </p:childTnLst>
                                </p:cTn>
                              </p:par>
                              <p:par>
                                <p:cTn id="20" presetID="1" presetClass="exit" presetSubtype="0" fill="hold" grpId="1" nodeType="withEffect">
                                  <p:stCondLst>
                                    <p:cond delay="0"/>
                                  </p:stCondLst>
                                  <p:childTnLst>
                                    <p:set>
                                      <p:cBhvr>
                                        <p:cTn id="21" dur="1" fill="hold">
                                          <p:stCondLst>
                                            <p:cond delay="0"/>
                                          </p:stCondLst>
                                        </p:cTn>
                                        <p:tgtEl>
                                          <p:spTgt spid="1825953"/>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2595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par>
                                <p:cTn id="52" presetID="1" presetClass="exit" presetSubtype="0" fill="hold" nodeType="withEffect">
                                  <p:stCondLst>
                                    <p:cond delay="0"/>
                                  </p:stCondLst>
                                  <p:childTnLst>
                                    <p:set>
                                      <p:cBhvr>
                                        <p:cTn id="53" dur="1" fill="hold">
                                          <p:stCondLst>
                                            <p:cond delay="0"/>
                                          </p:stCondLst>
                                        </p:cTn>
                                        <p:tgtEl>
                                          <p:spTgt spid="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1" presetClass="exit" presetSubtype="0" fill="hold" nodeType="withEffect">
                                  <p:stCondLst>
                                    <p:cond delay="0"/>
                                  </p:stCondLst>
                                  <p:childTnLst>
                                    <p:set>
                                      <p:cBhvr>
                                        <p:cTn id="65" dur="1" fill="hold">
                                          <p:stCondLst>
                                            <p:cond delay="0"/>
                                          </p:stCondLst>
                                        </p:cTn>
                                        <p:tgtEl>
                                          <p:spTgt spid="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childTnLst>
                                </p:cTn>
                              </p:par>
                              <p:par>
                                <p:cTn id="70" presetID="1" presetClass="exit" presetSubtype="0" fill="hold" nodeType="withEffect">
                                  <p:stCondLst>
                                    <p:cond delay="0"/>
                                  </p:stCondLst>
                                  <p:childTnLst>
                                    <p:set>
                                      <p:cBhvr>
                                        <p:cTn id="71" dur="1" fill="hold">
                                          <p:stCondLst>
                                            <p:cond delay="0"/>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2"/>
                                        </p:tgtEl>
                                        <p:attrNameLst>
                                          <p:attrName>style.visibility</p:attrName>
                                        </p:attrNameLst>
                                      </p:cBhvr>
                                      <p:to>
                                        <p:strVal val="visible"/>
                                      </p:to>
                                    </p:set>
                                  </p:childTnLst>
                                </p:cTn>
                              </p:par>
                              <p:par>
                                <p:cTn id="76" presetID="1" presetClass="exit" presetSubtype="0" fill="hold" nodeType="withEffect">
                                  <p:stCondLst>
                                    <p:cond delay="0"/>
                                  </p:stCondLst>
                                  <p:childTnLst>
                                    <p:set>
                                      <p:cBhvr>
                                        <p:cTn id="77"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5953" grpId="0" animBg="1"/>
      <p:bldP spid="1825953" grpId="1" animBg="1"/>
      <p:bldP spid="1825954" grpId="0" animBg="1"/>
      <p:bldP spid="1825954" grpId="1" animBg="1"/>
      <p:bldP spid="1825963" grpId="0" animBg="1"/>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0" y="0"/>
            <a:ext cx="9906000" cy="6858000"/>
          </a:xfrm>
          <a:prstGeom prst="rect">
            <a:avLst/>
          </a:prstGeom>
          <a:solidFill>
            <a:schemeClr val="tx1"/>
          </a:solidFill>
          <a:ln w="12700">
            <a:solidFill>
              <a:schemeClr val="tx1"/>
            </a:solidFill>
            <a:round/>
            <a:headEnd/>
            <a:tailEnd/>
          </a:ln>
        </p:spPr>
        <p:txBody>
          <a:bodyPr>
            <a:prstTxWarp prst="textNoShape">
              <a:avLst/>
            </a:prstTxWarp>
          </a:bodyPr>
          <a:lstStyle/>
          <a:p>
            <a:endParaRPr lang="en-US"/>
          </a:p>
        </p:txBody>
      </p:sp>
      <p:sp>
        <p:nvSpPr>
          <p:cNvPr id="30723" name="Rectangle 2"/>
          <p:cNvSpPr>
            <a:spLocks noGrp="1" noChangeArrowheads="1"/>
          </p:cNvSpPr>
          <p:nvPr>
            <p:ph type="title"/>
          </p:nvPr>
        </p:nvSpPr>
        <p:spPr/>
        <p:txBody>
          <a:bodyPr/>
          <a:lstStyle/>
          <a:p>
            <a:pPr eaLnBrk="1" hangingPunct="1"/>
            <a:r>
              <a:rPr lang="en-US" sz="3200" dirty="0" smtClean="0">
                <a:solidFill>
                  <a:schemeClr val="bg1"/>
                </a:solidFill>
                <a:effectLst/>
                <a:ea typeface="ＭＳ Ｐゴシック" charset="-128"/>
                <a:cs typeface="ＭＳ Ｐゴシック" charset="-128"/>
              </a:rPr>
              <a:t>GPS-Aided Landmark Recognition (2007)</a:t>
            </a:r>
            <a:endParaRPr lang="en-US" sz="3200" dirty="0">
              <a:solidFill>
                <a:schemeClr val="bg1"/>
              </a:solidFill>
              <a:effectLst/>
              <a:ea typeface="ＭＳ Ｐゴシック" charset="-128"/>
              <a:cs typeface="ＭＳ Ｐゴシック" charset="-128"/>
            </a:endParaRPr>
          </a:p>
        </p:txBody>
      </p:sp>
      <p:pic>
        <p:nvPicPr>
          <p:cNvPr id="18" name="MAR-Building-Cropped.wmv">
            <a:hlinkClick r:id="" action="ppaction://media"/>
          </p:cNvPr>
          <p:cNvPicPr/>
          <p:nvPr>
            <a:videoFile r:link="rId1"/>
          </p:nvPr>
        </p:nvPicPr>
        <p:blipFill>
          <a:blip r:embed="rId4"/>
          <a:stretch>
            <a:fillRect/>
          </a:stretch>
        </p:blipFill>
        <p:spPr>
          <a:xfrm>
            <a:off x="2057400" y="1219200"/>
            <a:ext cx="5791200" cy="4343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43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0962" name="Picture 8"/>
          <p:cNvPicPr>
            <a:picLocks noChangeAspect="1" noChangeArrowheads="1"/>
          </p:cNvPicPr>
          <p:nvPr/>
        </p:nvPicPr>
        <p:blipFill>
          <a:blip r:embed="rId3"/>
          <a:srcRect l="13631" t="11737" r="26170" b="5031"/>
          <a:stretch>
            <a:fillRect/>
          </a:stretch>
        </p:blipFill>
        <p:spPr bwMode="auto">
          <a:xfrm>
            <a:off x="8001000" y="4114800"/>
            <a:ext cx="1712913" cy="1925638"/>
          </a:xfrm>
          <a:prstGeom prst="rect">
            <a:avLst/>
          </a:prstGeom>
          <a:noFill/>
          <a:ln w="12700">
            <a:noFill/>
            <a:miter lim="800000"/>
            <a:headEnd/>
            <a:tailEnd/>
          </a:ln>
        </p:spPr>
      </p:pic>
      <p:sp>
        <p:nvSpPr>
          <p:cNvPr id="40963" name="Line 45"/>
          <p:cNvSpPr>
            <a:spLocks noChangeShapeType="1"/>
          </p:cNvSpPr>
          <p:nvPr/>
        </p:nvSpPr>
        <p:spPr bwMode="auto">
          <a:xfrm>
            <a:off x="495300" y="3508375"/>
            <a:ext cx="9245600"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678915" name="AutoShape 4"/>
          <p:cNvSpPr>
            <a:spLocks noChangeArrowheads="1"/>
          </p:cNvSpPr>
          <p:nvPr/>
        </p:nvSpPr>
        <p:spPr bwMode="auto">
          <a:xfrm>
            <a:off x="2265363" y="2006600"/>
            <a:ext cx="1671637" cy="892175"/>
          </a:xfrm>
          <a:prstGeom prst="roundRect">
            <a:avLst>
              <a:gd name="adj" fmla="val 16667"/>
            </a:avLst>
          </a:prstGeom>
          <a:solidFill>
            <a:srgbClr val="99CCFF"/>
          </a:solidFill>
          <a:ln w="9525">
            <a:solidFill>
              <a:srgbClr val="000000"/>
            </a:solidFill>
            <a:round/>
            <a:headEnd/>
            <a:tailEnd/>
          </a:ln>
          <a:effectLst>
            <a:outerShdw dist="35921" dir="2700000" algn="ctr" rotWithShape="0">
              <a:srgbClr val="808080"/>
            </a:outerShdw>
          </a:effectLst>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pitchFamily="-109" charset="2"/>
              <a:buNone/>
              <a:tabLst>
                <a:tab pos="723900" algn="l"/>
              </a:tabLst>
              <a:defRPr/>
            </a:pPr>
            <a:r>
              <a:rPr lang="en-GB" altLang="zh-TW" sz="2000">
                <a:solidFill>
                  <a:srgbClr val="000000"/>
                </a:solidFill>
                <a:latin typeface="Helvetica" pitchFamily="-109" charset="0"/>
                <a:ea typeface="MS Gothic" pitchFamily="49" charset="-128"/>
                <a:cs typeface="MS Gothic" pitchFamily="49" charset="-128"/>
              </a:rPr>
              <a:t>Orthonormal</a:t>
            </a:r>
            <a:br>
              <a:rPr lang="en-GB" altLang="zh-TW" sz="2000">
                <a:solidFill>
                  <a:srgbClr val="000000"/>
                </a:solidFill>
                <a:latin typeface="Helvetica" pitchFamily="-109" charset="0"/>
                <a:ea typeface="MS Gothic" pitchFamily="49" charset="-128"/>
                <a:cs typeface="MS Gothic" pitchFamily="49" charset="-128"/>
              </a:rPr>
            </a:br>
            <a:r>
              <a:rPr lang="en-GB" altLang="zh-TW" sz="2000">
                <a:solidFill>
                  <a:srgbClr val="000000"/>
                </a:solidFill>
                <a:latin typeface="Helvetica" pitchFamily="-109" charset="0"/>
                <a:ea typeface="MS Gothic" pitchFamily="49" charset="-128"/>
                <a:cs typeface="MS Gothic" pitchFamily="49" charset="-128"/>
              </a:rPr>
              <a:t>Transform</a:t>
            </a:r>
          </a:p>
        </p:txBody>
      </p:sp>
      <p:sp>
        <p:nvSpPr>
          <p:cNvPr id="678916" name="AutoShape 5"/>
          <p:cNvSpPr>
            <a:spLocks noChangeArrowheads="1"/>
          </p:cNvSpPr>
          <p:nvPr/>
        </p:nvSpPr>
        <p:spPr bwMode="auto">
          <a:xfrm>
            <a:off x="4149725" y="2006600"/>
            <a:ext cx="1685925" cy="892175"/>
          </a:xfrm>
          <a:prstGeom prst="roundRect">
            <a:avLst>
              <a:gd name="adj" fmla="val 16667"/>
            </a:avLst>
          </a:prstGeom>
          <a:solidFill>
            <a:srgbClr val="99CCFF"/>
          </a:solidFill>
          <a:ln w="9525">
            <a:solidFill>
              <a:srgbClr val="000000"/>
            </a:solidFill>
            <a:round/>
            <a:headEnd/>
            <a:tailEnd/>
          </a:ln>
          <a:effectLst>
            <a:outerShdw dist="35921" dir="2700000" algn="ctr" rotWithShape="0">
              <a:srgbClr val="808080"/>
            </a:outerShdw>
          </a:effectLst>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pitchFamily="-109" charset="2"/>
              <a:buNone/>
              <a:tabLst>
                <a:tab pos="723900" algn="l"/>
              </a:tabLst>
              <a:defRPr/>
            </a:pPr>
            <a:r>
              <a:rPr lang="en-GB" altLang="zh-TW" sz="2400">
                <a:solidFill>
                  <a:srgbClr val="000000"/>
                </a:solidFill>
                <a:latin typeface="Helvetica" pitchFamily="-109" charset="0"/>
                <a:ea typeface="MS Gothic" pitchFamily="49" charset="-128"/>
                <a:cs typeface="MS Gothic" pitchFamily="49" charset="-128"/>
              </a:rPr>
              <a:t>Quantizer</a:t>
            </a:r>
          </a:p>
        </p:txBody>
      </p:sp>
      <p:sp>
        <p:nvSpPr>
          <p:cNvPr id="678917" name="AutoShape 6"/>
          <p:cNvSpPr>
            <a:spLocks noChangeArrowheads="1"/>
          </p:cNvSpPr>
          <p:nvPr/>
        </p:nvSpPr>
        <p:spPr bwMode="auto">
          <a:xfrm>
            <a:off x="6083300" y="2006600"/>
            <a:ext cx="1547813" cy="892175"/>
          </a:xfrm>
          <a:prstGeom prst="roundRect">
            <a:avLst>
              <a:gd name="adj" fmla="val 16667"/>
            </a:avLst>
          </a:prstGeom>
          <a:solidFill>
            <a:srgbClr val="99CCFF"/>
          </a:solidFill>
          <a:ln w="9525">
            <a:solidFill>
              <a:srgbClr val="000000"/>
            </a:solidFill>
            <a:round/>
            <a:headEnd/>
            <a:tailEnd/>
          </a:ln>
          <a:effectLst>
            <a:outerShdw dist="35921" dir="2700000" algn="ctr" rotWithShape="0">
              <a:srgbClr val="808080"/>
            </a:outerShdw>
          </a:effectLst>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pitchFamily="-109" charset="2"/>
              <a:buNone/>
              <a:tabLst>
                <a:tab pos="723900" algn="l"/>
              </a:tabLst>
              <a:defRPr/>
            </a:pPr>
            <a:r>
              <a:rPr lang="en-GB" altLang="zh-TW" sz="2400">
                <a:solidFill>
                  <a:srgbClr val="000000"/>
                </a:solidFill>
                <a:latin typeface="Helvetica" pitchFamily="-109" charset="0"/>
                <a:ea typeface="MS Gothic" pitchFamily="49" charset="-128"/>
                <a:cs typeface="MS Gothic" pitchFamily="49" charset="-128"/>
              </a:rPr>
              <a:t>Entropy</a:t>
            </a:r>
          </a:p>
          <a:p>
            <a:pPr algn="ctr" defTabSz="457200" hangingPunct="0">
              <a:lnSpc>
                <a:spcPct val="93000"/>
              </a:lnSpc>
              <a:buClr>
                <a:srgbClr val="000000"/>
              </a:buClr>
              <a:buSzPct val="45000"/>
              <a:buFont typeface="Wingdings" pitchFamily="-109" charset="2"/>
              <a:buNone/>
              <a:tabLst>
                <a:tab pos="723900" algn="l"/>
              </a:tabLst>
              <a:defRPr/>
            </a:pPr>
            <a:r>
              <a:rPr lang="en-GB" altLang="zh-TW" sz="2400">
                <a:solidFill>
                  <a:srgbClr val="000000"/>
                </a:solidFill>
                <a:latin typeface="Helvetica" pitchFamily="-109" charset="0"/>
                <a:ea typeface="MS Gothic" pitchFamily="49" charset="-128"/>
                <a:cs typeface="MS Gothic" pitchFamily="49" charset="-128"/>
              </a:rPr>
              <a:t>Coder</a:t>
            </a:r>
          </a:p>
        </p:txBody>
      </p:sp>
      <p:sp>
        <p:nvSpPr>
          <p:cNvPr id="678918" name="AutoShape 7"/>
          <p:cNvSpPr>
            <a:spLocks noChangeArrowheads="1"/>
          </p:cNvSpPr>
          <p:nvPr/>
        </p:nvSpPr>
        <p:spPr bwMode="auto">
          <a:xfrm>
            <a:off x="7486650" y="3203575"/>
            <a:ext cx="990600" cy="685800"/>
          </a:xfrm>
          <a:prstGeom prst="can">
            <a:avLst>
              <a:gd name="adj" fmla="val 25000"/>
            </a:avLst>
          </a:prstGeom>
          <a:solidFill>
            <a:srgbClr val="99CCFF"/>
          </a:solidFill>
          <a:ln w="9525">
            <a:solidFill>
              <a:srgbClr val="000000"/>
            </a:solidFill>
            <a:round/>
            <a:headEnd/>
            <a:tailEnd/>
          </a:ln>
          <a:effectLst>
            <a:outerShdw dist="35921" dir="2700000" algn="ctr" rotWithShape="0">
              <a:srgbClr val="808080"/>
            </a:outerShdw>
          </a:effectLst>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pitchFamily="-109" charset="2"/>
              <a:buNone/>
              <a:tabLst>
                <a:tab pos="723900" algn="l"/>
              </a:tabLst>
              <a:defRPr/>
            </a:pPr>
            <a:r>
              <a:rPr lang="en-GB" altLang="zh-TW" sz="1800">
                <a:solidFill>
                  <a:srgbClr val="000000"/>
                </a:solidFill>
                <a:latin typeface="Helvetica" pitchFamily="-109" charset="0"/>
                <a:ea typeface="MS Gothic" pitchFamily="49" charset="-128"/>
                <a:cs typeface="MS Gothic" pitchFamily="49" charset="-128"/>
              </a:rPr>
              <a:t>Channel</a:t>
            </a:r>
          </a:p>
        </p:txBody>
      </p:sp>
      <p:cxnSp>
        <p:nvCxnSpPr>
          <p:cNvPr id="40968" name="AutoShape 8"/>
          <p:cNvCxnSpPr>
            <a:cxnSpLocks noChangeShapeType="1"/>
            <a:stCxn id="678915" idx="3"/>
            <a:endCxn id="678916" idx="1"/>
          </p:cNvCxnSpPr>
          <p:nvPr/>
        </p:nvCxnSpPr>
        <p:spPr bwMode="auto">
          <a:xfrm>
            <a:off x="3937000" y="2452688"/>
            <a:ext cx="212725" cy="0"/>
          </a:xfrm>
          <a:prstGeom prst="straightConnector1">
            <a:avLst/>
          </a:prstGeom>
          <a:noFill/>
          <a:ln w="9525">
            <a:solidFill>
              <a:srgbClr val="000000"/>
            </a:solidFill>
            <a:round/>
            <a:headEnd/>
            <a:tailEnd type="triangle" w="med" len="med"/>
          </a:ln>
        </p:spPr>
      </p:cxnSp>
      <p:cxnSp>
        <p:nvCxnSpPr>
          <p:cNvPr id="40969" name="AutoShape 9"/>
          <p:cNvCxnSpPr>
            <a:cxnSpLocks noChangeShapeType="1"/>
            <a:stCxn id="678916" idx="3"/>
            <a:endCxn id="678917" idx="1"/>
          </p:cNvCxnSpPr>
          <p:nvPr/>
        </p:nvCxnSpPr>
        <p:spPr bwMode="auto">
          <a:xfrm>
            <a:off x="5835650" y="2452688"/>
            <a:ext cx="247650" cy="0"/>
          </a:xfrm>
          <a:prstGeom prst="straightConnector1">
            <a:avLst/>
          </a:prstGeom>
          <a:noFill/>
          <a:ln w="9525">
            <a:solidFill>
              <a:srgbClr val="000000"/>
            </a:solidFill>
            <a:round/>
            <a:headEnd/>
            <a:tailEnd type="triangle" w="med" len="med"/>
          </a:ln>
        </p:spPr>
      </p:cxnSp>
      <p:sp>
        <p:nvSpPr>
          <p:cNvPr id="40970" name="AutoShape 18"/>
          <p:cNvSpPr>
            <a:spLocks noChangeArrowheads="1"/>
          </p:cNvSpPr>
          <p:nvPr/>
        </p:nvSpPr>
        <p:spPr bwMode="auto">
          <a:xfrm>
            <a:off x="552450" y="2179638"/>
            <a:ext cx="1258888" cy="547687"/>
          </a:xfrm>
          <a:prstGeom prst="roundRect">
            <a:avLst>
              <a:gd name="adj" fmla="val 16667"/>
            </a:avLst>
          </a:prstGeom>
          <a:noFill/>
          <a:ln w="9525">
            <a:noFill/>
            <a:round/>
            <a:headEnd/>
            <a:tailEnd/>
          </a:ln>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charset="2"/>
              <a:buNone/>
              <a:tabLst>
                <a:tab pos="723900" algn="l"/>
              </a:tabLst>
            </a:pPr>
            <a:r>
              <a:rPr lang="en-GB" altLang="zh-TW" sz="2400">
                <a:solidFill>
                  <a:srgbClr val="000000"/>
                </a:solidFill>
                <a:ea typeface="MS Gothic" pitchFamily="49" charset="-128"/>
                <a:cs typeface="MS Gothic" pitchFamily="49" charset="-128"/>
              </a:rPr>
              <a:t>Original</a:t>
            </a:r>
            <a:br>
              <a:rPr lang="en-GB" altLang="zh-TW" sz="2400">
                <a:solidFill>
                  <a:srgbClr val="000000"/>
                </a:solidFill>
                <a:ea typeface="MS Gothic" pitchFamily="49" charset="-128"/>
                <a:cs typeface="MS Gothic" pitchFamily="49" charset="-128"/>
              </a:rPr>
            </a:br>
            <a:r>
              <a:rPr lang="en-GB" altLang="zh-TW" sz="2400">
                <a:solidFill>
                  <a:srgbClr val="000000"/>
                </a:solidFill>
                <a:ea typeface="MS Gothic" pitchFamily="49" charset="-128"/>
                <a:cs typeface="MS Gothic" pitchFamily="49" charset="-128"/>
              </a:rPr>
              <a:t>Descriptor</a:t>
            </a:r>
          </a:p>
        </p:txBody>
      </p:sp>
      <p:cxnSp>
        <p:nvCxnSpPr>
          <p:cNvPr id="40971" name="AutoShape 19"/>
          <p:cNvCxnSpPr>
            <a:cxnSpLocks noChangeShapeType="1"/>
            <a:stCxn id="40970" idx="3"/>
            <a:endCxn id="678915" idx="1"/>
          </p:cNvCxnSpPr>
          <p:nvPr/>
        </p:nvCxnSpPr>
        <p:spPr bwMode="auto">
          <a:xfrm flipV="1">
            <a:off x="1811338" y="2452688"/>
            <a:ext cx="454025" cy="1587"/>
          </a:xfrm>
          <a:prstGeom prst="bentConnector3">
            <a:avLst>
              <a:gd name="adj1" fmla="val 50000"/>
            </a:avLst>
          </a:prstGeom>
          <a:noFill/>
          <a:ln w="9525">
            <a:solidFill>
              <a:srgbClr val="000000"/>
            </a:solidFill>
            <a:round/>
            <a:headEnd/>
            <a:tailEnd type="triangle" w="med" len="med"/>
          </a:ln>
        </p:spPr>
      </p:cxnSp>
      <p:sp>
        <p:nvSpPr>
          <p:cNvPr id="678924" name="AutoShape 21"/>
          <p:cNvSpPr>
            <a:spLocks noChangeArrowheads="1"/>
          </p:cNvSpPr>
          <p:nvPr/>
        </p:nvSpPr>
        <p:spPr bwMode="auto">
          <a:xfrm>
            <a:off x="2286000" y="4194175"/>
            <a:ext cx="1654175" cy="822325"/>
          </a:xfrm>
          <a:prstGeom prst="roundRect">
            <a:avLst>
              <a:gd name="adj" fmla="val 16667"/>
            </a:avLst>
          </a:prstGeom>
          <a:solidFill>
            <a:srgbClr val="99CCFF"/>
          </a:solidFill>
          <a:ln w="9525">
            <a:solidFill>
              <a:srgbClr val="000000"/>
            </a:solidFill>
            <a:round/>
            <a:headEnd/>
            <a:tailEnd/>
          </a:ln>
          <a:effectLst>
            <a:outerShdw dist="35921" dir="2700000" algn="ctr" rotWithShape="0">
              <a:srgbClr val="808080"/>
            </a:outerShdw>
          </a:effectLst>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pitchFamily="-109" charset="2"/>
              <a:buNone/>
              <a:tabLst>
                <a:tab pos="723900" algn="l"/>
              </a:tabLst>
              <a:defRPr/>
            </a:pPr>
            <a:r>
              <a:rPr lang="en-GB" altLang="zh-TW" sz="2000" dirty="0">
                <a:solidFill>
                  <a:srgbClr val="000000"/>
                </a:solidFill>
                <a:latin typeface="Helvetica" pitchFamily="-109" charset="0"/>
                <a:ea typeface="MS Gothic" pitchFamily="49" charset="-128"/>
                <a:cs typeface="MS Gothic" pitchFamily="49" charset="-128"/>
              </a:rPr>
              <a:t>Inverse</a:t>
            </a:r>
          </a:p>
          <a:p>
            <a:pPr algn="ctr" defTabSz="457200" hangingPunct="0">
              <a:lnSpc>
                <a:spcPct val="93000"/>
              </a:lnSpc>
              <a:buClr>
                <a:srgbClr val="000000"/>
              </a:buClr>
              <a:buSzPct val="45000"/>
              <a:buFont typeface="Wingdings" pitchFamily="-109" charset="2"/>
              <a:buNone/>
              <a:tabLst>
                <a:tab pos="723900" algn="l"/>
              </a:tabLst>
              <a:defRPr/>
            </a:pPr>
            <a:r>
              <a:rPr lang="en-GB" altLang="zh-TW" sz="2000" dirty="0">
                <a:solidFill>
                  <a:srgbClr val="000000"/>
                </a:solidFill>
                <a:latin typeface="Helvetica" pitchFamily="-109" charset="0"/>
                <a:ea typeface="MS Gothic" pitchFamily="49" charset="-128"/>
                <a:cs typeface="MS Gothic" pitchFamily="49" charset="-128"/>
              </a:rPr>
              <a:t>Transform</a:t>
            </a:r>
          </a:p>
        </p:txBody>
      </p:sp>
      <p:sp>
        <p:nvSpPr>
          <p:cNvPr id="678925" name="AutoShape 22"/>
          <p:cNvSpPr>
            <a:spLocks noChangeArrowheads="1"/>
          </p:cNvSpPr>
          <p:nvPr/>
        </p:nvSpPr>
        <p:spPr bwMode="auto">
          <a:xfrm>
            <a:off x="4184650" y="4194175"/>
            <a:ext cx="1630363" cy="822325"/>
          </a:xfrm>
          <a:prstGeom prst="roundRect">
            <a:avLst>
              <a:gd name="adj" fmla="val 16667"/>
            </a:avLst>
          </a:prstGeom>
          <a:solidFill>
            <a:srgbClr val="99CCFF"/>
          </a:solidFill>
          <a:ln w="9525">
            <a:solidFill>
              <a:srgbClr val="000000"/>
            </a:solidFill>
            <a:round/>
            <a:headEnd/>
            <a:tailEnd/>
          </a:ln>
          <a:effectLst>
            <a:outerShdw dist="35921" dir="2700000" algn="ctr" rotWithShape="0">
              <a:srgbClr val="808080"/>
            </a:outerShdw>
          </a:effectLst>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pitchFamily="-109" charset="2"/>
              <a:buNone/>
              <a:tabLst>
                <a:tab pos="723900" algn="l"/>
              </a:tabLst>
              <a:defRPr/>
            </a:pPr>
            <a:r>
              <a:rPr lang="en-GB" altLang="zh-TW" sz="2400">
                <a:solidFill>
                  <a:srgbClr val="000000"/>
                </a:solidFill>
                <a:latin typeface="Helvetica" pitchFamily="-109" charset="0"/>
                <a:ea typeface="MS Gothic" pitchFamily="49" charset="-128"/>
                <a:cs typeface="MS Gothic" pitchFamily="49" charset="-128"/>
              </a:rPr>
              <a:t>Inverse</a:t>
            </a:r>
          </a:p>
          <a:p>
            <a:pPr algn="ctr" defTabSz="457200" hangingPunct="0">
              <a:lnSpc>
                <a:spcPct val="93000"/>
              </a:lnSpc>
              <a:buClr>
                <a:srgbClr val="000000"/>
              </a:buClr>
              <a:buSzPct val="45000"/>
              <a:buFont typeface="Wingdings" pitchFamily="-109" charset="2"/>
              <a:buNone/>
              <a:tabLst>
                <a:tab pos="723900" algn="l"/>
              </a:tabLst>
              <a:defRPr/>
            </a:pPr>
            <a:r>
              <a:rPr lang="en-GB" altLang="zh-TW" sz="2400">
                <a:solidFill>
                  <a:srgbClr val="000000"/>
                </a:solidFill>
                <a:latin typeface="Helvetica" pitchFamily="-109" charset="0"/>
                <a:ea typeface="MS Gothic" pitchFamily="49" charset="-128"/>
                <a:cs typeface="MS Gothic" pitchFamily="49" charset="-128"/>
              </a:rPr>
              <a:t>Quantizer</a:t>
            </a:r>
          </a:p>
        </p:txBody>
      </p:sp>
      <p:sp>
        <p:nvSpPr>
          <p:cNvPr id="678926" name="AutoShape 23"/>
          <p:cNvSpPr>
            <a:spLocks noChangeArrowheads="1"/>
          </p:cNvSpPr>
          <p:nvPr/>
        </p:nvSpPr>
        <p:spPr bwMode="auto">
          <a:xfrm>
            <a:off x="6038850" y="4194175"/>
            <a:ext cx="1612900" cy="822325"/>
          </a:xfrm>
          <a:prstGeom prst="roundRect">
            <a:avLst>
              <a:gd name="adj" fmla="val 16667"/>
            </a:avLst>
          </a:prstGeom>
          <a:solidFill>
            <a:srgbClr val="99CCFF"/>
          </a:solidFill>
          <a:ln w="9525">
            <a:solidFill>
              <a:srgbClr val="000000"/>
            </a:solidFill>
            <a:round/>
            <a:headEnd/>
            <a:tailEnd/>
          </a:ln>
          <a:effectLst>
            <a:outerShdw dist="35921" dir="2700000" algn="ctr" rotWithShape="0">
              <a:srgbClr val="808080"/>
            </a:outerShdw>
          </a:effectLst>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pitchFamily="-109" charset="2"/>
              <a:buNone/>
              <a:tabLst>
                <a:tab pos="723900" algn="l"/>
              </a:tabLst>
              <a:defRPr/>
            </a:pPr>
            <a:r>
              <a:rPr lang="en-GB" altLang="zh-TW" sz="2400">
                <a:solidFill>
                  <a:srgbClr val="000000"/>
                </a:solidFill>
                <a:latin typeface="Helvetica" pitchFamily="-109" charset="0"/>
                <a:ea typeface="MS Gothic" pitchFamily="49" charset="-128"/>
                <a:cs typeface="MS Gothic" pitchFamily="49" charset="-128"/>
              </a:rPr>
              <a:t>Entropy</a:t>
            </a:r>
          </a:p>
          <a:p>
            <a:pPr algn="ctr" defTabSz="457200" hangingPunct="0">
              <a:lnSpc>
                <a:spcPct val="93000"/>
              </a:lnSpc>
              <a:buClr>
                <a:srgbClr val="000000"/>
              </a:buClr>
              <a:buSzPct val="45000"/>
              <a:buFont typeface="Wingdings" pitchFamily="-109" charset="2"/>
              <a:buNone/>
              <a:tabLst>
                <a:tab pos="723900" algn="l"/>
              </a:tabLst>
              <a:defRPr/>
            </a:pPr>
            <a:r>
              <a:rPr lang="en-GB" altLang="zh-TW" sz="2400">
                <a:solidFill>
                  <a:srgbClr val="000000"/>
                </a:solidFill>
                <a:latin typeface="Helvetica" pitchFamily="-109" charset="0"/>
                <a:ea typeface="MS Gothic" pitchFamily="49" charset="-128"/>
                <a:cs typeface="MS Gothic" pitchFamily="49" charset="-128"/>
              </a:rPr>
              <a:t>Decoder</a:t>
            </a:r>
          </a:p>
        </p:txBody>
      </p:sp>
      <p:cxnSp>
        <p:nvCxnSpPr>
          <p:cNvPr id="40975" name="AutoShape 24"/>
          <p:cNvCxnSpPr>
            <a:cxnSpLocks noChangeShapeType="1"/>
            <a:stCxn id="678924" idx="3"/>
            <a:endCxn id="678925" idx="1"/>
          </p:cNvCxnSpPr>
          <p:nvPr/>
        </p:nvCxnSpPr>
        <p:spPr bwMode="auto">
          <a:xfrm>
            <a:off x="3940175" y="4605338"/>
            <a:ext cx="244475" cy="0"/>
          </a:xfrm>
          <a:prstGeom prst="straightConnector1">
            <a:avLst/>
          </a:prstGeom>
          <a:noFill/>
          <a:ln w="9525">
            <a:solidFill>
              <a:srgbClr val="000000"/>
            </a:solidFill>
            <a:round/>
            <a:headEnd type="triangle" w="med" len="med"/>
            <a:tailEnd/>
          </a:ln>
        </p:spPr>
      </p:cxnSp>
      <p:cxnSp>
        <p:nvCxnSpPr>
          <p:cNvPr id="40976" name="AutoShape 25"/>
          <p:cNvCxnSpPr>
            <a:cxnSpLocks noChangeShapeType="1"/>
            <a:stCxn id="678925" idx="3"/>
            <a:endCxn id="678926" idx="1"/>
          </p:cNvCxnSpPr>
          <p:nvPr/>
        </p:nvCxnSpPr>
        <p:spPr bwMode="auto">
          <a:xfrm>
            <a:off x="5815013" y="4605338"/>
            <a:ext cx="223837" cy="0"/>
          </a:xfrm>
          <a:prstGeom prst="straightConnector1">
            <a:avLst/>
          </a:prstGeom>
          <a:noFill/>
          <a:ln w="9525">
            <a:solidFill>
              <a:srgbClr val="000000"/>
            </a:solidFill>
            <a:round/>
            <a:headEnd type="triangle" w="med" len="med"/>
            <a:tailEnd/>
          </a:ln>
        </p:spPr>
      </p:cxnSp>
      <p:sp>
        <p:nvSpPr>
          <p:cNvPr id="40977" name="AutoShape 34"/>
          <p:cNvSpPr>
            <a:spLocks noChangeArrowheads="1"/>
          </p:cNvSpPr>
          <p:nvPr/>
        </p:nvSpPr>
        <p:spPr bwMode="auto">
          <a:xfrm>
            <a:off x="304800" y="4267200"/>
            <a:ext cx="1485900" cy="685800"/>
          </a:xfrm>
          <a:prstGeom prst="roundRect">
            <a:avLst>
              <a:gd name="adj" fmla="val 16667"/>
            </a:avLst>
          </a:prstGeom>
          <a:noFill/>
          <a:ln w="9525">
            <a:noFill/>
            <a:round/>
            <a:headEnd/>
            <a:tailEnd/>
          </a:ln>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charset="2"/>
              <a:buNone/>
              <a:tabLst>
                <a:tab pos="723900" algn="l"/>
              </a:tabLst>
            </a:pPr>
            <a:r>
              <a:rPr lang="en-GB" altLang="zh-TW" sz="2400">
                <a:solidFill>
                  <a:srgbClr val="000000"/>
                </a:solidFill>
                <a:ea typeface="MS Gothic" pitchFamily="49" charset="-128"/>
                <a:cs typeface="MS Gothic" pitchFamily="49" charset="-128"/>
              </a:rPr>
              <a:t>Decoded</a:t>
            </a:r>
            <a:br>
              <a:rPr lang="en-GB" altLang="zh-TW" sz="2400">
                <a:solidFill>
                  <a:srgbClr val="000000"/>
                </a:solidFill>
                <a:ea typeface="MS Gothic" pitchFamily="49" charset="-128"/>
                <a:cs typeface="MS Gothic" pitchFamily="49" charset="-128"/>
              </a:rPr>
            </a:br>
            <a:r>
              <a:rPr lang="en-GB" altLang="zh-TW" sz="2400">
                <a:solidFill>
                  <a:srgbClr val="000000"/>
                </a:solidFill>
                <a:ea typeface="MS Gothic" pitchFamily="49" charset="-128"/>
                <a:cs typeface="MS Gothic" pitchFamily="49" charset="-128"/>
              </a:rPr>
              <a:t>Descriptor</a:t>
            </a:r>
          </a:p>
        </p:txBody>
      </p:sp>
      <p:cxnSp>
        <p:nvCxnSpPr>
          <p:cNvPr id="40978" name="AutoShape 35"/>
          <p:cNvCxnSpPr>
            <a:cxnSpLocks noChangeShapeType="1"/>
            <a:stCxn id="40977" idx="3"/>
            <a:endCxn id="678924" idx="1"/>
          </p:cNvCxnSpPr>
          <p:nvPr/>
        </p:nvCxnSpPr>
        <p:spPr bwMode="auto">
          <a:xfrm flipV="1">
            <a:off x="1790700" y="4605338"/>
            <a:ext cx="495300" cy="4762"/>
          </a:xfrm>
          <a:prstGeom prst="bentConnector3">
            <a:avLst>
              <a:gd name="adj1" fmla="val 50000"/>
            </a:avLst>
          </a:prstGeom>
          <a:noFill/>
          <a:ln w="9525">
            <a:solidFill>
              <a:srgbClr val="000000"/>
            </a:solidFill>
            <a:round/>
            <a:headEnd type="triangle" w="med" len="med"/>
            <a:tailEnd/>
          </a:ln>
        </p:spPr>
      </p:cxnSp>
      <p:sp>
        <p:nvSpPr>
          <p:cNvPr id="40979" name="Text Box 47"/>
          <p:cNvSpPr txBox="1">
            <a:spLocks noChangeArrowheads="1"/>
          </p:cNvSpPr>
          <p:nvPr/>
        </p:nvSpPr>
        <p:spPr bwMode="auto">
          <a:xfrm>
            <a:off x="4102100" y="3471863"/>
            <a:ext cx="1303338" cy="523875"/>
          </a:xfrm>
          <a:prstGeom prst="rect">
            <a:avLst/>
          </a:prstGeom>
          <a:noFill/>
          <a:ln w="9525">
            <a:noFill/>
            <a:miter lim="800000"/>
            <a:headEnd/>
            <a:tailEnd/>
          </a:ln>
        </p:spPr>
        <p:txBody>
          <a:bodyPr wrap="none">
            <a:prstTxWarp prst="textNoShape">
              <a:avLst/>
            </a:prstTxWarp>
            <a:spAutoFit/>
          </a:bodyPr>
          <a:lstStyle/>
          <a:p>
            <a:r>
              <a:rPr lang="en-US" altLang="ja-JP" sz="2800">
                <a:solidFill>
                  <a:schemeClr val="tx2"/>
                </a:solidFill>
              </a:rPr>
              <a:t>Server</a:t>
            </a:r>
          </a:p>
        </p:txBody>
      </p:sp>
      <p:sp>
        <p:nvSpPr>
          <p:cNvPr id="40980" name="TextBox 162"/>
          <p:cNvSpPr txBox="1">
            <a:spLocks noChangeArrowheads="1"/>
          </p:cNvSpPr>
          <p:nvPr/>
        </p:nvSpPr>
        <p:spPr bwMode="auto">
          <a:xfrm>
            <a:off x="5365750" y="6019800"/>
            <a:ext cx="4083050" cy="366713"/>
          </a:xfrm>
          <a:prstGeom prst="rect">
            <a:avLst/>
          </a:prstGeom>
          <a:noFill/>
          <a:ln w="9525">
            <a:noFill/>
            <a:miter lim="800000"/>
            <a:headEnd/>
            <a:tailEnd/>
          </a:ln>
        </p:spPr>
        <p:txBody>
          <a:bodyPr>
            <a:prstTxWarp prst="textNoShape">
              <a:avLst/>
            </a:prstTxWarp>
            <a:spAutoFit/>
          </a:bodyPr>
          <a:lstStyle/>
          <a:p>
            <a:pPr algn="ctr">
              <a:spcAft>
                <a:spcPts val="600"/>
              </a:spcAft>
            </a:pPr>
            <a:r>
              <a:rPr lang="en-US" altLang="zh-TW" sz="1800" i="1">
                <a:solidFill>
                  <a:schemeClr val="folHlink"/>
                </a:solidFill>
                <a:ea typeface="Arial" charset="0"/>
                <a:cs typeface="Arial" charset="0"/>
                <a:sym typeface="Wingdings" charset="2"/>
              </a:rPr>
              <a:t>[Chandrasekhar et al., VCIP 2009]</a:t>
            </a:r>
          </a:p>
        </p:txBody>
      </p:sp>
      <p:sp>
        <p:nvSpPr>
          <p:cNvPr id="678935" name="Rectangle 23"/>
          <p:cNvSpPr>
            <a:spLocks noGrp="1" noChangeArrowheads="1"/>
          </p:cNvSpPr>
          <p:nvPr>
            <p:ph type="title" idx="4294967295"/>
          </p:nvPr>
        </p:nvSpPr>
        <p:spPr>
          <a:xfrm>
            <a:off x="381000" y="152400"/>
            <a:ext cx="9372600" cy="801688"/>
          </a:xfrm>
        </p:spPr>
        <p:txBody>
          <a:bodyPr/>
          <a:lstStyle/>
          <a:p>
            <a:pPr eaLnBrk="1" hangingPunct="1">
              <a:defRPr/>
            </a:pPr>
            <a:r>
              <a:rPr lang="en-US" altLang="ja-JP" sz="3200"/>
              <a:t>Transform Coding of SURF/SIFT Descriptors</a:t>
            </a:r>
          </a:p>
        </p:txBody>
      </p:sp>
      <p:pic>
        <p:nvPicPr>
          <p:cNvPr id="40982" name="Picture 45" descr="C:\Users\HP_Administrator\Documents\IVMS\Image Matching\Papers\DCC 2009 - Tree Histogram Coding\Figures-Paper\cloud.jpg"/>
          <p:cNvPicPr>
            <a:picLocks noChangeAspect="1" noChangeArrowheads="1"/>
          </p:cNvPicPr>
          <p:nvPr/>
        </p:nvPicPr>
        <p:blipFill>
          <a:blip r:embed="rId4"/>
          <a:srcRect b="-3638"/>
          <a:stretch>
            <a:fillRect/>
          </a:stretch>
        </p:blipFill>
        <p:spPr bwMode="auto">
          <a:xfrm>
            <a:off x="7086600" y="3030538"/>
            <a:ext cx="1809750" cy="1069975"/>
          </a:xfrm>
          <a:prstGeom prst="rect">
            <a:avLst/>
          </a:prstGeom>
          <a:noFill/>
          <a:ln w="9525">
            <a:noFill/>
            <a:miter lim="800000"/>
            <a:headEnd/>
            <a:tailEnd/>
          </a:ln>
        </p:spPr>
      </p:pic>
      <p:cxnSp>
        <p:nvCxnSpPr>
          <p:cNvPr id="40983" name="AutoShape 15"/>
          <p:cNvCxnSpPr>
            <a:cxnSpLocks noChangeShapeType="1"/>
            <a:stCxn id="678917" idx="3"/>
            <a:endCxn id="40985" idx="0"/>
          </p:cNvCxnSpPr>
          <p:nvPr/>
        </p:nvCxnSpPr>
        <p:spPr bwMode="auto">
          <a:xfrm>
            <a:off x="7631113" y="2452688"/>
            <a:ext cx="347662" cy="661987"/>
          </a:xfrm>
          <a:prstGeom prst="bentConnector2">
            <a:avLst/>
          </a:prstGeom>
          <a:noFill/>
          <a:ln w="9525">
            <a:solidFill>
              <a:srgbClr val="000000"/>
            </a:solidFill>
            <a:round/>
            <a:headEnd/>
            <a:tailEnd type="triangle" w="med" len="med"/>
          </a:ln>
        </p:spPr>
      </p:cxnSp>
      <p:cxnSp>
        <p:nvCxnSpPr>
          <p:cNvPr id="40984" name="AutoShape 37"/>
          <p:cNvCxnSpPr>
            <a:cxnSpLocks noChangeShapeType="1"/>
            <a:stCxn id="40985" idx="2"/>
            <a:endCxn id="678926" idx="3"/>
          </p:cNvCxnSpPr>
          <p:nvPr/>
        </p:nvCxnSpPr>
        <p:spPr bwMode="auto">
          <a:xfrm rot="5400000">
            <a:off x="7495381" y="4121944"/>
            <a:ext cx="639763" cy="327025"/>
          </a:xfrm>
          <a:prstGeom prst="bentConnector2">
            <a:avLst/>
          </a:prstGeom>
          <a:noFill/>
          <a:ln w="9525">
            <a:solidFill>
              <a:srgbClr val="000000"/>
            </a:solidFill>
            <a:round/>
            <a:headEnd/>
            <a:tailEnd type="triangle" w="med" len="med"/>
          </a:ln>
        </p:spPr>
      </p:cxnSp>
      <p:sp>
        <p:nvSpPr>
          <p:cNvPr id="40985" name="AutoShape 34"/>
          <p:cNvSpPr>
            <a:spLocks noChangeArrowheads="1"/>
          </p:cNvSpPr>
          <p:nvPr/>
        </p:nvSpPr>
        <p:spPr bwMode="auto">
          <a:xfrm>
            <a:off x="7232650" y="3114675"/>
            <a:ext cx="1492250" cy="850900"/>
          </a:xfrm>
          <a:prstGeom prst="roundRect">
            <a:avLst>
              <a:gd name="adj" fmla="val 16667"/>
            </a:avLst>
          </a:prstGeom>
          <a:noFill/>
          <a:ln w="9525">
            <a:noFill/>
            <a:round/>
            <a:headEnd/>
            <a:tailEnd/>
          </a:ln>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charset="2"/>
              <a:buNone/>
              <a:tabLst>
                <a:tab pos="723900" algn="l"/>
              </a:tabLst>
            </a:pPr>
            <a:r>
              <a:rPr lang="en-GB" altLang="zh-TW" sz="2400">
                <a:solidFill>
                  <a:srgbClr val="000000"/>
                </a:solidFill>
                <a:ea typeface="MS Gothic" pitchFamily="49" charset="-128"/>
                <a:cs typeface="MS Gothic" pitchFamily="49" charset="-128"/>
              </a:rPr>
              <a:t>Channel</a:t>
            </a:r>
          </a:p>
        </p:txBody>
      </p:sp>
      <p:grpSp>
        <p:nvGrpSpPr>
          <p:cNvPr id="40986" name="Group 22"/>
          <p:cNvGrpSpPr>
            <a:grpSpLocks noChangeAspect="1"/>
          </p:cNvGrpSpPr>
          <p:nvPr/>
        </p:nvGrpSpPr>
        <p:grpSpPr bwMode="auto">
          <a:xfrm>
            <a:off x="8153400" y="1371600"/>
            <a:ext cx="1576388" cy="901700"/>
            <a:chOff x="482600" y="1706563"/>
            <a:chExt cx="4225925" cy="2405062"/>
          </a:xfrm>
        </p:grpSpPr>
        <p:pic>
          <p:nvPicPr>
            <p:cNvPr id="40988" name="Picture 6"/>
            <p:cNvPicPr>
              <a:picLocks noChangeAspect="1" noChangeArrowheads="1"/>
            </p:cNvPicPr>
            <p:nvPr/>
          </p:nvPicPr>
          <p:blipFill>
            <a:blip r:embed="rId5"/>
            <a:srcRect t="18677"/>
            <a:stretch>
              <a:fillRect/>
            </a:stretch>
          </p:blipFill>
          <p:spPr bwMode="auto">
            <a:xfrm>
              <a:off x="482600" y="1706563"/>
              <a:ext cx="4225925" cy="2405062"/>
            </a:xfrm>
            <a:prstGeom prst="rect">
              <a:avLst/>
            </a:prstGeom>
            <a:noFill/>
            <a:ln w="12700">
              <a:noFill/>
              <a:miter lim="800000"/>
              <a:headEnd/>
              <a:tailEnd/>
            </a:ln>
          </p:spPr>
        </p:pic>
        <p:pic>
          <p:nvPicPr>
            <p:cNvPr id="40989" name="Picture 25" descr="01q.jpg"/>
            <p:cNvPicPr>
              <a:picLocks noChangeAspect="1"/>
            </p:cNvPicPr>
            <p:nvPr/>
          </p:nvPicPr>
          <p:blipFill>
            <a:blip r:embed="rId6"/>
            <a:srcRect/>
            <a:stretch>
              <a:fillRect/>
            </a:stretch>
          </p:blipFill>
          <p:spPr bwMode="auto">
            <a:xfrm>
              <a:off x="1524000" y="1996283"/>
              <a:ext cx="2036064" cy="1527048"/>
            </a:xfrm>
            <a:prstGeom prst="rect">
              <a:avLst/>
            </a:prstGeom>
            <a:noFill/>
            <a:ln w="9525">
              <a:noFill/>
              <a:miter lim="800000"/>
              <a:headEnd/>
              <a:tailEnd/>
            </a:ln>
          </p:spPr>
        </p:pic>
      </p:grpSp>
      <p:sp>
        <p:nvSpPr>
          <p:cNvPr id="40987" name="Text Box 46"/>
          <p:cNvSpPr txBox="1">
            <a:spLocks noChangeArrowheads="1"/>
          </p:cNvSpPr>
          <p:nvPr/>
        </p:nvSpPr>
        <p:spPr bwMode="auto">
          <a:xfrm>
            <a:off x="4146550" y="2971800"/>
            <a:ext cx="1182688" cy="523875"/>
          </a:xfrm>
          <a:prstGeom prst="rect">
            <a:avLst/>
          </a:prstGeom>
          <a:noFill/>
          <a:ln w="9525">
            <a:noFill/>
            <a:miter lim="800000"/>
            <a:headEnd/>
            <a:tailEnd/>
          </a:ln>
        </p:spPr>
        <p:txBody>
          <a:bodyPr wrap="none">
            <a:prstTxWarp prst="textNoShape">
              <a:avLst/>
            </a:prstTxWarp>
            <a:spAutoFit/>
          </a:bodyPr>
          <a:lstStyle/>
          <a:p>
            <a:r>
              <a:rPr lang="en-US" altLang="ja-JP" sz="2800">
                <a:solidFill>
                  <a:schemeClr val="tx2"/>
                </a:solidFill>
              </a:rPr>
              <a:t>Client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09" name="Group 108"/>
          <p:cNvGrpSpPr/>
          <p:nvPr/>
        </p:nvGrpSpPr>
        <p:grpSpPr>
          <a:xfrm>
            <a:off x="5867400" y="1631950"/>
            <a:ext cx="2667000" cy="2286000"/>
            <a:chOff x="7010400" y="1295400"/>
            <a:chExt cx="2667000" cy="2286000"/>
          </a:xfrm>
        </p:grpSpPr>
        <p:sp>
          <p:nvSpPr>
            <p:cNvPr id="101" name="Rectangle 100"/>
            <p:cNvSpPr/>
            <p:nvPr/>
          </p:nvSpPr>
          <p:spPr bwMode="auto">
            <a:xfrm>
              <a:off x="7543800" y="1295400"/>
              <a:ext cx="2133600" cy="1752600"/>
            </a:xfrm>
            <a:prstGeom prst="rect">
              <a:avLst/>
            </a:prstGeom>
            <a:solidFill>
              <a:schemeClr val="bg1"/>
            </a:solid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102" name="Rectangle 101"/>
            <p:cNvSpPr/>
            <p:nvPr/>
          </p:nvSpPr>
          <p:spPr bwMode="auto">
            <a:xfrm>
              <a:off x="7467600" y="1371600"/>
              <a:ext cx="2133600" cy="1752600"/>
            </a:xfrm>
            <a:prstGeom prst="rect">
              <a:avLst/>
            </a:prstGeom>
            <a:solidFill>
              <a:schemeClr val="bg1"/>
            </a:solid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103" name="Rectangle 102"/>
            <p:cNvSpPr/>
            <p:nvPr/>
          </p:nvSpPr>
          <p:spPr bwMode="auto">
            <a:xfrm>
              <a:off x="7391400" y="1447800"/>
              <a:ext cx="2133600" cy="1752600"/>
            </a:xfrm>
            <a:prstGeom prst="rect">
              <a:avLst/>
            </a:prstGeom>
            <a:solidFill>
              <a:schemeClr val="bg1"/>
            </a:solid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104" name="Rectangle 103"/>
            <p:cNvSpPr/>
            <p:nvPr/>
          </p:nvSpPr>
          <p:spPr bwMode="auto">
            <a:xfrm>
              <a:off x="7315200" y="1524000"/>
              <a:ext cx="2133600" cy="1752600"/>
            </a:xfrm>
            <a:prstGeom prst="rect">
              <a:avLst/>
            </a:prstGeom>
            <a:solidFill>
              <a:schemeClr val="bg1"/>
            </a:solid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105" name="Rectangle 104"/>
            <p:cNvSpPr/>
            <p:nvPr/>
          </p:nvSpPr>
          <p:spPr bwMode="auto">
            <a:xfrm>
              <a:off x="7239000" y="1600200"/>
              <a:ext cx="2133600" cy="1752600"/>
            </a:xfrm>
            <a:prstGeom prst="rect">
              <a:avLst/>
            </a:prstGeom>
            <a:solidFill>
              <a:schemeClr val="bg1"/>
            </a:solid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106" name="Rectangle 105"/>
            <p:cNvSpPr/>
            <p:nvPr/>
          </p:nvSpPr>
          <p:spPr bwMode="auto">
            <a:xfrm>
              <a:off x="7162800" y="1676400"/>
              <a:ext cx="2133600" cy="1752600"/>
            </a:xfrm>
            <a:prstGeom prst="rect">
              <a:avLst/>
            </a:prstGeom>
            <a:solidFill>
              <a:schemeClr val="bg1"/>
            </a:solid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107" name="Rectangle 106"/>
            <p:cNvSpPr/>
            <p:nvPr/>
          </p:nvSpPr>
          <p:spPr bwMode="auto">
            <a:xfrm>
              <a:off x="7086600" y="1752600"/>
              <a:ext cx="2133600" cy="1752600"/>
            </a:xfrm>
            <a:prstGeom prst="rect">
              <a:avLst/>
            </a:prstGeom>
            <a:solidFill>
              <a:schemeClr val="bg1"/>
            </a:solid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108" name="Rectangle 107"/>
            <p:cNvSpPr/>
            <p:nvPr/>
          </p:nvSpPr>
          <p:spPr bwMode="auto">
            <a:xfrm>
              <a:off x="7010400" y="1828800"/>
              <a:ext cx="2133600" cy="1752600"/>
            </a:xfrm>
            <a:prstGeom prst="rect">
              <a:avLst/>
            </a:prstGeom>
            <a:solidFill>
              <a:schemeClr val="bg1"/>
            </a:solid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grpSp>
      <p:sp>
        <p:nvSpPr>
          <p:cNvPr id="1956866" name="Rectangle 2"/>
          <p:cNvSpPr>
            <a:spLocks noGrp="1" noChangeArrowheads="1"/>
          </p:cNvSpPr>
          <p:nvPr>
            <p:ph type="title"/>
          </p:nvPr>
        </p:nvSpPr>
        <p:spPr>
          <a:xfrm>
            <a:off x="742950" y="76200"/>
            <a:ext cx="9086850" cy="801688"/>
          </a:xfrm>
        </p:spPr>
        <p:txBody>
          <a:bodyPr/>
          <a:lstStyle/>
          <a:p>
            <a:pPr>
              <a:defRPr/>
            </a:pPr>
            <a:r>
              <a:rPr lang="en-US" sz="3200" dirty="0" err="1" smtClean="0"/>
              <a:t>CHoG</a:t>
            </a:r>
            <a:r>
              <a:rPr lang="en-US" sz="3200" dirty="0" smtClean="0"/>
              <a:t>: Compressed Histogram of Gradients</a:t>
            </a:r>
            <a:endParaRPr lang="en-US" sz="3200" dirty="0"/>
          </a:p>
        </p:txBody>
      </p:sp>
      <p:grpSp>
        <p:nvGrpSpPr>
          <p:cNvPr id="46083" name="Group 3"/>
          <p:cNvGrpSpPr>
            <a:grpSpLocks/>
          </p:cNvGrpSpPr>
          <p:nvPr/>
        </p:nvGrpSpPr>
        <p:grpSpPr bwMode="auto">
          <a:xfrm>
            <a:off x="431800" y="3519488"/>
            <a:ext cx="2997200" cy="2271712"/>
            <a:chOff x="796" y="1851"/>
            <a:chExt cx="2270" cy="1703"/>
          </a:xfrm>
        </p:grpSpPr>
        <p:pic>
          <p:nvPicPr>
            <p:cNvPr id="46162" name="Picture 4" descr="01012007011"/>
            <p:cNvPicPr>
              <a:picLocks noChangeAspect="1" noChangeArrowheads="1"/>
            </p:cNvPicPr>
            <p:nvPr/>
          </p:nvPicPr>
          <p:blipFill>
            <a:blip r:embed="rId3">
              <a:grayscl/>
            </a:blip>
            <a:srcRect l="20023" t="6172" r="6250" b="20062"/>
            <a:stretch>
              <a:fillRect/>
            </a:stretch>
          </p:blipFill>
          <p:spPr bwMode="auto">
            <a:xfrm>
              <a:off x="796" y="1851"/>
              <a:ext cx="2270" cy="1703"/>
            </a:xfrm>
            <a:prstGeom prst="rect">
              <a:avLst/>
            </a:prstGeom>
            <a:noFill/>
            <a:ln w="9525">
              <a:noFill/>
              <a:miter lim="800000"/>
              <a:headEnd/>
              <a:tailEnd/>
            </a:ln>
          </p:spPr>
        </p:pic>
        <p:grpSp>
          <p:nvGrpSpPr>
            <p:cNvPr id="46163" name="Group 5"/>
            <p:cNvGrpSpPr>
              <a:grpSpLocks/>
            </p:cNvGrpSpPr>
            <p:nvPr/>
          </p:nvGrpSpPr>
          <p:grpSpPr bwMode="auto">
            <a:xfrm rot="900000">
              <a:off x="2009" y="2027"/>
              <a:ext cx="336" cy="336"/>
              <a:chOff x="1830" y="1566"/>
              <a:chExt cx="336" cy="336"/>
            </a:xfrm>
          </p:grpSpPr>
          <p:sp>
            <p:nvSpPr>
              <p:cNvPr id="46164" name="Rectangle 6"/>
              <p:cNvSpPr>
                <a:spLocks noChangeArrowheads="1"/>
              </p:cNvSpPr>
              <p:nvPr/>
            </p:nvSpPr>
            <p:spPr bwMode="auto">
              <a:xfrm>
                <a:off x="1830" y="1566"/>
                <a:ext cx="336" cy="336"/>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sp>
            <p:nvSpPr>
              <p:cNvPr id="46165" name="Line 7"/>
              <p:cNvSpPr>
                <a:spLocks noChangeShapeType="1"/>
              </p:cNvSpPr>
              <p:nvPr/>
            </p:nvSpPr>
            <p:spPr bwMode="auto">
              <a:xfrm flipH="1" flipV="1">
                <a:off x="1996" y="1572"/>
                <a:ext cx="1" cy="165"/>
              </a:xfrm>
              <a:prstGeom prst="line">
                <a:avLst/>
              </a:prstGeom>
              <a:noFill/>
              <a:ln w="12700">
                <a:solidFill>
                  <a:srgbClr val="FF0000"/>
                </a:solidFill>
                <a:round/>
                <a:headEnd type="oval" w="med" len="med"/>
                <a:tailEnd type="triangle" w="med" len="med"/>
              </a:ln>
            </p:spPr>
            <p:txBody>
              <a:bodyPr>
                <a:prstTxWarp prst="textNoShape">
                  <a:avLst/>
                </a:prstTxWarp>
              </a:bodyPr>
              <a:lstStyle/>
              <a:p>
                <a:endParaRPr lang="en-US"/>
              </a:p>
            </p:txBody>
          </p:sp>
        </p:grpSp>
      </p:grpSp>
      <p:grpSp>
        <p:nvGrpSpPr>
          <p:cNvPr id="4" name="Group 8"/>
          <p:cNvGrpSpPr>
            <a:grpSpLocks/>
          </p:cNvGrpSpPr>
          <p:nvPr/>
        </p:nvGrpSpPr>
        <p:grpSpPr bwMode="auto">
          <a:xfrm>
            <a:off x="1357313" y="1219200"/>
            <a:ext cx="1268412" cy="2976563"/>
            <a:chOff x="855" y="768"/>
            <a:chExt cx="799" cy="1875"/>
          </a:xfrm>
        </p:grpSpPr>
        <p:cxnSp>
          <p:nvCxnSpPr>
            <p:cNvPr id="46156" name="AutoShape 9"/>
            <p:cNvCxnSpPr>
              <a:cxnSpLocks noChangeShapeType="1"/>
              <a:stCxn id="46164" idx="1"/>
            </p:cNvCxnSpPr>
            <p:nvPr/>
          </p:nvCxnSpPr>
          <p:spPr bwMode="auto">
            <a:xfrm rot="10800000">
              <a:off x="855" y="1447"/>
              <a:ext cx="431" cy="1023"/>
            </a:xfrm>
            <a:prstGeom prst="straightConnector1">
              <a:avLst/>
            </a:prstGeom>
            <a:noFill/>
            <a:ln w="12700">
              <a:solidFill>
                <a:schemeClr val="tx1"/>
              </a:solidFill>
              <a:prstDash val="dash"/>
              <a:round/>
              <a:headEnd/>
              <a:tailEnd/>
            </a:ln>
          </p:spPr>
        </p:cxnSp>
        <p:cxnSp>
          <p:nvCxnSpPr>
            <p:cNvPr id="46157" name="AutoShape 10"/>
            <p:cNvCxnSpPr>
              <a:cxnSpLocks noChangeShapeType="1"/>
              <a:stCxn id="46164" idx="3"/>
            </p:cNvCxnSpPr>
            <p:nvPr/>
          </p:nvCxnSpPr>
          <p:spPr bwMode="auto">
            <a:xfrm flipV="1">
              <a:off x="1556" y="1447"/>
              <a:ext cx="98" cy="1095"/>
            </a:xfrm>
            <a:prstGeom prst="straightConnector1">
              <a:avLst/>
            </a:prstGeom>
            <a:noFill/>
            <a:ln w="12700">
              <a:solidFill>
                <a:schemeClr val="tx1"/>
              </a:solidFill>
              <a:prstDash val="dash"/>
              <a:round/>
              <a:headEnd/>
              <a:tailEnd/>
            </a:ln>
          </p:spPr>
        </p:cxnSp>
        <p:cxnSp>
          <p:nvCxnSpPr>
            <p:cNvPr id="46158" name="AutoShape 11"/>
            <p:cNvCxnSpPr>
              <a:cxnSpLocks noChangeShapeType="1"/>
              <a:stCxn id="46164" idx="2"/>
            </p:cNvCxnSpPr>
            <p:nvPr/>
          </p:nvCxnSpPr>
          <p:spPr bwMode="auto">
            <a:xfrm rot="5400000" flipH="1">
              <a:off x="921" y="2180"/>
              <a:ext cx="796" cy="129"/>
            </a:xfrm>
            <a:prstGeom prst="straightConnector1">
              <a:avLst/>
            </a:prstGeom>
            <a:noFill/>
            <a:ln w="12700">
              <a:solidFill>
                <a:schemeClr val="tx1"/>
              </a:solidFill>
              <a:prstDash val="dash"/>
              <a:round/>
              <a:headEnd/>
              <a:tailEnd/>
            </a:ln>
          </p:spPr>
        </p:cxnSp>
        <p:cxnSp>
          <p:nvCxnSpPr>
            <p:cNvPr id="46159" name="AutoShape 12"/>
            <p:cNvCxnSpPr>
              <a:cxnSpLocks noChangeShapeType="1"/>
              <a:stCxn id="46164" idx="0"/>
            </p:cNvCxnSpPr>
            <p:nvPr/>
          </p:nvCxnSpPr>
          <p:spPr bwMode="auto">
            <a:xfrm rot="16200000" flipV="1">
              <a:off x="695" y="1607"/>
              <a:ext cx="1323" cy="202"/>
            </a:xfrm>
            <a:prstGeom prst="straightConnector1">
              <a:avLst/>
            </a:prstGeom>
            <a:noFill/>
            <a:ln w="12700">
              <a:solidFill>
                <a:schemeClr val="tx1"/>
              </a:solidFill>
              <a:prstDash val="dash"/>
              <a:round/>
              <a:headEnd/>
              <a:tailEnd/>
            </a:ln>
          </p:spPr>
        </p:cxnSp>
        <p:pic>
          <p:nvPicPr>
            <p:cNvPr id="46160" name="Picture 13" descr="patch"/>
            <p:cNvPicPr>
              <a:picLocks noChangeAspect="1" noChangeArrowheads="1"/>
            </p:cNvPicPr>
            <p:nvPr/>
          </p:nvPicPr>
          <p:blipFill>
            <a:blip r:embed="rId4">
              <a:grayscl/>
            </a:blip>
            <a:srcRect/>
            <a:stretch>
              <a:fillRect/>
            </a:stretch>
          </p:blipFill>
          <p:spPr bwMode="auto">
            <a:xfrm>
              <a:off x="864" y="1056"/>
              <a:ext cx="781" cy="781"/>
            </a:xfrm>
            <a:prstGeom prst="rect">
              <a:avLst/>
            </a:prstGeom>
            <a:noFill/>
            <a:ln w="28575">
              <a:solidFill>
                <a:srgbClr val="FF0000"/>
              </a:solidFill>
              <a:miter lim="800000"/>
              <a:headEnd/>
              <a:tailEnd/>
            </a:ln>
          </p:spPr>
        </p:pic>
        <p:sp>
          <p:nvSpPr>
            <p:cNvPr id="46161" name="Text Box 14"/>
            <p:cNvSpPr txBox="1">
              <a:spLocks noChangeArrowheads="1"/>
            </p:cNvSpPr>
            <p:nvPr/>
          </p:nvSpPr>
          <p:spPr bwMode="auto">
            <a:xfrm>
              <a:off x="960" y="768"/>
              <a:ext cx="552" cy="250"/>
            </a:xfrm>
            <a:prstGeom prst="rect">
              <a:avLst/>
            </a:prstGeom>
            <a:noFill/>
            <a:ln w="12700">
              <a:noFill/>
              <a:miter lim="800000"/>
              <a:headEnd/>
              <a:tailEnd/>
            </a:ln>
          </p:spPr>
          <p:txBody>
            <a:bodyPr wrap="none">
              <a:prstTxWarp prst="textNoShape">
                <a:avLst/>
              </a:prstTxWarp>
              <a:spAutoFit/>
            </a:bodyPr>
            <a:lstStyle/>
            <a:p>
              <a:pPr algn="ctr"/>
              <a:r>
                <a:rPr lang="en-US" sz="2000">
                  <a:solidFill>
                    <a:srgbClr val="FF0000"/>
                  </a:solidFill>
                </a:rPr>
                <a:t>Patch</a:t>
              </a:r>
            </a:p>
          </p:txBody>
        </p:sp>
      </p:grpSp>
      <p:sp>
        <p:nvSpPr>
          <p:cNvPr id="46085" name="AutoShape 17"/>
          <p:cNvSpPr>
            <a:spLocks noChangeArrowheads="1"/>
          </p:cNvSpPr>
          <p:nvPr/>
        </p:nvSpPr>
        <p:spPr bwMode="auto">
          <a:xfrm>
            <a:off x="8624888" y="3581400"/>
            <a:ext cx="685800" cy="2133600"/>
          </a:xfrm>
          <a:prstGeom prst="bracketPair">
            <a:avLst>
              <a:gd name="adj" fmla="val 16667"/>
            </a:avLst>
          </a:prstGeom>
          <a:noFill/>
          <a:ln w="38100">
            <a:solidFill>
              <a:schemeClr val="tx1"/>
            </a:solidFill>
            <a:round/>
            <a:headEnd/>
            <a:tailEnd/>
          </a:ln>
        </p:spPr>
        <p:txBody>
          <a:bodyPr wrap="none" anchor="ctr">
            <a:prstTxWarp prst="textNoShape">
              <a:avLst/>
            </a:prstTxWarp>
          </a:bodyPr>
          <a:lstStyle/>
          <a:p>
            <a:endParaRPr lang="en-US"/>
          </a:p>
        </p:txBody>
      </p:sp>
      <p:sp>
        <p:nvSpPr>
          <p:cNvPr id="49222" name="Rectangle 18"/>
          <p:cNvSpPr>
            <a:spLocks noChangeArrowheads="1"/>
          </p:cNvSpPr>
          <p:nvPr/>
        </p:nvSpPr>
        <p:spPr bwMode="auto">
          <a:xfrm>
            <a:off x="8712200" y="4114800"/>
            <a:ext cx="508000" cy="152400"/>
          </a:xfrm>
          <a:prstGeom prst="rect">
            <a:avLst/>
          </a:prstGeom>
          <a:solidFill>
            <a:schemeClr val="bg1">
              <a:lumMod val="75000"/>
            </a:schemeClr>
          </a:solidFill>
          <a:ln w="31750">
            <a:solidFill>
              <a:schemeClr val="bg2"/>
            </a:solidFill>
            <a:miter lim="800000"/>
            <a:headEnd/>
            <a:tailEnd/>
          </a:ln>
        </p:spPr>
        <p:txBody>
          <a:bodyPr wrap="none" anchor="ctr">
            <a:prstTxWarp prst="textNoShape">
              <a:avLst/>
            </a:prstTxWarp>
          </a:bodyPr>
          <a:lstStyle/>
          <a:p>
            <a:pPr>
              <a:defRPr/>
            </a:pPr>
            <a:r>
              <a:rPr lang="en-US" sz="800" dirty="0"/>
              <a:t>01101</a:t>
            </a:r>
          </a:p>
        </p:txBody>
      </p:sp>
      <p:sp>
        <p:nvSpPr>
          <p:cNvPr id="49227" name="Rectangle 23"/>
          <p:cNvSpPr>
            <a:spLocks noChangeArrowheads="1"/>
          </p:cNvSpPr>
          <p:nvPr/>
        </p:nvSpPr>
        <p:spPr bwMode="auto">
          <a:xfrm>
            <a:off x="8712200" y="4343400"/>
            <a:ext cx="508000" cy="152400"/>
          </a:xfrm>
          <a:prstGeom prst="rect">
            <a:avLst/>
          </a:prstGeom>
          <a:solidFill>
            <a:schemeClr val="bg1">
              <a:lumMod val="75000"/>
            </a:schemeClr>
          </a:solidFill>
          <a:ln w="31750">
            <a:solidFill>
              <a:schemeClr val="bg2"/>
            </a:solidFill>
            <a:miter lim="800000"/>
            <a:headEnd/>
            <a:tailEnd/>
          </a:ln>
        </p:spPr>
        <p:txBody>
          <a:bodyPr wrap="none" anchor="ctr">
            <a:prstTxWarp prst="textNoShape">
              <a:avLst/>
            </a:prstTxWarp>
          </a:bodyPr>
          <a:lstStyle/>
          <a:p>
            <a:pPr>
              <a:defRPr/>
            </a:pPr>
            <a:r>
              <a:rPr lang="en-US" sz="800" dirty="0">
                <a:solidFill>
                  <a:srgbClr val="000000"/>
                </a:solidFill>
              </a:rPr>
              <a:t>101101</a:t>
            </a:r>
            <a:endParaRPr lang="en-US" sz="4000" dirty="0"/>
          </a:p>
        </p:txBody>
      </p:sp>
      <p:sp>
        <p:nvSpPr>
          <p:cNvPr id="46088" name="Text Box 25"/>
          <p:cNvSpPr txBox="1">
            <a:spLocks noChangeArrowheads="1"/>
          </p:cNvSpPr>
          <p:nvPr/>
        </p:nvSpPr>
        <p:spPr bwMode="auto">
          <a:xfrm>
            <a:off x="8302625" y="5692775"/>
            <a:ext cx="1354138" cy="708025"/>
          </a:xfrm>
          <a:prstGeom prst="rect">
            <a:avLst/>
          </a:prstGeom>
          <a:noFill/>
          <a:ln w="12700">
            <a:noFill/>
            <a:miter lim="800000"/>
            <a:headEnd/>
            <a:tailEnd/>
          </a:ln>
        </p:spPr>
        <p:txBody>
          <a:bodyPr wrap="none">
            <a:prstTxWarp prst="textNoShape">
              <a:avLst/>
            </a:prstTxWarp>
            <a:spAutoFit/>
          </a:bodyPr>
          <a:lstStyle/>
          <a:p>
            <a:pPr algn="ctr"/>
            <a:r>
              <a:rPr lang="en-US" sz="2000" b="0"/>
              <a:t>CHoG</a:t>
            </a:r>
            <a:br>
              <a:rPr lang="en-US" sz="2000" b="0"/>
            </a:br>
            <a:r>
              <a:rPr lang="en-US" sz="2000" b="0"/>
              <a:t>Descriptor</a:t>
            </a:r>
          </a:p>
        </p:txBody>
      </p:sp>
      <p:sp>
        <p:nvSpPr>
          <p:cNvPr id="46089" name="Text Box 32"/>
          <p:cNvSpPr txBox="1">
            <a:spLocks noChangeArrowheads="1"/>
          </p:cNvSpPr>
          <p:nvPr/>
        </p:nvSpPr>
        <p:spPr bwMode="auto">
          <a:xfrm>
            <a:off x="5738813" y="892175"/>
            <a:ext cx="2608262" cy="708025"/>
          </a:xfrm>
          <a:prstGeom prst="rect">
            <a:avLst/>
          </a:prstGeom>
          <a:noFill/>
          <a:ln w="12700">
            <a:noFill/>
            <a:miter lim="800000"/>
            <a:headEnd/>
            <a:tailEnd/>
          </a:ln>
        </p:spPr>
        <p:txBody>
          <a:bodyPr wrap="none">
            <a:prstTxWarp prst="textNoShape">
              <a:avLst/>
            </a:prstTxWarp>
            <a:spAutoFit/>
          </a:bodyPr>
          <a:lstStyle/>
          <a:p>
            <a:pPr algn="ctr"/>
            <a:r>
              <a:rPr lang="en-US" sz="2000" b="0"/>
              <a:t>Gradient distributions</a:t>
            </a:r>
          </a:p>
          <a:p>
            <a:pPr algn="ctr"/>
            <a:r>
              <a:rPr lang="en-US" sz="2000" b="0"/>
              <a:t>for each bin</a:t>
            </a:r>
          </a:p>
        </p:txBody>
      </p:sp>
      <p:sp>
        <p:nvSpPr>
          <p:cNvPr id="46091" name="Rectangle 37"/>
          <p:cNvSpPr>
            <a:spLocks noChangeArrowheads="1"/>
          </p:cNvSpPr>
          <p:nvPr/>
        </p:nvSpPr>
        <p:spPr bwMode="auto">
          <a:xfrm>
            <a:off x="3810000" y="1365250"/>
            <a:ext cx="1263650" cy="2444750"/>
          </a:xfrm>
          <a:prstGeom prst="rect">
            <a:avLst/>
          </a:prstGeom>
          <a:solidFill>
            <a:srgbClr val="FFFFCC"/>
          </a:solidFill>
          <a:ln w="12700">
            <a:solidFill>
              <a:schemeClr val="tx1"/>
            </a:solidFill>
            <a:miter lim="800000"/>
            <a:headEnd/>
            <a:tailEnd/>
          </a:ln>
        </p:spPr>
        <p:txBody>
          <a:bodyPr wrap="none" anchor="ctr">
            <a:prstTxWarp prst="textNoShape">
              <a:avLst/>
            </a:prstTxWarp>
          </a:bodyPr>
          <a:lstStyle/>
          <a:p>
            <a:endParaRPr lang="en-US"/>
          </a:p>
        </p:txBody>
      </p:sp>
      <p:pic>
        <p:nvPicPr>
          <p:cNvPr id="46092" name="Picture 38" descr="patchX"/>
          <p:cNvPicPr>
            <a:picLocks noChangeAspect="1" noChangeArrowheads="1"/>
          </p:cNvPicPr>
          <p:nvPr/>
        </p:nvPicPr>
        <p:blipFill>
          <a:blip r:embed="rId5"/>
          <a:srcRect t="2057"/>
          <a:stretch>
            <a:fillRect/>
          </a:stretch>
        </p:blipFill>
        <p:spPr bwMode="auto">
          <a:xfrm flipH="1">
            <a:off x="3946525" y="2671763"/>
            <a:ext cx="987425" cy="1009650"/>
          </a:xfrm>
          <a:prstGeom prst="rect">
            <a:avLst/>
          </a:prstGeom>
          <a:noFill/>
          <a:ln w="19050">
            <a:solidFill>
              <a:srgbClr val="FF0000"/>
            </a:solidFill>
            <a:miter lim="800000"/>
            <a:headEnd/>
            <a:tailEnd/>
          </a:ln>
        </p:spPr>
      </p:pic>
      <p:pic>
        <p:nvPicPr>
          <p:cNvPr id="46093" name="Picture 39" descr="patchY"/>
          <p:cNvPicPr>
            <a:picLocks noChangeAspect="1" noChangeArrowheads="1"/>
          </p:cNvPicPr>
          <p:nvPr/>
        </p:nvPicPr>
        <p:blipFill>
          <a:blip r:embed="rId6"/>
          <a:srcRect t="2057"/>
          <a:stretch>
            <a:fillRect/>
          </a:stretch>
        </p:blipFill>
        <p:spPr bwMode="auto">
          <a:xfrm flipH="1">
            <a:off x="3946525" y="1519238"/>
            <a:ext cx="987425" cy="1009650"/>
          </a:xfrm>
          <a:prstGeom prst="rect">
            <a:avLst/>
          </a:prstGeom>
          <a:noFill/>
          <a:ln w="19050">
            <a:solidFill>
              <a:srgbClr val="FF0000"/>
            </a:solidFill>
            <a:miter lim="800000"/>
            <a:headEnd/>
            <a:tailEnd/>
          </a:ln>
        </p:spPr>
      </p:pic>
      <p:sp>
        <p:nvSpPr>
          <p:cNvPr id="46094" name="Text Box 76"/>
          <p:cNvSpPr txBox="1">
            <a:spLocks noChangeArrowheads="1"/>
          </p:cNvSpPr>
          <p:nvPr/>
        </p:nvSpPr>
        <p:spPr bwMode="auto">
          <a:xfrm>
            <a:off x="3810000" y="914400"/>
            <a:ext cx="1284288" cy="396875"/>
          </a:xfrm>
          <a:prstGeom prst="rect">
            <a:avLst/>
          </a:prstGeom>
          <a:noFill/>
          <a:ln w="12700">
            <a:noFill/>
            <a:miter lim="800000"/>
            <a:headEnd/>
            <a:tailEnd/>
          </a:ln>
        </p:spPr>
        <p:txBody>
          <a:bodyPr wrap="none">
            <a:prstTxWarp prst="textNoShape">
              <a:avLst/>
            </a:prstTxWarp>
            <a:spAutoFit/>
          </a:bodyPr>
          <a:lstStyle/>
          <a:p>
            <a:pPr algn="ctr"/>
            <a:r>
              <a:rPr lang="en-US" sz="2000" b="0"/>
              <a:t>Gradients</a:t>
            </a:r>
          </a:p>
        </p:txBody>
      </p:sp>
      <p:sp>
        <p:nvSpPr>
          <p:cNvPr id="46095" name="Text Box 77"/>
          <p:cNvSpPr txBox="1">
            <a:spLocks noChangeArrowheads="1"/>
          </p:cNvSpPr>
          <p:nvPr/>
        </p:nvSpPr>
        <p:spPr bwMode="auto">
          <a:xfrm>
            <a:off x="3917950" y="3810000"/>
            <a:ext cx="1111250" cy="708025"/>
          </a:xfrm>
          <a:prstGeom prst="rect">
            <a:avLst/>
          </a:prstGeom>
          <a:noFill/>
          <a:ln w="12700">
            <a:noFill/>
            <a:miter lim="800000"/>
            <a:headEnd/>
            <a:tailEnd/>
          </a:ln>
        </p:spPr>
        <p:txBody>
          <a:bodyPr wrap="none">
            <a:prstTxWarp prst="textNoShape">
              <a:avLst/>
            </a:prstTxWarp>
            <a:spAutoFit/>
          </a:bodyPr>
          <a:lstStyle/>
          <a:p>
            <a:pPr algn="ctr"/>
            <a:r>
              <a:rPr lang="en-US" sz="2000">
                <a:solidFill>
                  <a:schemeClr val="bg2"/>
                </a:solidFill>
              </a:rPr>
              <a:t>Spatial</a:t>
            </a:r>
          </a:p>
          <a:p>
            <a:pPr algn="ctr"/>
            <a:r>
              <a:rPr lang="en-US" sz="2000">
                <a:solidFill>
                  <a:schemeClr val="bg2"/>
                </a:solidFill>
              </a:rPr>
              <a:t>binning</a:t>
            </a:r>
          </a:p>
        </p:txBody>
      </p:sp>
      <p:sp>
        <p:nvSpPr>
          <p:cNvPr id="49164" name="Rectangle 84"/>
          <p:cNvSpPr>
            <a:spLocks noChangeArrowheads="1"/>
          </p:cNvSpPr>
          <p:nvPr/>
        </p:nvSpPr>
        <p:spPr bwMode="auto">
          <a:xfrm>
            <a:off x="5791200" y="4479925"/>
            <a:ext cx="1905000" cy="1082675"/>
          </a:xfrm>
          <a:prstGeom prst="rect">
            <a:avLst/>
          </a:prstGeom>
          <a:solidFill>
            <a:srgbClr val="FFFFCC"/>
          </a:solidFill>
          <a:ln w="12700">
            <a:solidFill>
              <a:schemeClr val="tx1"/>
            </a:solidFill>
            <a:miter lim="800000"/>
            <a:headEnd/>
            <a:tailEnd/>
          </a:ln>
        </p:spPr>
        <p:txBody>
          <a:bodyPr wrap="none" anchor="ctr">
            <a:prstTxWarp prst="textNoShape">
              <a:avLst/>
            </a:prstTxWarp>
          </a:bodyPr>
          <a:lstStyle/>
          <a:p>
            <a:pPr algn="ctr">
              <a:defRPr/>
            </a:pPr>
            <a:r>
              <a:rPr lang="en-US" sz="2000" b="0" dirty="0">
                <a:latin typeface="+mn-lt"/>
              </a:rPr>
              <a:t>Histogram</a:t>
            </a:r>
          </a:p>
          <a:p>
            <a:pPr algn="ctr">
              <a:defRPr/>
            </a:pPr>
            <a:r>
              <a:rPr lang="en-US" sz="2000" b="0" dirty="0">
                <a:latin typeface="+mn-lt"/>
              </a:rPr>
              <a:t>compression</a:t>
            </a:r>
            <a:endParaRPr lang="en-US" sz="4800" b="0" dirty="0">
              <a:latin typeface="+mn-lt"/>
            </a:endParaRPr>
          </a:p>
        </p:txBody>
      </p:sp>
      <p:grpSp>
        <p:nvGrpSpPr>
          <p:cNvPr id="46097" name="Group 97"/>
          <p:cNvGrpSpPr>
            <a:grpSpLocks/>
          </p:cNvGrpSpPr>
          <p:nvPr/>
        </p:nvGrpSpPr>
        <p:grpSpPr bwMode="auto">
          <a:xfrm>
            <a:off x="3946525" y="1508125"/>
            <a:ext cx="993775" cy="1009650"/>
            <a:chOff x="4708526" y="1508124"/>
            <a:chExt cx="993774" cy="1009650"/>
          </a:xfrm>
        </p:grpSpPr>
        <p:cxnSp>
          <p:nvCxnSpPr>
            <p:cNvPr id="46146" name="AutoShape 78"/>
            <p:cNvCxnSpPr>
              <a:cxnSpLocks noChangeShapeType="1"/>
              <a:endCxn id="46147" idx="1"/>
            </p:cNvCxnSpPr>
            <p:nvPr/>
          </p:nvCxnSpPr>
          <p:spPr bwMode="auto">
            <a:xfrm rot="16200000" flipH="1">
              <a:off x="4700588" y="1516062"/>
              <a:ext cx="430353" cy="414478"/>
            </a:xfrm>
            <a:prstGeom prst="straightConnector1">
              <a:avLst/>
            </a:prstGeom>
            <a:noFill/>
            <a:ln w="19050">
              <a:solidFill>
                <a:schemeClr val="bg2"/>
              </a:solidFill>
              <a:round/>
              <a:headEnd/>
              <a:tailEnd/>
            </a:ln>
          </p:spPr>
        </p:cxnSp>
        <p:sp>
          <p:nvSpPr>
            <p:cNvPr id="46147" name="Oval 84"/>
            <p:cNvSpPr>
              <a:spLocks noChangeArrowheads="1"/>
            </p:cNvSpPr>
            <p:nvPr/>
          </p:nvSpPr>
          <p:spPr bwMode="auto">
            <a:xfrm>
              <a:off x="5089525" y="1905000"/>
              <a:ext cx="228600" cy="228600"/>
            </a:xfrm>
            <a:prstGeom prst="ellipse">
              <a:avLst/>
            </a:prstGeom>
            <a:noFill/>
            <a:ln w="25400">
              <a:solidFill>
                <a:schemeClr val="bg2"/>
              </a:solidFill>
              <a:round/>
              <a:headEnd/>
              <a:tailEnd/>
            </a:ln>
          </p:spPr>
          <p:txBody>
            <a:bodyPr>
              <a:prstTxWarp prst="textNoShape">
                <a:avLst/>
              </a:prstTxWarp>
            </a:bodyPr>
            <a:lstStyle/>
            <a:p>
              <a:pPr eaLnBrk="0" hangingPunct="0"/>
              <a:endParaRPr lang="en-US"/>
            </a:p>
          </p:txBody>
        </p:sp>
        <p:cxnSp>
          <p:nvCxnSpPr>
            <p:cNvPr id="46148" name="AutoShape 78"/>
            <p:cNvCxnSpPr>
              <a:cxnSpLocks noChangeShapeType="1"/>
            </p:cNvCxnSpPr>
            <p:nvPr/>
          </p:nvCxnSpPr>
          <p:spPr bwMode="auto">
            <a:xfrm rot="16200000" flipH="1">
              <a:off x="5279884" y="2095359"/>
              <a:ext cx="430353" cy="414478"/>
            </a:xfrm>
            <a:prstGeom prst="straightConnector1">
              <a:avLst/>
            </a:prstGeom>
            <a:noFill/>
            <a:ln w="19050">
              <a:solidFill>
                <a:schemeClr val="bg2"/>
              </a:solidFill>
              <a:round/>
              <a:headEnd/>
              <a:tailEnd/>
            </a:ln>
          </p:spPr>
        </p:cxnSp>
        <p:cxnSp>
          <p:nvCxnSpPr>
            <p:cNvPr id="46149" name="AutoShape 78"/>
            <p:cNvCxnSpPr>
              <a:cxnSpLocks noChangeShapeType="1"/>
              <a:endCxn id="46147" idx="3"/>
            </p:cNvCxnSpPr>
            <p:nvPr/>
          </p:nvCxnSpPr>
          <p:spPr bwMode="auto">
            <a:xfrm rot="5400000" flipH="1" flipV="1">
              <a:off x="4716461" y="2108063"/>
              <a:ext cx="414482" cy="398601"/>
            </a:xfrm>
            <a:prstGeom prst="straightConnector1">
              <a:avLst/>
            </a:prstGeom>
            <a:noFill/>
            <a:ln w="19050">
              <a:solidFill>
                <a:schemeClr val="bg2"/>
              </a:solidFill>
              <a:round/>
              <a:headEnd/>
              <a:tailEnd/>
            </a:ln>
          </p:spPr>
        </p:cxnSp>
        <p:cxnSp>
          <p:nvCxnSpPr>
            <p:cNvPr id="46150" name="AutoShape 78"/>
            <p:cNvCxnSpPr>
              <a:cxnSpLocks noChangeShapeType="1"/>
            </p:cNvCxnSpPr>
            <p:nvPr/>
          </p:nvCxnSpPr>
          <p:spPr bwMode="auto">
            <a:xfrm rot="5400000" flipH="1" flipV="1">
              <a:off x="5287960" y="1519241"/>
              <a:ext cx="414482" cy="398601"/>
            </a:xfrm>
            <a:prstGeom prst="straightConnector1">
              <a:avLst/>
            </a:prstGeom>
            <a:noFill/>
            <a:ln w="19050">
              <a:solidFill>
                <a:schemeClr val="bg2"/>
              </a:solidFill>
              <a:round/>
              <a:headEnd/>
              <a:tailEnd/>
            </a:ln>
          </p:spPr>
        </p:cxnSp>
        <p:sp>
          <p:nvSpPr>
            <p:cNvPr id="46151" name="Oval 96"/>
            <p:cNvSpPr>
              <a:spLocks noChangeArrowheads="1"/>
            </p:cNvSpPr>
            <p:nvPr/>
          </p:nvSpPr>
          <p:spPr bwMode="auto">
            <a:xfrm>
              <a:off x="4879975" y="1701800"/>
              <a:ext cx="635001" cy="638175"/>
            </a:xfrm>
            <a:prstGeom prst="ellipse">
              <a:avLst/>
            </a:prstGeom>
            <a:noFill/>
            <a:ln w="25400">
              <a:solidFill>
                <a:schemeClr val="bg2"/>
              </a:solidFill>
              <a:round/>
              <a:headEnd/>
              <a:tailEnd/>
            </a:ln>
          </p:spPr>
          <p:txBody>
            <a:bodyPr>
              <a:prstTxWarp prst="textNoShape">
                <a:avLst/>
              </a:prstTxWarp>
            </a:bodyPr>
            <a:lstStyle/>
            <a:p>
              <a:pPr eaLnBrk="0" hangingPunct="0"/>
              <a:endParaRPr lang="en-US"/>
            </a:p>
          </p:txBody>
        </p:sp>
      </p:grpSp>
      <p:sp>
        <p:nvSpPr>
          <p:cNvPr id="46098" name="Text Box 80"/>
          <p:cNvSpPr txBox="1">
            <a:spLocks noChangeArrowheads="1"/>
          </p:cNvSpPr>
          <p:nvPr/>
        </p:nvSpPr>
        <p:spPr bwMode="auto">
          <a:xfrm>
            <a:off x="4248150" y="1450975"/>
            <a:ext cx="441325" cy="400050"/>
          </a:xfrm>
          <a:prstGeom prst="rect">
            <a:avLst/>
          </a:prstGeom>
          <a:noFill/>
          <a:ln w="12700">
            <a:noFill/>
            <a:miter lim="800000"/>
            <a:headEnd/>
            <a:tailEnd/>
          </a:ln>
        </p:spPr>
        <p:txBody>
          <a:bodyPr wrap="none">
            <a:prstTxWarp prst="textNoShape">
              <a:avLst/>
            </a:prstTxWarp>
            <a:spAutoFit/>
          </a:bodyPr>
          <a:lstStyle/>
          <a:p>
            <a:r>
              <a:rPr lang="en-US" sz="2000">
                <a:solidFill>
                  <a:schemeClr val="bg1"/>
                </a:solidFill>
              </a:rPr>
              <a:t>d</a:t>
            </a:r>
            <a:r>
              <a:rPr lang="en-US" sz="2000" baseline="-25000">
                <a:solidFill>
                  <a:schemeClr val="bg1"/>
                </a:solidFill>
              </a:rPr>
              <a:t>x</a:t>
            </a:r>
            <a:endParaRPr lang="el-GR" sz="2000" baseline="-25000">
              <a:solidFill>
                <a:schemeClr val="bg1"/>
              </a:solidFill>
            </a:endParaRPr>
          </a:p>
        </p:txBody>
      </p:sp>
      <p:grpSp>
        <p:nvGrpSpPr>
          <p:cNvPr id="46099" name="Group 98"/>
          <p:cNvGrpSpPr>
            <a:grpSpLocks/>
          </p:cNvGrpSpPr>
          <p:nvPr/>
        </p:nvGrpSpPr>
        <p:grpSpPr bwMode="auto">
          <a:xfrm>
            <a:off x="3949700" y="2660650"/>
            <a:ext cx="993775" cy="1009650"/>
            <a:chOff x="4708526" y="1508124"/>
            <a:chExt cx="993774" cy="1009650"/>
          </a:xfrm>
        </p:grpSpPr>
        <p:cxnSp>
          <p:nvCxnSpPr>
            <p:cNvPr id="46140" name="AutoShape 78"/>
            <p:cNvCxnSpPr>
              <a:cxnSpLocks noChangeShapeType="1"/>
              <a:endCxn id="46141" idx="1"/>
            </p:cNvCxnSpPr>
            <p:nvPr/>
          </p:nvCxnSpPr>
          <p:spPr bwMode="auto">
            <a:xfrm rot="16200000" flipH="1">
              <a:off x="4700588" y="1516062"/>
              <a:ext cx="430353" cy="414478"/>
            </a:xfrm>
            <a:prstGeom prst="straightConnector1">
              <a:avLst/>
            </a:prstGeom>
            <a:noFill/>
            <a:ln w="19050">
              <a:solidFill>
                <a:schemeClr val="bg2"/>
              </a:solidFill>
              <a:round/>
              <a:headEnd/>
              <a:tailEnd/>
            </a:ln>
          </p:spPr>
        </p:cxnSp>
        <p:sp>
          <p:nvSpPr>
            <p:cNvPr id="46141" name="Oval 100"/>
            <p:cNvSpPr>
              <a:spLocks noChangeArrowheads="1"/>
            </p:cNvSpPr>
            <p:nvPr/>
          </p:nvSpPr>
          <p:spPr bwMode="auto">
            <a:xfrm>
              <a:off x="5089525" y="1905000"/>
              <a:ext cx="228600" cy="228600"/>
            </a:xfrm>
            <a:prstGeom prst="ellipse">
              <a:avLst/>
            </a:prstGeom>
            <a:noFill/>
            <a:ln w="25400">
              <a:solidFill>
                <a:schemeClr val="bg2"/>
              </a:solidFill>
              <a:round/>
              <a:headEnd/>
              <a:tailEnd/>
            </a:ln>
          </p:spPr>
          <p:txBody>
            <a:bodyPr>
              <a:prstTxWarp prst="textNoShape">
                <a:avLst/>
              </a:prstTxWarp>
            </a:bodyPr>
            <a:lstStyle/>
            <a:p>
              <a:pPr eaLnBrk="0" hangingPunct="0"/>
              <a:endParaRPr lang="en-US"/>
            </a:p>
          </p:txBody>
        </p:sp>
        <p:cxnSp>
          <p:nvCxnSpPr>
            <p:cNvPr id="46142" name="AutoShape 78"/>
            <p:cNvCxnSpPr>
              <a:cxnSpLocks noChangeShapeType="1"/>
            </p:cNvCxnSpPr>
            <p:nvPr/>
          </p:nvCxnSpPr>
          <p:spPr bwMode="auto">
            <a:xfrm rot="16200000" flipH="1">
              <a:off x="5279884" y="2095359"/>
              <a:ext cx="430353" cy="414478"/>
            </a:xfrm>
            <a:prstGeom prst="straightConnector1">
              <a:avLst/>
            </a:prstGeom>
            <a:noFill/>
            <a:ln w="19050">
              <a:solidFill>
                <a:schemeClr val="bg2"/>
              </a:solidFill>
              <a:round/>
              <a:headEnd/>
              <a:tailEnd/>
            </a:ln>
          </p:spPr>
        </p:cxnSp>
        <p:cxnSp>
          <p:nvCxnSpPr>
            <p:cNvPr id="46143" name="AutoShape 78"/>
            <p:cNvCxnSpPr>
              <a:cxnSpLocks noChangeShapeType="1"/>
              <a:endCxn id="46141" idx="3"/>
            </p:cNvCxnSpPr>
            <p:nvPr/>
          </p:nvCxnSpPr>
          <p:spPr bwMode="auto">
            <a:xfrm rot="5400000" flipH="1" flipV="1">
              <a:off x="4716461" y="2108063"/>
              <a:ext cx="414482" cy="398601"/>
            </a:xfrm>
            <a:prstGeom prst="straightConnector1">
              <a:avLst/>
            </a:prstGeom>
            <a:noFill/>
            <a:ln w="19050">
              <a:solidFill>
                <a:schemeClr val="bg2"/>
              </a:solidFill>
              <a:round/>
              <a:headEnd/>
              <a:tailEnd/>
            </a:ln>
          </p:spPr>
        </p:cxnSp>
        <p:cxnSp>
          <p:nvCxnSpPr>
            <p:cNvPr id="46144" name="AutoShape 78"/>
            <p:cNvCxnSpPr>
              <a:cxnSpLocks noChangeShapeType="1"/>
            </p:cNvCxnSpPr>
            <p:nvPr/>
          </p:nvCxnSpPr>
          <p:spPr bwMode="auto">
            <a:xfrm rot="5400000" flipH="1" flipV="1">
              <a:off x="5287960" y="1519241"/>
              <a:ext cx="414482" cy="398601"/>
            </a:xfrm>
            <a:prstGeom prst="straightConnector1">
              <a:avLst/>
            </a:prstGeom>
            <a:noFill/>
            <a:ln w="19050">
              <a:solidFill>
                <a:schemeClr val="bg2"/>
              </a:solidFill>
              <a:round/>
              <a:headEnd/>
              <a:tailEnd/>
            </a:ln>
          </p:spPr>
        </p:cxnSp>
        <p:sp>
          <p:nvSpPr>
            <p:cNvPr id="46145" name="Oval 104"/>
            <p:cNvSpPr>
              <a:spLocks noChangeArrowheads="1"/>
            </p:cNvSpPr>
            <p:nvPr/>
          </p:nvSpPr>
          <p:spPr bwMode="auto">
            <a:xfrm>
              <a:off x="4879975" y="1701800"/>
              <a:ext cx="635001" cy="638175"/>
            </a:xfrm>
            <a:prstGeom prst="ellipse">
              <a:avLst/>
            </a:prstGeom>
            <a:noFill/>
            <a:ln w="25400">
              <a:solidFill>
                <a:schemeClr val="bg2"/>
              </a:solidFill>
              <a:round/>
              <a:headEnd/>
              <a:tailEnd/>
            </a:ln>
          </p:spPr>
          <p:txBody>
            <a:bodyPr>
              <a:prstTxWarp prst="textNoShape">
                <a:avLst/>
              </a:prstTxWarp>
            </a:bodyPr>
            <a:lstStyle/>
            <a:p>
              <a:pPr eaLnBrk="0" hangingPunct="0"/>
              <a:endParaRPr lang="en-US"/>
            </a:p>
          </p:txBody>
        </p:sp>
      </p:grpSp>
      <p:sp>
        <p:nvSpPr>
          <p:cNvPr id="46100" name="Text Box 80"/>
          <p:cNvSpPr txBox="1">
            <a:spLocks noChangeArrowheads="1"/>
          </p:cNvSpPr>
          <p:nvPr/>
        </p:nvSpPr>
        <p:spPr bwMode="auto">
          <a:xfrm>
            <a:off x="4191000" y="2590800"/>
            <a:ext cx="454025" cy="400050"/>
          </a:xfrm>
          <a:prstGeom prst="rect">
            <a:avLst/>
          </a:prstGeom>
          <a:noFill/>
          <a:ln w="12700">
            <a:noFill/>
            <a:miter lim="800000"/>
            <a:headEnd/>
            <a:tailEnd/>
          </a:ln>
        </p:spPr>
        <p:txBody>
          <a:bodyPr wrap="none">
            <a:prstTxWarp prst="textNoShape">
              <a:avLst/>
            </a:prstTxWarp>
            <a:spAutoFit/>
          </a:bodyPr>
          <a:lstStyle/>
          <a:p>
            <a:r>
              <a:rPr lang="en-US" sz="2000">
                <a:solidFill>
                  <a:schemeClr val="bg1"/>
                </a:solidFill>
              </a:rPr>
              <a:t>d</a:t>
            </a:r>
            <a:r>
              <a:rPr lang="en-US" sz="2000" baseline="-25000">
                <a:solidFill>
                  <a:schemeClr val="bg1"/>
                </a:solidFill>
              </a:rPr>
              <a:t>y</a:t>
            </a:r>
            <a:endParaRPr lang="el-GR" sz="2000" baseline="-25000">
              <a:solidFill>
                <a:schemeClr val="bg1"/>
              </a:solidFill>
            </a:endParaRPr>
          </a:p>
        </p:txBody>
      </p:sp>
      <p:sp>
        <p:nvSpPr>
          <p:cNvPr id="46107" name="Right Arrow 389"/>
          <p:cNvSpPr>
            <a:spLocks noChangeArrowheads="1"/>
          </p:cNvSpPr>
          <p:nvPr/>
        </p:nvSpPr>
        <p:spPr bwMode="auto">
          <a:xfrm>
            <a:off x="2895600" y="2286000"/>
            <a:ext cx="609600" cy="304800"/>
          </a:xfrm>
          <a:prstGeom prst="righ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pPr eaLnBrk="0" hangingPunct="0"/>
            <a:endParaRPr lang="en-US"/>
          </a:p>
        </p:txBody>
      </p:sp>
      <p:sp>
        <p:nvSpPr>
          <p:cNvPr id="46108" name="Right Arrow 390"/>
          <p:cNvSpPr>
            <a:spLocks noChangeArrowheads="1"/>
          </p:cNvSpPr>
          <p:nvPr/>
        </p:nvSpPr>
        <p:spPr bwMode="auto">
          <a:xfrm>
            <a:off x="5181600" y="2286000"/>
            <a:ext cx="381000" cy="304800"/>
          </a:xfrm>
          <a:prstGeom prst="righ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pPr eaLnBrk="0" hangingPunct="0"/>
            <a:endParaRPr lang="en-US"/>
          </a:p>
        </p:txBody>
      </p:sp>
      <p:sp>
        <p:nvSpPr>
          <p:cNvPr id="46109" name="Down Arrow 391"/>
          <p:cNvSpPr>
            <a:spLocks noChangeArrowheads="1"/>
          </p:cNvSpPr>
          <p:nvPr/>
        </p:nvSpPr>
        <p:spPr bwMode="auto">
          <a:xfrm>
            <a:off x="6629400" y="4114800"/>
            <a:ext cx="228600" cy="304800"/>
          </a:xfrm>
          <a:prstGeom prst="down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pPr eaLnBrk="0" hangingPunct="0"/>
            <a:endParaRPr lang="en-US"/>
          </a:p>
        </p:txBody>
      </p:sp>
      <p:sp>
        <p:nvSpPr>
          <p:cNvPr id="394" name="Rectangle 23"/>
          <p:cNvSpPr>
            <a:spLocks noChangeArrowheads="1"/>
          </p:cNvSpPr>
          <p:nvPr/>
        </p:nvSpPr>
        <p:spPr bwMode="auto">
          <a:xfrm>
            <a:off x="8713788" y="4570413"/>
            <a:ext cx="508000" cy="152400"/>
          </a:xfrm>
          <a:prstGeom prst="rect">
            <a:avLst/>
          </a:prstGeom>
          <a:solidFill>
            <a:schemeClr val="bg1">
              <a:lumMod val="75000"/>
            </a:schemeClr>
          </a:solidFill>
          <a:ln w="31750">
            <a:solidFill>
              <a:schemeClr val="bg2"/>
            </a:solidFill>
            <a:miter lim="800000"/>
            <a:headEnd/>
            <a:tailEnd/>
          </a:ln>
        </p:spPr>
        <p:txBody>
          <a:bodyPr wrap="none" anchor="ctr">
            <a:prstTxWarp prst="textNoShape">
              <a:avLst/>
            </a:prstTxWarp>
          </a:bodyPr>
          <a:lstStyle/>
          <a:p>
            <a:pPr>
              <a:defRPr/>
            </a:pPr>
            <a:r>
              <a:rPr lang="en-US" sz="800" dirty="0">
                <a:solidFill>
                  <a:srgbClr val="000000"/>
                </a:solidFill>
              </a:rPr>
              <a:t>0100011</a:t>
            </a:r>
            <a:endParaRPr lang="en-US" sz="4000" dirty="0"/>
          </a:p>
        </p:txBody>
      </p:sp>
      <p:sp>
        <p:nvSpPr>
          <p:cNvPr id="395" name="Rectangle 23"/>
          <p:cNvSpPr>
            <a:spLocks noChangeArrowheads="1"/>
          </p:cNvSpPr>
          <p:nvPr/>
        </p:nvSpPr>
        <p:spPr bwMode="auto">
          <a:xfrm>
            <a:off x="8715375" y="4799013"/>
            <a:ext cx="508000" cy="152400"/>
          </a:xfrm>
          <a:prstGeom prst="rect">
            <a:avLst/>
          </a:prstGeom>
          <a:solidFill>
            <a:schemeClr val="bg1">
              <a:lumMod val="75000"/>
            </a:schemeClr>
          </a:solidFill>
          <a:ln w="31750">
            <a:solidFill>
              <a:schemeClr val="bg2"/>
            </a:solidFill>
            <a:miter lim="800000"/>
            <a:headEnd/>
            <a:tailEnd/>
          </a:ln>
        </p:spPr>
        <p:txBody>
          <a:bodyPr wrap="none" anchor="ctr">
            <a:prstTxWarp prst="textNoShape">
              <a:avLst/>
            </a:prstTxWarp>
          </a:bodyPr>
          <a:lstStyle/>
          <a:p>
            <a:pPr>
              <a:defRPr/>
            </a:pPr>
            <a:r>
              <a:rPr lang="en-US" sz="800" dirty="0"/>
              <a:t>111001</a:t>
            </a:r>
            <a:endParaRPr lang="en-US" sz="4000" dirty="0"/>
          </a:p>
        </p:txBody>
      </p:sp>
      <p:sp>
        <p:nvSpPr>
          <p:cNvPr id="396" name="Rectangle 23"/>
          <p:cNvSpPr>
            <a:spLocks noChangeArrowheads="1"/>
          </p:cNvSpPr>
          <p:nvPr/>
        </p:nvSpPr>
        <p:spPr bwMode="auto">
          <a:xfrm>
            <a:off x="8718550" y="5026025"/>
            <a:ext cx="508000" cy="152400"/>
          </a:xfrm>
          <a:prstGeom prst="rect">
            <a:avLst/>
          </a:prstGeom>
          <a:solidFill>
            <a:schemeClr val="bg1">
              <a:lumMod val="75000"/>
            </a:schemeClr>
          </a:solidFill>
          <a:ln w="31750">
            <a:solidFill>
              <a:schemeClr val="bg2"/>
            </a:solidFill>
            <a:miter lim="800000"/>
            <a:headEnd/>
            <a:tailEnd/>
          </a:ln>
        </p:spPr>
        <p:txBody>
          <a:bodyPr wrap="none" anchor="ctr">
            <a:prstTxWarp prst="textNoShape">
              <a:avLst/>
            </a:prstTxWarp>
          </a:bodyPr>
          <a:lstStyle/>
          <a:p>
            <a:pPr>
              <a:defRPr/>
            </a:pPr>
            <a:r>
              <a:rPr lang="en-US" sz="800" dirty="0">
                <a:solidFill>
                  <a:srgbClr val="000000"/>
                </a:solidFill>
              </a:rPr>
              <a:t>0010011</a:t>
            </a:r>
            <a:endParaRPr lang="en-US" sz="4000" dirty="0"/>
          </a:p>
        </p:txBody>
      </p:sp>
      <p:sp>
        <p:nvSpPr>
          <p:cNvPr id="397" name="Rectangle 23"/>
          <p:cNvSpPr>
            <a:spLocks noChangeArrowheads="1"/>
          </p:cNvSpPr>
          <p:nvPr/>
        </p:nvSpPr>
        <p:spPr bwMode="auto">
          <a:xfrm>
            <a:off x="8720138" y="5253038"/>
            <a:ext cx="508000" cy="152400"/>
          </a:xfrm>
          <a:prstGeom prst="rect">
            <a:avLst/>
          </a:prstGeom>
          <a:solidFill>
            <a:schemeClr val="bg1">
              <a:lumMod val="75000"/>
            </a:schemeClr>
          </a:solidFill>
          <a:ln w="31750">
            <a:solidFill>
              <a:schemeClr val="bg2"/>
            </a:solidFill>
            <a:miter lim="800000"/>
            <a:headEnd/>
            <a:tailEnd/>
          </a:ln>
        </p:spPr>
        <p:txBody>
          <a:bodyPr wrap="none" anchor="ctr">
            <a:prstTxWarp prst="textNoShape">
              <a:avLst/>
            </a:prstTxWarp>
          </a:bodyPr>
          <a:lstStyle/>
          <a:p>
            <a:pPr>
              <a:defRPr/>
            </a:pPr>
            <a:r>
              <a:rPr lang="en-US" sz="800" dirty="0">
                <a:solidFill>
                  <a:srgbClr val="000000"/>
                </a:solidFill>
              </a:rPr>
              <a:t>01100</a:t>
            </a:r>
            <a:endParaRPr lang="en-US" sz="4000" dirty="0"/>
          </a:p>
        </p:txBody>
      </p:sp>
      <p:sp>
        <p:nvSpPr>
          <p:cNvPr id="398" name="Rectangle 23"/>
          <p:cNvSpPr>
            <a:spLocks noChangeArrowheads="1"/>
          </p:cNvSpPr>
          <p:nvPr/>
        </p:nvSpPr>
        <p:spPr bwMode="auto">
          <a:xfrm>
            <a:off x="8721725" y="5481638"/>
            <a:ext cx="508000" cy="152400"/>
          </a:xfrm>
          <a:prstGeom prst="rect">
            <a:avLst/>
          </a:prstGeom>
          <a:solidFill>
            <a:schemeClr val="bg1">
              <a:lumMod val="75000"/>
            </a:schemeClr>
          </a:solidFill>
          <a:ln w="31750">
            <a:solidFill>
              <a:schemeClr val="bg2"/>
            </a:solidFill>
            <a:miter lim="800000"/>
            <a:headEnd/>
            <a:tailEnd/>
          </a:ln>
        </p:spPr>
        <p:txBody>
          <a:bodyPr wrap="none" anchor="ctr">
            <a:prstTxWarp prst="textNoShape">
              <a:avLst/>
            </a:prstTxWarp>
          </a:bodyPr>
          <a:lstStyle/>
          <a:p>
            <a:pPr>
              <a:defRPr/>
            </a:pPr>
            <a:r>
              <a:rPr lang="en-US" sz="800" dirty="0">
                <a:solidFill>
                  <a:srgbClr val="000000"/>
                </a:solidFill>
              </a:rPr>
              <a:t>1010100</a:t>
            </a:r>
            <a:endParaRPr lang="en-US" sz="4000" dirty="0"/>
          </a:p>
        </p:txBody>
      </p:sp>
      <p:sp>
        <p:nvSpPr>
          <p:cNvPr id="46115" name="Right Arrow 398"/>
          <p:cNvSpPr>
            <a:spLocks noChangeArrowheads="1"/>
          </p:cNvSpPr>
          <p:nvPr/>
        </p:nvSpPr>
        <p:spPr bwMode="auto">
          <a:xfrm>
            <a:off x="7848600" y="4876800"/>
            <a:ext cx="381000" cy="304800"/>
          </a:xfrm>
          <a:prstGeom prst="right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pPr eaLnBrk="0" hangingPunct="0"/>
            <a:endParaRPr lang="en-US"/>
          </a:p>
        </p:txBody>
      </p:sp>
      <p:grpSp>
        <p:nvGrpSpPr>
          <p:cNvPr id="86" name="Group 379"/>
          <p:cNvGrpSpPr>
            <a:grpSpLocks/>
          </p:cNvGrpSpPr>
          <p:nvPr/>
        </p:nvGrpSpPr>
        <p:grpSpPr bwMode="auto">
          <a:xfrm>
            <a:off x="5743575" y="2254250"/>
            <a:ext cx="2168525" cy="1752600"/>
            <a:chOff x="6400800" y="1600199"/>
            <a:chExt cx="2168525" cy="1752600"/>
          </a:xfrm>
        </p:grpSpPr>
        <p:sp>
          <p:nvSpPr>
            <p:cNvPr id="87" name="Rectangle 380"/>
            <p:cNvSpPr>
              <a:spLocks noChangeArrowheads="1"/>
            </p:cNvSpPr>
            <p:nvPr/>
          </p:nvSpPr>
          <p:spPr bwMode="auto">
            <a:xfrm>
              <a:off x="6435725" y="1600199"/>
              <a:ext cx="2133600" cy="1752600"/>
            </a:xfrm>
            <a:prstGeom prst="rect">
              <a:avLst/>
            </a:prstGeom>
            <a:solidFill>
              <a:schemeClr val="bg1"/>
            </a:solidFill>
            <a:ln w="25400">
              <a:solidFill>
                <a:schemeClr val="bg2"/>
              </a:solidFill>
              <a:round/>
              <a:headEnd/>
              <a:tailEnd/>
            </a:ln>
          </p:spPr>
          <p:txBody>
            <a:bodyPr>
              <a:prstTxWarp prst="textNoShape">
                <a:avLst/>
              </a:prstTxWarp>
            </a:bodyPr>
            <a:lstStyle/>
            <a:p>
              <a:pPr eaLnBrk="0" hangingPunct="0"/>
              <a:endParaRPr lang="en-US"/>
            </a:p>
          </p:txBody>
        </p:sp>
        <p:pic>
          <p:nvPicPr>
            <p:cNvPr id="88" name="Picture 29" descr="jointPDF"/>
            <p:cNvPicPr>
              <a:picLocks noChangeAspect="1" noChangeArrowheads="1"/>
            </p:cNvPicPr>
            <p:nvPr/>
          </p:nvPicPr>
          <p:blipFill>
            <a:blip r:embed="rId7">
              <a:clrChange>
                <a:clrFrom>
                  <a:srgbClr val="CCCCCC"/>
                </a:clrFrom>
                <a:clrTo>
                  <a:srgbClr val="CCCCCC">
                    <a:alpha val="0"/>
                  </a:srgbClr>
                </a:clrTo>
              </a:clrChange>
            </a:blip>
            <a:srcRect l="3085" t="26400" r="69386" b="44503"/>
            <a:stretch>
              <a:fillRect/>
            </a:stretch>
          </p:blipFill>
          <p:spPr bwMode="auto">
            <a:xfrm>
              <a:off x="6435725" y="1639669"/>
              <a:ext cx="2107969" cy="1674130"/>
            </a:xfrm>
            <a:prstGeom prst="rect">
              <a:avLst/>
            </a:prstGeom>
            <a:noFill/>
            <a:ln w="19050">
              <a:noFill/>
              <a:miter lim="800000"/>
              <a:headEnd/>
              <a:tailEnd/>
            </a:ln>
            <a:effectLst/>
            <a:scene3d>
              <a:camera prst="orthographicFront">
                <a:rot lat="0" lon="0" rev="0"/>
              </a:camera>
              <a:lightRig rig="threePt" dir="t"/>
            </a:scene3d>
          </p:spPr>
        </p:pic>
        <p:sp>
          <p:nvSpPr>
            <p:cNvPr id="89" name="Text Box 34"/>
            <p:cNvSpPr txBox="1">
              <a:spLocks noChangeArrowheads="1"/>
            </p:cNvSpPr>
            <p:nvPr/>
          </p:nvSpPr>
          <p:spPr bwMode="auto">
            <a:xfrm>
              <a:off x="6400800" y="2495549"/>
              <a:ext cx="389988" cy="369332"/>
            </a:xfrm>
            <a:prstGeom prst="rect">
              <a:avLst/>
            </a:prstGeom>
            <a:noFill/>
            <a:ln w="12700">
              <a:noFill/>
              <a:miter lim="800000"/>
              <a:headEnd/>
              <a:tailEnd/>
            </a:ln>
          </p:spPr>
          <p:txBody>
            <a:bodyPr wrap="none">
              <a:prstTxWarp prst="textNoShape">
                <a:avLst/>
              </a:prstTxWarp>
              <a:spAutoFit/>
            </a:bodyPr>
            <a:lstStyle/>
            <a:p>
              <a:r>
                <a:rPr lang="en-US" sz="1800" b="0"/>
                <a:t>d</a:t>
              </a:r>
              <a:r>
                <a:rPr lang="en-US" sz="1800" b="0" baseline="-25000"/>
                <a:t>x</a:t>
              </a:r>
              <a:endParaRPr lang="el-GR" sz="1800" b="0" baseline="-25000"/>
            </a:p>
          </p:txBody>
        </p:sp>
        <p:sp>
          <p:nvSpPr>
            <p:cNvPr id="90" name="Text Box 34"/>
            <p:cNvSpPr txBox="1">
              <a:spLocks noChangeArrowheads="1"/>
            </p:cNvSpPr>
            <p:nvPr/>
          </p:nvSpPr>
          <p:spPr bwMode="auto">
            <a:xfrm>
              <a:off x="7807325" y="2839883"/>
              <a:ext cx="402674" cy="369332"/>
            </a:xfrm>
            <a:prstGeom prst="rect">
              <a:avLst/>
            </a:prstGeom>
            <a:noFill/>
            <a:ln w="12700">
              <a:noFill/>
              <a:miter lim="800000"/>
              <a:headEnd/>
              <a:tailEnd/>
            </a:ln>
          </p:spPr>
          <p:txBody>
            <a:bodyPr wrap="none">
              <a:prstTxWarp prst="textNoShape">
                <a:avLst/>
              </a:prstTxWarp>
              <a:spAutoFit/>
            </a:bodyPr>
            <a:lstStyle/>
            <a:p>
              <a:r>
                <a:rPr lang="en-US" sz="1800" b="0"/>
                <a:t>d</a:t>
              </a:r>
              <a:r>
                <a:rPr lang="en-US" sz="1800" b="0" baseline="-25000"/>
                <a:t>y</a:t>
              </a:r>
              <a:endParaRPr lang="el-GR" sz="1800" b="0" baseline="-25000"/>
            </a:p>
          </p:txBody>
        </p:sp>
      </p:grpSp>
      <p:sp>
        <p:nvSpPr>
          <p:cNvPr id="110" name="Rectangle 18"/>
          <p:cNvSpPr>
            <a:spLocks noChangeArrowheads="1"/>
          </p:cNvSpPr>
          <p:nvPr/>
        </p:nvSpPr>
        <p:spPr bwMode="auto">
          <a:xfrm>
            <a:off x="8712200" y="3892550"/>
            <a:ext cx="508000" cy="152400"/>
          </a:xfrm>
          <a:prstGeom prst="rect">
            <a:avLst/>
          </a:prstGeom>
          <a:solidFill>
            <a:schemeClr val="bg1">
              <a:lumMod val="75000"/>
            </a:schemeClr>
          </a:solidFill>
          <a:ln w="31750">
            <a:solidFill>
              <a:schemeClr val="bg2"/>
            </a:solidFill>
            <a:miter lim="800000"/>
            <a:headEnd/>
            <a:tailEnd/>
          </a:ln>
        </p:spPr>
        <p:txBody>
          <a:bodyPr wrap="none" anchor="ctr">
            <a:prstTxWarp prst="textNoShape">
              <a:avLst/>
            </a:prstTxWarp>
          </a:bodyPr>
          <a:lstStyle/>
          <a:p>
            <a:pPr>
              <a:defRPr/>
            </a:pPr>
            <a:r>
              <a:rPr lang="en-US" sz="800" dirty="0" smtClean="0"/>
              <a:t>0100101</a:t>
            </a:r>
            <a:endParaRPr lang="en-US" sz="800" dirty="0"/>
          </a:p>
        </p:txBody>
      </p:sp>
      <p:sp>
        <p:nvSpPr>
          <p:cNvPr id="111" name="Rectangle 18"/>
          <p:cNvSpPr>
            <a:spLocks noChangeArrowheads="1"/>
          </p:cNvSpPr>
          <p:nvPr/>
        </p:nvSpPr>
        <p:spPr bwMode="auto">
          <a:xfrm>
            <a:off x="8712200" y="3670300"/>
            <a:ext cx="508000" cy="152400"/>
          </a:xfrm>
          <a:prstGeom prst="rect">
            <a:avLst/>
          </a:prstGeom>
          <a:solidFill>
            <a:schemeClr val="bg1">
              <a:lumMod val="75000"/>
            </a:schemeClr>
          </a:solidFill>
          <a:ln w="31750">
            <a:solidFill>
              <a:schemeClr val="bg2"/>
            </a:solidFill>
            <a:miter lim="800000"/>
            <a:headEnd/>
            <a:tailEnd/>
          </a:ln>
        </p:spPr>
        <p:txBody>
          <a:bodyPr wrap="none" anchor="ctr">
            <a:prstTxWarp prst="textNoShape">
              <a:avLst/>
            </a:prstTxWarp>
          </a:bodyPr>
          <a:lstStyle/>
          <a:p>
            <a:pPr>
              <a:defRPr/>
            </a:pPr>
            <a:r>
              <a:rPr lang="en-US" sz="800" dirty="0" smtClean="0"/>
              <a:t>011101</a:t>
            </a:r>
            <a:endParaRPr lang="en-US" sz="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noFill/>
          <a:ln/>
        </p:spPr>
        <p:txBody>
          <a:bodyPr/>
          <a:lstStyle/>
          <a:p>
            <a:r>
              <a:rPr lang="en-US">
                <a:effectLst/>
                <a:ea typeface="ＭＳ Ｐゴシック" charset="-128"/>
                <a:cs typeface="ＭＳ Ｐゴシック" charset="-128"/>
              </a:rPr>
              <a:t>Feature Matching Performance</a:t>
            </a:r>
          </a:p>
        </p:txBody>
      </p:sp>
      <p:grpSp>
        <p:nvGrpSpPr>
          <p:cNvPr id="2" name="Group 3"/>
          <p:cNvGrpSpPr>
            <a:grpSpLocks/>
          </p:cNvGrpSpPr>
          <p:nvPr/>
        </p:nvGrpSpPr>
        <p:grpSpPr bwMode="auto">
          <a:xfrm>
            <a:off x="6383338" y="1066800"/>
            <a:ext cx="2438400" cy="5440363"/>
            <a:chOff x="4560" y="672"/>
            <a:chExt cx="1536" cy="3427"/>
          </a:xfrm>
        </p:grpSpPr>
        <p:sp>
          <p:nvSpPr>
            <p:cNvPr id="117764" name="Text Box 45"/>
            <p:cNvSpPr txBox="1">
              <a:spLocks noChangeArrowheads="1"/>
            </p:cNvSpPr>
            <p:nvPr/>
          </p:nvSpPr>
          <p:spPr bwMode="auto">
            <a:xfrm>
              <a:off x="4560" y="3886"/>
              <a:ext cx="1536" cy="213"/>
            </a:xfrm>
            <a:prstGeom prst="rect">
              <a:avLst/>
            </a:prstGeom>
            <a:noFill/>
            <a:ln w="12700">
              <a:noFill/>
              <a:miter lim="800000"/>
              <a:headEnd/>
              <a:tailEnd/>
            </a:ln>
          </p:spPr>
          <p:txBody>
            <a:bodyPr>
              <a:prstTxWarp prst="textNoShape">
                <a:avLst/>
              </a:prstTxWarp>
              <a:spAutoFit/>
            </a:bodyPr>
            <a:lstStyle/>
            <a:p>
              <a:r>
                <a:rPr lang="en-US" sz="1600" b="0">
                  <a:solidFill>
                    <a:srgbClr val="0000FF"/>
                  </a:solidFill>
                  <a:latin typeface="Arial" charset="0"/>
                </a:rPr>
                <a:t>[</a:t>
              </a:r>
              <a:r>
                <a:rPr lang="en-US" sz="1200">
                  <a:solidFill>
                    <a:srgbClr val="0000FF"/>
                  </a:solidFill>
                  <a:latin typeface="Arial" charset="0"/>
                </a:rPr>
                <a:t>Winder &amp; Brown CVPR ’09</a:t>
              </a:r>
              <a:r>
                <a:rPr lang="en-US" sz="1600" b="0">
                  <a:solidFill>
                    <a:srgbClr val="0000FF"/>
                  </a:solidFill>
                  <a:latin typeface="Arial" charset="0"/>
                </a:rPr>
                <a:t>]</a:t>
              </a:r>
            </a:p>
          </p:txBody>
        </p:sp>
        <p:sp>
          <p:nvSpPr>
            <p:cNvPr id="117765" name="TextBox 837"/>
            <p:cNvSpPr txBox="1">
              <a:spLocks noChangeArrowheads="1"/>
            </p:cNvSpPr>
            <p:nvPr/>
          </p:nvSpPr>
          <p:spPr bwMode="auto">
            <a:xfrm>
              <a:off x="4689" y="3504"/>
              <a:ext cx="1256" cy="460"/>
            </a:xfrm>
            <a:prstGeom prst="rect">
              <a:avLst/>
            </a:prstGeom>
            <a:noFill/>
            <a:ln w="9525">
              <a:noFill/>
              <a:miter lim="800000"/>
              <a:headEnd/>
              <a:tailEnd/>
            </a:ln>
          </p:spPr>
          <p:txBody>
            <a:bodyPr wrap="none">
              <a:prstTxWarp prst="textNoShape">
                <a:avLst/>
              </a:prstTxWarp>
              <a:spAutoFit/>
            </a:bodyPr>
            <a:lstStyle/>
            <a:p>
              <a:pPr algn="ctr"/>
              <a:r>
                <a:rPr lang="en-US" sz="1400"/>
                <a:t>Ground truth data set</a:t>
              </a:r>
              <a:br>
                <a:rPr lang="en-US" sz="1400"/>
              </a:br>
              <a:r>
                <a:rPr lang="en-US" sz="1400"/>
                <a:t>of matching patches</a:t>
              </a:r>
            </a:p>
            <a:p>
              <a:pPr algn="ctr"/>
              <a:r>
                <a:rPr lang="en-US" sz="1400" i="1"/>
                <a:t>Liberty data set</a:t>
              </a:r>
            </a:p>
          </p:txBody>
        </p:sp>
        <p:pic>
          <p:nvPicPr>
            <p:cNvPr id="117766" name="Picture 6" descr="libertyPatchGrid"/>
            <p:cNvPicPr>
              <a:picLocks noChangeAspect="1" noChangeArrowheads="1"/>
            </p:cNvPicPr>
            <p:nvPr/>
          </p:nvPicPr>
          <p:blipFill>
            <a:blip r:embed="rId2"/>
            <a:srcRect l="34999" t="5063" r="30000" b="11720"/>
            <a:stretch>
              <a:fillRect/>
            </a:stretch>
          </p:blipFill>
          <p:spPr bwMode="auto">
            <a:xfrm>
              <a:off x="4707" y="672"/>
              <a:ext cx="1149" cy="2736"/>
            </a:xfrm>
            <a:prstGeom prst="rect">
              <a:avLst/>
            </a:prstGeom>
            <a:noFill/>
          </p:spPr>
        </p:pic>
      </p:grpSp>
      <p:sp>
        <p:nvSpPr>
          <p:cNvPr id="117767" name="Rectangle 7"/>
          <p:cNvSpPr>
            <a:spLocks noChangeArrowheads="1"/>
          </p:cNvSpPr>
          <p:nvPr/>
        </p:nvSpPr>
        <p:spPr bwMode="auto">
          <a:xfrm>
            <a:off x="1319213" y="1038225"/>
            <a:ext cx="4575175" cy="4813300"/>
          </a:xfrm>
          <a:prstGeom prst="rect">
            <a:avLst/>
          </a:prstGeom>
          <a:noFill/>
          <a:ln w="7938">
            <a:solidFill>
              <a:srgbClr val="FFFFFF"/>
            </a:solidFill>
            <a:miter lim="800000"/>
            <a:headEnd/>
            <a:tailEnd/>
          </a:ln>
        </p:spPr>
        <p:txBody>
          <a:bodyPr>
            <a:prstTxWarp prst="textNoShape">
              <a:avLst/>
            </a:prstTxWarp>
          </a:bodyPr>
          <a:lstStyle/>
          <a:p>
            <a:endParaRPr lang="en-US"/>
          </a:p>
        </p:txBody>
      </p:sp>
      <p:sp>
        <p:nvSpPr>
          <p:cNvPr id="117768" name="Line 8"/>
          <p:cNvSpPr>
            <a:spLocks noChangeShapeType="1"/>
          </p:cNvSpPr>
          <p:nvPr/>
        </p:nvSpPr>
        <p:spPr bwMode="auto">
          <a:xfrm flipV="1">
            <a:off x="1319213" y="58420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69" name="Line 9"/>
          <p:cNvSpPr>
            <a:spLocks noChangeShapeType="1"/>
          </p:cNvSpPr>
          <p:nvPr/>
        </p:nvSpPr>
        <p:spPr bwMode="auto">
          <a:xfrm flipV="1">
            <a:off x="1319213" y="57689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70" name="Line 10"/>
          <p:cNvSpPr>
            <a:spLocks noChangeShapeType="1"/>
          </p:cNvSpPr>
          <p:nvPr/>
        </p:nvSpPr>
        <p:spPr bwMode="auto">
          <a:xfrm flipV="1">
            <a:off x="1319213" y="56943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71" name="Line 11"/>
          <p:cNvSpPr>
            <a:spLocks noChangeShapeType="1"/>
          </p:cNvSpPr>
          <p:nvPr/>
        </p:nvSpPr>
        <p:spPr bwMode="auto">
          <a:xfrm flipV="1">
            <a:off x="1319213" y="56213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72" name="Line 12"/>
          <p:cNvSpPr>
            <a:spLocks noChangeShapeType="1"/>
          </p:cNvSpPr>
          <p:nvPr/>
        </p:nvSpPr>
        <p:spPr bwMode="auto">
          <a:xfrm flipV="1">
            <a:off x="1319213" y="55467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73" name="Line 13"/>
          <p:cNvSpPr>
            <a:spLocks noChangeShapeType="1"/>
          </p:cNvSpPr>
          <p:nvPr/>
        </p:nvSpPr>
        <p:spPr bwMode="auto">
          <a:xfrm flipV="1">
            <a:off x="1319213" y="54737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74" name="Line 14"/>
          <p:cNvSpPr>
            <a:spLocks noChangeShapeType="1"/>
          </p:cNvSpPr>
          <p:nvPr/>
        </p:nvSpPr>
        <p:spPr bwMode="auto">
          <a:xfrm flipV="1">
            <a:off x="1319213" y="54006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75" name="Line 15"/>
          <p:cNvSpPr>
            <a:spLocks noChangeShapeType="1"/>
          </p:cNvSpPr>
          <p:nvPr/>
        </p:nvSpPr>
        <p:spPr bwMode="auto">
          <a:xfrm flipV="1">
            <a:off x="1319213" y="53260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76" name="Line 16"/>
          <p:cNvSpPr>
            <a:spLocks noChangeShapeType="1"/>
          </p:cNvSpPr>
          <p:nvPr/>
        </p:nvSpPr>
        <p:spPr bwMode="auto">
          <a:xfrm flipV="1">
            <a:off x="1319213" y="52530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77" name="Line 17"/>
          <p:cNvSpPr>
            <a:spLocks noChangeShapeType="1"/>
          </p:cNvSpPr>
          <p:nvPr/>
        </p:nvSpPr>
        <p:spPr bwMode="auto">
          <a:xfrm flipV="1">
            <a:off x="1319213" y="51784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78" name="Line 18"/>
          <p:cNvSpPr>
            <a:spLocks noChangeShapeType="1"/>
          </p:cNvSpPr>
          <p:nvPr/>
        </p:nvSpPr>
        <p:spPr bwMode="auto">
          <a:xfrm flipV="1">
            <a:off x="1319213" y="51054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79" name="Line 19"/>
          <p:cNvSpPr>
            <a:spLocks noChangeShapeType="1"/>
          </p:cNvSpPr>
          <p:nvPr/>
        </p:nvSpPr>
        <p:spPr bwMode="auto">
          <a:xfrm flipV="1">
            <a:off x="1319213" y="50307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80" name="Line 20"/>
          <p:cNvSpPr>
            <a:spLocks noChangeShapeType="1"/>
          </p:cNvSpPr>
          <p:nvPr/>
        </p:nvSpPr>
        <p:spPr bwMode="auto">
          <a:xfrm flipV="1">
            <a:off x="1319213" y="49577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81" name="Line 21"/>
          <p:cNvSpPr>
            <a:spLocks noChangeShapeType="1"/>
          </p:cNvSpPr>
          <p:nvPr/>
        </p:nvSpPr>
        <p:spPr bwMode="auto">
          <a:xfrm flipV="1">
            <a:off x="1319213" y="48831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82" name="Line 22"/>
          <p:cNvSpPr>
            <a:spLocks noChangeShapeType="1"/>
          </p:cNvSpPr>
          <p:nvPr/>
        </p:nvSpPr>
        <p:spPr bwMode="auto">
          <a:xfrm flipV="1">
            <a:off x="1319213" y="48101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83" name="Line 23"/>
          <p:cNvSpPr>
            <a:spLocks noChangeShapeType="1"/>
          </p:cNvSpPr>
          <p:nvPr/>
        </p:nvSpPr>
        <p:spPr bwMode="auto">
          <a:xfrm flipV="1">
            <a:off x="1319213" y="47355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84" name="Line 24"/>
          <p:cNvSpPr>
            <a:spLocks noChangeShapeType="1"/>
          </p:cNvSpPr>
          <p:nvPr/>
        </p:nvSpPr>
        <p:spPr bwMode="auto">
          <a:xfrm flipV="1">
            <a:off x="1319213" y="46624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85" name="Line 25"/>
          <p:cNvSpPr>
            <a:spLocks noChangeShapeType="1"/>
          </p:cNvSpPr>
          <p:nvPr/>
        </p:nvSpPr>
        <p:spPr bwMode="auto">
          <a:xfrm flipV="1">
            <a:off x="1319213" y="45878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86" name="Line 26"/>
          <p:cNvSpPr>
            <a:spLocks noChangeShapeType="1"/>
          </p:cNvSpPr>
          <p:nvPr/>
        </p:nvSpPr>
        <p:spPr bwMode="auto">
          <a:xfrm flipV="1">
            <a:off x="1319213" y="45148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87" name="Line 27"/>
          <p:cNvSpPr>
            <a:spLocks noChangeShapeType="1"/>
          </p:cNvSpPr>
          <p:nvPr/>
        </p:nvSpPr>
        <p:spPr bwMode="auto">
          <a:xfrm flipV="1">
            <a:off x="1319213" y="44402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88" name="Line 28"/>
          <p:cNvSpPr>
            <a:spLocks noChangeShapeType="1"/>
          </p:cNvSpPr>
          <p:nvPr/>
        </p:nvSpPr>
        <p:spPr bwMode="auto">
          <a:xfrm flipV="1">
            <a:off x="1319213" y="43672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89" name="Line 29"/>
          <p:cNvSpPr>
            <a:spLocks noChangeShapeType="1"/>
          </p:cNvSpPr>
          <p:nvPr/>
        </p:nvSpPr>
        <p:spPr bwMode="auto">
          <a:xfrm flipV="1">
            <a:off x="1319213" y="42926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90" name="Line 30"/>
          <p:cNvSpPr>
            <a:spLocks noChangeShapeType="1"/>
          </p:cNvSpPr>
          <p:nvPr/>
        </p:nvSpPr>
        <p:spPr bwMode="auto">
          <a:xfrm flipV="1">
            <a:off x="1319213" y="42195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91" name="Line 31"/>
          <p:cNvSpPr>
            <a:spLocks noChangeShapeType="1"/>
          </p:cNvSpPr>
          <p:nvPr/>
        </p:nvSpPr>
        <p:spPr bwMode="auto">
          <a:xfrm flipV="1">
            <a:off x="1319213" y="41449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92" name="Line 32"/>
          <p:cNvSpPr>
            <a:spLocks noChangeShapeType="1"/>
          </p:cNvSpPr>
          <p:nvPr/>
        </p:nvSpPr>
        <p:spPr bwMode="auto">
          <a:xfrm flipV="1">
            <a:off x="1319213" y="40719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93" name="Line 33"/>
          <p:cNvSpPr>
            <a:spLocks noChangeShapeType="1"/>
          </p:cNvSpPr>
          <p:nvPr/>
        </p:nvSpPr>
        <p:spPr bwMode="auto">
          <a:xfrm flipV="1">
            <a:off x="1319213" y="39973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94" name="Line 34"/>
          <p:cNvSpPr>
            <a:spLocks noChangeShapeType="1"/>
          </p:cNvSpPr>
          <p:nvPr/>
        </p:nvSpPr>
        <p:spPr bwMode="auto">
          <a:xfrm flipV="1">
            <a:off x="1319213" y="39243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95" name="Line 35"/>
          <p:cNvSpPr>
            <a:spLocks noChangeShapeType="1"/>
          </p:cNvSpPr>
          <p:nvPr/>
        </p:nvSpPr>
        <p:spPr bwMode="auto">
          <a:xfrm flipV="1">
            <a:off x="1319213" y="38496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96" name="Line 36"/>
          <p:cNvSpPr>
            <a:spLocks noChangeShapeType="1"/>
          </p:cNvSpPr>
          <p:nvPr/>
        </p:nvSpPr>
        <p:spPr bwMode="auto">
          <a:xfrm flipV="1">
            <a:off x="1319213" y="37766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97" name="Line 37"/>
          <p:cNvSpPr>
            <a:spLocks noChangeShapeType="1"/>
          </p:cNvSpPr>
          <p:nvPr/>
        </p:nvSpPr>
        <p:spPr bwMode="auto">
          <a:xfrm flipV="1">
            <a:off x="1319213" y="37020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98" name="Line 38"/>
          <p:cNvSpPr>
            <a:spLocks noChangeShapeType="1"/>
          </p:cNvSpPr>
          <p:nvPr/>
        </p:nvSpPr>
        <p:spPr bwMode="auto">
          <a:xfrm flipV="1">
            <a:off x="1319213" y="36290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799" name="Line 39"/>
          <p:cNvSpPr>
            <a:spLocks noChangeShapeType="1"/>
          </p:cNvSpPr>
          <p:nvPr/>
        </p:nvSpPr>
        <p:spPr bwMode="auto">
          <a:xfrm flipV="1">
            <a:off x="1319213" y="355441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00" name="Line 40"/>
          <p:cNvSpPr>
            <a:spLocks noChangeShapeType="1"/>
          </p:cNvSpPr>
          <p:nvPr/>
        </p:nvSpPr>
        <p:spPr bwMode="auto">
          <a:xfrm flipV="1">
            <a:off x="1319213" y="34813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01" name="Line 41"/>
          <p:cNvSpPr>
            <a:spLocks noChangeShapeType="1"/>
          </p:cNvSpPr>
          <p:nvPr/>
        </p:nvSpPr>
        <p:spPr bwMode="auto">
          <a:xfrm flipV="1">
            <a:off x="1319213" y="340677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02" name="Line 42"/>
          <p:cNvSpPr>
            <a:spLocks noChangeShapeType="1"/>
          </p:cNvSpPr>
          <p:nvPr/>
        </p:nvSpPr>
        <p:spPr bwMode="auto">
          <a:xfrm flipV="1">
            <a:off x="1319213" y="33337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03" name="Line 43"/>
          <p:cNvSpPr>
            <a:spLocks noChangeShapeType="1"/>
          </p:cNvSpPr>
          <p:nvPr/>
        </p:nvSpPr>
        <p:spPr bwMode="auto">
          <a:xfrm flipV="1">
            <a:off x="1319213" y="3259138"/>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04" name="Line 44"/>
          <p:cNvSpPr>
            <a:spLocks noChangeShapeType="1"/>
          </p:cNvSpPr>
          <p:nvPr/>
        </p:nvSpPr>
        <p:spPr bwMode="auto">
          <a:xfrm flipV="1">
            <a:off x="1319213" y="31861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05" name="Line 45"/>
          <p:cNvSpPr>
            <a:spLocks noChangeShapeType="1"/>
          </p:cNvSpPr>
          <p:nvPr/>
        </p:nvSpPr>
        <p:spPr bwMode="auto">
          <a:xfrm flipV="1">
            <a:off x="1319213" y="31115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06" name="Line 46"/>
          <p:cNvSpPr>
            <a:spLocks noChangeShapeType="1"/>
          </p:cNvSpPr>
          <p:nvPr/>
        </p:nvSpPr>
        <p:spPr bwMode="auto">
          <a:xfrm flipV="1">
            <a:off x="1319213" y="30384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07" name="Line 47"/>
          <p:cNvSpPr>
            <a:spLocks noChangeShapeType="1"/>
          </p:cNvSpPr>
          <p:nvPr/>
        </p:nvSpPr>
        <p:spPr bwMode="auto">
          <a:xfrm flipV="1">
            <a:off x="1319213" y="29638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08" name="Line 48"/>
          <p:cNvSpPr>
            <a:spLocks noChangeShapeType="1"/>
          </p:cNvSpPr>
          <p:nvPr/>
        </p:nvSpPr>
        <p:spPr bwMode="auto">
          <a:xfrm flipV="1">
            <a:off x="1319213" y="28908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09" name="Line 49"/>
          <p:cNvSpPr>
            <a:spLocks noChangeShapeType="1"/>
          </p:cNvSpPr>
          <p:nvPr/>
        </p:nvSpPr>
        <p:spPr bwMode="auto">
          <a:xfrm flipV="1">
            <a:off x="1319213" y="28162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10" name="Line 50"/>
          <p:cNvSpPr>
            <a:spLocks noChangeShapeType="1"/>
          </p:cNvSpPr>
          <p:nvPr/>
        </p:nvSpPr>
        <p:spPr bwMode="auto">
          <a:xfrm flipV="1">
            <a:off x="1319213" y="27432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11" name="Line 51"/>
          <p:cNvSpPr>
            <a:spLocks noChangeShapeType="1"/>
          </p:cNvSpPr>
          <p:nvPr/>
        </p:nvSpPr>
        <p:spPr bwMode="auto">
          <a:xfrm flipV="1">
            <a:off x="1319213" y="26701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12" name="Line 52"/>
          <p:cNvSpPr>
            <a:spLocks noChangeShapeType="1"/>
          </p:cNvSpPr>
          <p:nvPr/>
        </p:nvSpPr>
        <p:spPr bwMode="auto">
          <a:xfrm flipV="1">
            <a:off x="1319213" y="25955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13" name="Line 53"/>
          <p:cNvSpPr>
            <a:spLocks noChangeShapeType="1"/>
          </p:cNvSpPr>
          <p:nvPr/>
        </p:nvSpPr>
        <p:spPr bwMode="auto">
          <a:xfrm flipV="1">
            <a:off x="1319213" y="25225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14" name="Line 54"/>
          <p:cNvSpPr>
            <a:spLocks noChangeShapeType="1"/>
          </p:cNvSpPr>
          <p:nvPr/>
        </p:nvSpPr>
        <p:spPr bwMode="auto">
          <a:xfrm flipV="1">
            <a:off x="1319213" y="24479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15" name="Line 55"/>
          <p:cNvSpPr>
            <a:spLocks noChangeShapeType="1"/>
          </p:cNvSpPr>
          <p:nvPr/>
        </p:nvSpPr>
        <p:spPr bwMode="auto">
          <a:xfrm flipV="1">
            <a:off x="1319213" y="23749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16" name="Line 56"/>
          <p:cNvSpPr>
            <a:spLocks noChangeShapeType="1"/>
          </p:cNvSpPr>
          <p:nvPr/>
        </p:nvSpPr>
        <p:spPr bwMode="auto">
          <a:xfrm flipV="1">
            <a:off x="1319213" y="23002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17" name="Line 57"/>
          <p:cNvSpPr>
            <a:spLocks noChangeShapeType="1"/>
          </p:cNvSpPr>
          <p:nvPr/>
        </p:nvSpPr>
        <p:spPr bwMode="auto">
          <a:xfrm flipV="1">
            <a:off x="1319213" y="22272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18" name="Line 58"/>
          <p:cNvSpPr>
            <a:spLocks noChangeShapeType="1"/>
          </p:cNvSpPr>
          <p:nvPr/>
        </p:nvSpPr>
        <p:spPr bwMode="auto">
          <a:xfrm flipV="1">
            <a:off x="1319213" y="21526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19" name="Line 59"/>
          <p:cNvSpPr>
            <a:spLocks noChangeShapeType="1"/>
          </p:cNvSpPr>
          <p:nvPr/>
        </p:nvSpPr>
        <p:spPr bwMode="auto">
          <a:xfrm flipV="1">
            <a:off x="1319213" y="20796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20" name="Line 60"/>
          <p:cNvSpPr>
            <a:spLocks noChangeShapeType="1"/>
          </p:cNvSpPr>
          <p:nvPr/>
        </p:nvSpPr>
        <p:spPr bwMode="auto">
          <a:xfrm flipV="1">
            <a:off x="1319213" y="20050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21" name="Line 61"/>
          <p:cNvSpPr>
            <a:spLocks noChangeShapeType="1"/>
          </p:cNvSpPr>
          <p:nvPr/>
        </p:nvSpPr>
        <p:spPr bwMode="auto">
          <a:xfrm flipV="1">
            <a:off x="1319213" y="19319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22" name="Line 62"/>
          <p:cNvSpPr>
            <a:spLocks noChangeShapeType="1"/>
          </p:cNvSpPr>
          <p:nvPr/>
        </p:nvSpPr>
        <p:spPr bwMode="auto">
          <a:xfrm flipV="1">
            <a:off x="1319213" y="18573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23" name="Line 63"/>
          <p:cNvSpPr>
            <a:spLocks noChangeShapeType="1"/>
          </p:cNvSpPr>
          <p:nvPr/>
        </p:nvSpPr>
        <p:spPr bwMode="auto">
          <a:xfrm flipV="1">
            <a:off x="1319213" y="17843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24" name="Line 64"/>
          <p:cNvSpPr>
            <a:spLocks noChangeShapeType="1"/>
          </p:cNvSpPr>
          <p:nvPr/>
        </p:nvSpPr>
        <p:spPr bwMode="auto">
          <a:xfrm flipV="1">
            <a:off x="1319213" y="17097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25" name="Line 65"/>
          <p:cNvSpPr>
            <a:spLocks noChangeShapeType="1"/>
          </p:cNvSpPr>
          <p:nvPr/>
        </p:nvSpPr>
        <p:spPr bwMode="auto">
          <a:xfrm flipV="1">
            <a:off x="1319213" y="16367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26" name="Line 66"/>
          <p:cNvSpPr>
            <a:spLocks noChangeShapeType="1"/>
          </p:cNvSpPr>
          <p:nvPr/>
        </p:nvSpPr>
        <p:spPr bwMode="auto">
          <a:xfrm flipV="1">
            <a:off x="1319213" y="15621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27" name="Line 67"/>
          <p:cNvSpPr>
            <a:spLocks noChangeShapeType="1"/>
          </p:cNvSpPr>
          <p:nvPr/>
        </p:nvSpPr>
        <p:spPr bwMode="auto">
          <a:xfrm flipV="1">
            <a:off x="1319213" y="14890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28" name="Line 68"/>
          <p:cNvSpPr>
            <a:spLocks noChangeShapeType="1"/>
          </p:cNvSpPr>
          <p:nvPr/>
        </p:nvSpPr>
        <p:spPr bwMode="auto">
          <a:xfrm flipV="1">
            <a:off x="1319213" y="14144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29" name="Line 69"/>
          <p:cNvSpPr>
            <a:spLocks noChangeShapeType="1"/>
          </p:cNvSpPr>
          <p:nvPr/>
        </p:nvSpPr>
        <p:spPr bwMode="auto">
          <a:xfrm flipV="1">
            <a:off x="1319213" y="13414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30" name="Line 70"/>
          <p:cNvSpPr>
            <a:spLocks noChangeShapeType="1"/>
          </p:cNvSpPr>
          <p:nvPr/>
        </p:nvSpPr>
        <p:spPr bwMode="auto">
          <a:xfrm flipV="1">
            <a:off x="1319213" y="12668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31" name="Line 71"/>
          <p:cNvSpPr>
            <a:spLocks noChangeShapeType="1"/>
          </p:cNvSpPr>
          <p:nvPr/>
        </p:nvSpPr>
        <p:spPr bwMode="auto">
          <a:xfrm flipV="1">
            <a:off x="1319213" y="11938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32" name="Line 72"/>
          <p:cNvSpPr>
            <a:spLocks noChangeShapeType="1"/>
          </p:cNvSpPr>
          <p:nvPr/>
        </p:nvSpPr>
        <p:spPr bwMode="auto">
          <a:xfrm flipV="1">
            <a:off x="1319213" y="11191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33" name="Line 73"/>
          <p:cNvSpPr>
            <a:spLocks noChangeShapeType="1"/>
          </p:cNvSpPr>
          <p:nvPr/>
        </p:nvSpPr>
        <p:spPr bwMode="auto">
          <a:xfrm flipV="1">
            <a:off x="1319213" y="10461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34" name="Line 74"/>
          <p:cNvSpPr>
            <a:spLocks noChangeShapeType="1"/>
          </p:cNvSpPr>
          <p:nvPr/>
        </p:nvSpPr>
        <p:spPr bwMode="auto">
          <a:xfrm flipV="1">
            <a:off x="1974850" y="5842000"/>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35" name="Line 75"/>
          <p:cNvSpPr>
            <a:spLocks noChangeShapeType="1"/>
          </p:cNvSpPr>
          <p:nvPr/>
        </p:nvSpPr>
        <p:spPr bwMode="auto">
          <a:xfrm flipV="1">
            <a:off x="1974850" y="57689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36" name="Line 76"/>
          <p:cNvSpPr>
            <a:spLocks noChangeShapeType="1"/>
          </p:cNvSpPr>
          <p:nvPr/>
        </p:nvSpPr>
        <p:spPr bwMode="auto">
          <a:xfrm flipV="1">
            <a:off x="1974850" y="5694363"/>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37" name="Line 77"/>
          <p:cNvSpPr>
            <a:spLocks noChangeShapeType="1"/>
          </p:cNvSpPr>
          <p:nvPr/>
        </p:nvSpPr>
        <p:spPr bwMode="auto">
          <a:xfrm flipV="1">
            <a:off x="1974850" y="56213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38" name="Line 78"/>
          <p:cNvSpPr>
            <a:spLocks noChangeShapeType="1"/>
          </p:cNvSpPr>
          <p:nvPr/>
        </p:nvSpPr>
        <p:spPr bwMode="auto">
          <a:xfrm flipV="1">
            <a:off x="1974850" y="5546725"/>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39" name="Line 79"/>
          <p:cNvSpPr>
            <a:spLocks noChangeShapeType="1"/>
          </p:cNvSpPr>
          <p:nvPr/>
        </p:nvSpPr>
        <p:spPr bwMode="auto">
          <a:xfrm flipV="1">
            <a:off x="1974850" y="54737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40" name="Line 80"/>
          <p:cNvSpPr>
            <a:spLocks noChangeShapeType="1"/>
          </p:cNvSpPr>
          <p:nvPr/>
        </p:nvSpPr>
        <p:spPr bwMode="auto">
          <a:xfrm flipV="1">
            <a:off x="1974850" y="54006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41" name="Line 81"/>
          <p:cNvSpPr>
            <a:spLocks noChangeShapeType="1"/>
          </p:cNvSpPr>
          <p:nvPr/>
        </p:nvSpPr>
        <p:spPr bwMode="auto">
          <a:xfrm flipV="1">
            <a:off x="1974850" y="53260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42" name="Line 82"/>
          <p:cNvSpPr>
            <a:spLocks noChangeShapeType="1"/>
          </p:cNvSpPr>
          <p:nvPr/>
        </p:nvSpPr>
        <p:spPr bwMode="auto">
          <a:xfrm flipV="1">
            <a:off x="1974850" y="52530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43" name="Line 83"/>
          <p:cNvSpPr>
            <a:spLocks noChangeShapeType="1"/>
          </p:cNvSpPr>
          <p:nvPr/>
        </p:nvSpPr>
        <p:spPr bwMode="auto">
          <a:xfrm flipV="1">
            <a:off x="1974850" y="51784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44" name="Line 84"/>
          <p:cNvSpPr>
            <a:spLocks noChangeShapeType="1"/>
          </p:cNvSpPr>
          <p:nvPr/>
        </p:nvSpPr>
        <p:spPr bwMode="auto">
          <a:xfrm flipV="1">
            <a:off x="1974850" y="51054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45" name="Line 85"/>
          <p:cNvSpPr>
            <a:spLocks noChangeShapeType="1"/>
          </p:cNvSpPr>
          <p:nvPr/>
        </p:nvSpPr>
        <p:spPr bwMode="auto">
          <a:xfrm flipV="1">
            <a:off x="1974850" y="50307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46" name="Line 86"/>
          <p:cNvSpPr>
            <a:spLocks noChangeShapeType="1"/>
          </p:cNvSpPr>
          <p:nvPr/>
        </p:nvSpPr>
        <p:spPr bwMode="auto">
          <a:xfrm flipV="1">
            <a:off x="1974850" y="49577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47" name="Line 87"/>
          <p:cNvSpPr>
            <a:spLocks noChangeShapeType="1"/>
          </p:cNvSpPr>
          <p:nvPr/>
        </p:nvSpPr>
        <p:spPr bwMode="auto">
          <a:xfrm flipV="1">
            <a:off x="1974850" y="48831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48" name="Line 88"/>
          <p:cNvSpPr>
            <a:spLocks noChangeShapeType="1"/>
          </p:cNvSpPr>
          <p:nvPr/>
        </p:nvSpPr>
        <p:spPr bwMode="auto">
          <a:xfrm flipV="1">
            <a:off x="1974850" y="473551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49" name="Line 89"/>
          <p:cNvSpPr>
            <a:spLocks noChangeShapeType="1"/>
          </p:cNvSpPr>
          <p:nvPr/>
        </p:nvSpPr>
        <p:spPr bwMode="auto">
          <a:xfrm flipV="1">
            <a:off x="1974850" y="46624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50" name="Line 90"/>
          <p:cNvSpPr>
            <a:spLocks noChangeShapeType="1"/>
          </p:cNvSpPr>
          <p:nvPr/>
        </p:nvSpPr>
        <p:spPr bwMode="auto">
          <a:xfrm flipV="1">
            <a:off x="1974850" y="45878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51" name="Line 91"/>
          <p:cNvSpPr>
            <a:spLocks noChangeShapeType="1"/>
          </p:cNvSpPr>
          <p:nvPr/>
        </p:nvSpPr>
        <p:spPr bwMode="auto">
          <a:xfrm flipV="1">
            <a:off x="1974850" y="45148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52" name="Line 92"/>
          <p:cNvSpPr>
            <a:spLocks noChangeShapeType="1"/>
          </p:cNvSpPr>
          <p:nvPr/>
        </p:nvSpPr>
        <p:spPr bwMode="auto">
          <a:xfrm flipV="1">
            <a:off x="1974850" y="44402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53" name="Line 93"/>
          <p:cNvSpPr>
            <a:spLocks noChangeShapeType="1"/>
          </p:cNvSpPr>
          <p:nvPr/>
        </p:nvSpPr>
        <p:spPr bwMode="auto">
          <a:xfrm flipV="1">
            <a:off x="1974850" y="436721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54" name="Line 94"/>
          <p:cNvSpPr>
            <a:spLocks noChangeShapeType="1"/>
          </p:cNvSpPr>
          <p:nvPr/>
        </p:nvSpPr>
        <p:spPr bwMode="auto">
          <a:xfrm flipV="1">
            <a:off x="1974850" y="42926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55" name="Line 95"/>
          <p:cNvSpPr>
            <a:spLocks noChangeShapeType="1"/>
          </p:cNvSpPr>
          <p:nvPr/>
        </p:nvSpPr>
        <p:spPr bwMode="auto">
          <a:xfrm flipV="1">
            <a:off x="1974850" y="42195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56" name="Line 96"/>
          <p:cNvSpPr>
            <a:spLocks noChangeShapeType="1"/>
          </p:cNvSpPr>
          <p:nvPr/>
        </p:nvSpPr>
        <p:spPr bwMode="auto">
          <a:xfrm flipV="1">
            <a:off x="1974850" y="41449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57" name="Line 97"/>
          <p:cNvSpPr>
            <a:spLocks noChangeShapeType="1"/>
          </p:cNvSpPr>
          <p:nvPr/>
        </p:nvSpPr>
        <p:spPr bwMode="auto">
          <a:xfrm flipV="1">
            <a:off x="1974850" y="40719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58" name="Line 98"/>
          <p:cNvSpPr>
            <a:spLocks noChangeShapeType="1"/>
          </p:cNvSpPr>
          <p:nvPr/>
        </p:nvSpPr>
        <p:spPr bwMode="auto">
          <a:xfrm flipV="1">
            <a:off x="1974850" y="39973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59" name="Line 99"/>
          <p:cNvSpPr>
            <a:spLocks noChangeShapeType="1"/>
          </p:cNvSpPr>
          <p:nvPr/>
        </p:nvSpPr>
        <p:spPr bwMode="auto">
          <a:xfrm flipV="1">
            <a:off x="1974850" y="39243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60" name="Line 100"/>
          <p:cNvSpPr>
            <a:spLocks noChangeShapeType="1"/>
          </p:cNvSpPr>
          <p:nvPr/>
        </p:nvSpPr>
        <p:spPr bwMode="auto">
          <a:xfrm flipV="1">
            <a:off x="1974850" y="38496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61" name="Line 101"/>
          <p:cNvSpPr>
            <a:spLocks noChangeShapeType="1"/>
          </p:cNvSpPr>
          <p:nvPr/>
        </p:nvSpPr>
        <p:spPr bwMode="auto">
          <a:xfrm flipV="1">
            <a:off x="1974850" y="37766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62" name="Line 102"/>
          <p:cNvSpPr>
            <a:spLocks noChangeShapeType="1"/>
          </p:cNvSpPr>
          <p:nvPr/>
        </p:nvSpPr>
        <p:spPr bwMode="auto">
          <a:xfrm flipV="1">
            <a:off x="1974850" y="37020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63" name="Line 103"/>
          <p:cNvSpPr>
            <a:spLocks noChangeShapeType="1"/>
          </p:cNvSpPr>
          <p:nvPr/>
        </p:nvSpPr>
        <p:spPr bwMode="auto">
          <a:xfrm flipV="1">
            <a:off x="1974850" y="36290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64" name="Line 104"/>
          <p:cNvSpPr>
            <a:spLocks noChangeShapeType="1"/>
          </p:cNvSpPr>
          <p:nvPr/>
        </p:nvSpPr>
        <p:spPr bwMode="auto">
          <a:xfrm flipV="1">
            <a:off x="1974850" y="3554413"/>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65" name="Line 105"/>
          <p:cNvSpPr>
            <a:spLocks noChangeShapeType="1"/>
          </p:cNvSpPr>
          <p:nvPr/>
        </p:nvSpPr>
        <p:spPr bwMode="auto">
          <a:xfrm flipV="1">
            <a:off x="1974850" y="34813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66" name="Line 106"/>
          <p:cNvSpPr>
            <a:spLocks noChangeShapeType="1"/>
          </p:cNvSpPr>
          <p:nvPr/>
        </p:nvSpPr>
        <p:spPr bwMode="auto">
          <a:xfrm flipV="1">
            <a:off x="1974850" y="3406775"/>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67" name="Line 107"/>
          <p:cNvSpPr>
            <a:spLocks noChangeShapeType="1"/>
          </p:cNvSpPr>
          <p:nvPr/>
        </p:nvSpPr>
        <p:spPr bwMode="auto">
          <a:xfrm flipV="1">
            <a:off x="1974850" y="33337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68" name="Line 108"/>
          <p:cNvSpPr>
            <a:spLocks noChangeShapeType="1"/>
          </p:cNvSpPr>
          <p:nvPr/>
        </p:nvSpPr>
        <p:spPr bwMode="auto">
          <a:xfrm flipV="1">
            <a:off x="1974850" y="3259138"/>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69" name="Line 109"/>
          <p:cNvSpPr>
            <a:spLocks noChangeShapeType="1"/>
          </p:cNvSpPr>
          <p:nvPr/>
        </p:nvSpPr>
        <p:spPr bwMode="auto">
          <a:xfrm flipV="1">
            <a:off x="1974850" y="318611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70" name="Line 110"/>
          <p:cNvSpPr>
            <a:spLocks noChangeShapeType="1"/>
          </p:cNvSpPr>
          <p:nvPr/>
        </p:nvSpPr>
        <p:spPr bwMode="auto">
          <a:xfrm flipV="1">
            <a:off x="1974850" y="3111500"/>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71" name="Line 111"/>
          <p:cNvSpPr>
            <a:spLocks noChangeShapeType="1"/>
          </p:cNvSpPr>
          <p:nvPr/>
        </p:nvSpPr>
        <p:spPr bwMode="auto">
          <a:xfrm flipV="1">
            <a:off x="1974850" y="30384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72" name="Line 112"/>
          <p:cNvSpPr>
            <a:spLocks noChangeShapeType="1"/>
          </p:cNvSpPr>
          <p:nvPr/>
        </p:nvSpPr>
        <p:spPr bwMode="auto">
          <a:xfrm flipV="1">
            <a:off x="1974850" y="2963863"/>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73" name="Line 113"/>
          <p:cNvSpPr>
            <a:spLocks noChangeShapeType="1"/>
          </p:cNvSpPr>
          <p:nvPr/>
        </p:nvSpPr>
        <p:spPr bwMode="auto">
          <a:xfrm flipV="1">
            <a:off x="1974850" y="28908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74" name="Line 114"/>
          <p:cNvSpPr>
            <a:spLocks noChangeShapeType="1"/>
          </p:cNvSpPr>
          <p:nvPr/>
        </p:nvSpPr>
        <p:spPr bwMode="auto">
          <a:xfrm flipV="1">
            <a:off x="1974850" y="2816225"/>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75" name="Line 115"/>
          <p:cNvSpPr>
            <a:spLocks noChangeShapeType="1"/>
          </p:cNvSpPr>
          <p:nvPr/>
        </p:nvSpPr>
        <p:spPr bwMode="auto">
          <a:xfrm flipV="1">
            <a:off x="1974850" y="27432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76" name="Line 116"/>
          <p:cNvSpPr>
            <a:spLocks noChangeShapeType="1"/>
          </p:cNvSpPr>
          <p:nvPr/>
        </p:nvSpPr>
        <p:spPr bwMode="auto">
          <a:xfrm flipV="1">
            <a:off x="1974850" y="26701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77" name="Line 117"/>
          <p:cNvSpPr>
            <a:spLocks noChangeShapeType="1"/>
          </p:cNvSpPr>
          <p:nvPr/>
        </p:nvSpPr>
        <p:spPr bwMode="auto">
          <a:xfrm flipV="1">
            <a:off x="1974850" y="25955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78" name="Line 118"/>
          <p:cNvSpPr>
            <a:spLocks noChangeShapeType="1"/>
          </p:cNvSpPr>
          <p:nvPr/>
        </p:nvSpPr>
        <p:spPr bwMode="auto">
          <a:xfrm flipV="1">
            <a:off x="1974850" y="25225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79" name="Line 119"/>
          <p:cNvSpPr>
            <a:spLocks noChangeShapeType="1"/>
          </p:cNvSpPr>
          <p:nvPr/>
        </p:nvSpPr>
        <p:spPr bwMode="auto">
          <a:xfrm flipV="1">
            <a:off x="1974850" y="24479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80" name="Line 120"/>
          <p:cNvSpPr>
            <a:spLocks noChangeShapeType="1"/>
          </p:cNvSpPr>
          <p:nvPr/>
        </p:nvSpPr>
        <p:spPr bwMode="auto">
          <a:xfrm flipV="1">
            <a:off x="1974850" y="23749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81" name="Line 121"/>
          <p:cNvSpPr>
            <a:spLocks noChangeShapeType="1"/>
          </p:cNvSpPr>
          <p:nvPr/>
        </p:nvSpPr>
        <p:spPr bwMode="auto">
          <a:xfrm flipV="1">
            <a:off x="1974850" y="23002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82" name="Line 122"/>
          <p:cNvSpPr>
            <a:spLocks noChangeShapeType="1"/>
          </p:cNvSpPr>
          <p:nvPr/>
        </p:nvSpPr>
        <p:spPr bwMode="auto">
          <a:xfrm flipV="1">
            <a:off x="1974850" y="22272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83" name="Line 123"/>
          <p:cNvSpPr>
            <a:spLocks noChangeShapeType="1"/>
          </p:cNvSpPr>
          <p:nvPr/>
        </p:nvSpPr>
        <p:spPr bwMode="auto">
          <a:xfrm flipV="1">
            <a:off x="1974850" y="21526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84" name="Line 124"/>
          <p:cNvSpPr>
            <a:spLocks noChangeShapeType="1"/>
          </p:cNvSpPr>
          <p:nvPr/>
        </p:nvSpPr>
        <p:spPr bwMode="auto">
          <a:xfrm flipV="1">
            <a:off x="1974850" y="20796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85" name="Line 125"/>
          <p:cNvSpPr>
            <a:spLocks noChangeShapeType="1"/>
          </p:cNvSpPr>
          <p:nvPr/>
        </p:nvSpPr>
        <p:spPr bwMode="auto">
          <a:xfrm flipV="1">
            <a:off x="1974850" y="200501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86" name="Line 126"/>
          <p:cNvSpPr>
            <a:spLocks noChangeShapeType="1"/>
          </p:cNvSpPr>
          <p:nvPr/>
        </p:nvSpPr>
        <p:spPr bwMode="auto">
          <a:xfrm flipV="1">
            <a:off x="1974850" y="19319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87" name="Line 127"/>
          <p:cNvSpPr>
            <a:spLocks noChangeShapeType="1"/>
          </p:cNvSpPr>
          <p:nvPr/>
        </p:nvSpPr>
        <p:spPr bwMode="auto">
          <a:xfrm flipV="1">
            <a:off x="1974850" y="18573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88" name="Line 128"/>
          <p:cNvSpPr>
            <a:spLocks noChangeShapeType="1"/>
          </p:cNvSpPr>
          <p:nvPr/>
        </p:nvSpPr>
        <p:spPr bwMode="auto">
          <a:xfrm flipV="1">
            <a:off x="1974850" y="17843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89" name="Line 129"/>
          <p:cNvSpPr>
            <a:spLocks noChangeShapeType="1"/>
          </p:cNvSpPr>
          <p:nvPr/>
        </p:nvSpPr>
        <p:spPr bwMode="auto">
          <a:xfrm flipV="1">
            <a:off x="1974850" y="17097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90" name="Line 130"/>
          <p:cNvSpPr>
            <a:spLocks noChangeShapeType="1"/>
          </p:cNvSpPr>
          <p:nvPr/>
        </p:nvSpPr>
        <p:spPr bwMode="auto">
          <a:xfrm flipV="1">
            <a:off x="1974850" y="163671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91" name="Line 131"/>
          <p:cNvSpPr>
            <a:spLocks noChangeShapeType="1"/>
          </p:cNvSpPr>
          <p:nvPr/>
        </p:nvSpPr>
        <p:spPr bwMode="auto">
          <a:xfrm flipV="1">
            <a:off x="1974850" y="15621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92" name="Line 132"/>
          <p:cNvSpPr>
            <a:spLocks noChangeShapeType="1"/>
          </p:cNvSpPr>
          <p:nvPr/>
        </p:nvSpPr>
        <p:spPr bwMode="auto">
          <a:xfrm flipV="1">
            <a:off x="1974850" y="14890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93" name="Line 133"/>
          <p:cNvSpPr>
            <a:spLocks noChangeShapeType="1"/>
          </p:cNvSpPr>
          <p:nvPr/>
        </p:nvSpPr>
        <p:spPr bwMode="auto">
          <a:xfrm flipV="1">
            <a:off x="1974850" y="14144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94" name="Line 134"/>
          <p:cNvSpPr>
            <a:spLocks noChangeShapeType="1"/>
          </p:cNvSpPr>
          <p:nvPr/>
        </p:nvSpPr>
        <p:spPr bwMode="auto">
          <a:xfrm flipV="1">
            <a:off x="1974850" y="13414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95" name="Line 135"/>
          <p:cNvSpPr>
            <a:spLocks noChangeShapeType="1"/>
          </p:cNvSpPr>
          <p:nvPr/>
        </p:nvSpPr>
        <p:spPr bwMode="auto">
          <a:xfrm flipV="1">
            <a:off x="1974850" y="12668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96" name="Line 136"/>
          <p:cNvSpPr>
            <a:spLocks noChangeShapeType="1"/>
          </p:cNvSpPr>
          <p:nvPr/>
        </p:nvSpPr>
        <p:spPr bwMode="auto">
          <a:xfrm flipV="1">
            <a:off x="1974850" y="11938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97" name="Line 137"/>
          <p:cNvSpPr>
            <a:spLocks noChangeShapeType="1"/>
          </p:cNvSpPr>
          <p:nvPr/>
        </p:nvSpPr>
        <p:spPr bwMode="auto">
          <a:xfrm flipV="1">
            <a:off x="1974850" y="11191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98" name="Line 138"/>
          <p:cNvSpPr>
            <a:spLocks noChangeShapeType="1"/>
          </p:cNvSpPr>
          <p:nvPr/>
        </p:nvSpPr>
        <p:spPr bwMode="auto">
          <a:xfrm flipV="1">
            <a:off x="1974850" y="10461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899" name="Line 139"/>
          <p:cNvSpPr>
            <a:spLocks noChangeShapeType="1"/>
          </p:cNvSpPr>
          <p:nvPr/>
        </p:nvSpPr>
        <p:spPr bwMode="auto">
          <a:xfrm flipV="1">
            <a:off x="2627313" y="58420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00" name="Line 140"/>
          <p:cNvSpPr>
            <a:spLocks noChangeShapeType="1"/>
          </p:cNvSpPr>
          <p:nvPr/>
        </p:nvSpPr>
        <p:spPr bwMode="auto">
          <a:xfrm flipV="1">
            <a:off x="2627313" y="57689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01" name="Line 141"/>
          <p:cNvSpPr>
            <a:spLocks noChangeShapeType="1"/>
          </p:cNvSpPr>
          <p:nvPr/>
        </p:nvSpPr>
        <p:spPr bwMode="auto">
          <a:xfrm flipV="1">
            <a:off x="2627313" y="56943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02" name="Line 142"/>
          <p:cNvSpPr>
            <a:spLocks noChangeShapeType="1"/>
          </p:cNvSpPr>
          <p:nvPr/>
        </p:nvSpPr>
        <p:spPr bwMode="auto">
          <a:xfrm flipV="1">
            <a:off x="2627313" y="56213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03" name="Line 143"/>
          <p:cNvSpPr>
            <a:spLocks noChangeShapeType="1"/>
          </p:cNvSpPr>
          <p:nvPr/>
        </p:nvSpPr>
        <p:spPr bwMode="auto">
          <a:xfrm flipV="1">
            <a:off x="2627313" y="55467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04" name="Line 144"/>
          <p:cNvSpPr>
            <a:spLocks noChangeShapeType="1"/>
          </p:cNvSpPr>
          <p:nvPr/>
        </p:nvSpPr>
        <p:spPr bwMode="auto">
          <a:xfrm flipV="1">
            <a:off x="2627313" y="54737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05" name="Line 145"/>
          <p:cNvSpPr>
            <a:spLocks noChangeShapeType="1"/>
          </p:cNvSpPr>
          <p:nvPr/>
        </p:nvSpPr>
        <p:spPr bwMode="auto">
          <a:xfrm flipV="1">
            <a:off x="2627313" y="54006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06" name="Line 146"/>
          <p:cNvSpPr>
            <a:spLocks noChangeShapeType="1"/>
          </p:cNvSpPr>
          <p:nvPr/>
        </p:nvSpPr>
        <p:spPr bwMode="auto">
          <a:xfrm flipV="1">
            <a:off x="2627313" y="53260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07" name="Line 147"/>
          <p:cNvSpPr>
            <a:spLocks noChangeShapeType="1"/>
          </p:cNvSpPr>
          <p:nvPr/>
        </p:nvSpPr>
        <p:spPr bwMode="auto">
          <a:xfrm flipV="1">
            <a:off x="2627313" y="52530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08" name="Line 148"/>
          <p:cNvSpPr>
            <a:spLocks noChangeShapeType="1"/>
          </p:cNvSpPr>
          <p:nvPr/>
        </p:nvSpPr>
        <p:spPr bwMode="auto">
          <a:xfrm flipV="1">
            <a:off x="2627313" y="51784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09" name="Line 149"/>
          <p:cNvSpPr>
            <a:spLocks noChangeShapeType="1"/>
          </p:cNvSpPr>
          <p:nvPr/>
        </p:nvSpPr>
        <p:spPr bwMode="auto">
          <a:xfrm flipV="1">
            <a:off x="2627313" y="51054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10" name="Line 150"/>
          <p:cNvSpPr>
            <a:spLocks noChangeShapeType="1"/>
          </p:cNvSpPr>
          <p:nvPr/>
        </p:nvSpPr>
        <p:spPr bwMode="auto">
          <a:xfrm flipV="1">
            <a:off x="2627313" y="50307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11" name="Line 151"/>
          <p:cNvSpPr>
            <a:spLocks noChangeShapeType="1"/>
          </p:cNvSpPr>
          <p:nvPr/>
        </p:nvSpPr>
        <p:spPr bwMode="auto">
          <a:xfrm flipV="1">
            <a:off x="2627313" y="49577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12" name="Line 152"/>
          <p:cNvSpPr>
            <a:spLocks noChangeShapeType="1"/>
          </p:cNvSpPr>
          <p:nvPr/>
        </p:nvSpPr>
        <p:spPr bwMode="auto">
          <a:xfrm flipV="1">
            <a:off x="2627313" y="48831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13" name="Line 153"/>
          <p:cNvSpPr>
            <a:spLocks noChangeShapeType="1"/>
          </p:cNvSpPr>
          <p:nvPr/>
        </p:nvSpPr>
        <p:spPr bwMode="auto">
          <a:xfrm flipV="1">
            <a:off x="2627313" y="48101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14" name="Line 154"/>
          <p:cNvSpPr>
            <a:spLocks noChangeShapeType="1"/>
          </p:cNvSpPr>
          <p:nvPr/>
        </p:nvSpPr>
        <p:spPr bwMode="auto">
          <a:xfrm flipV="1">
            <a:off x="2627313" y="47355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15" name="Line 155"/>
          <p:cNvSpPr>
            <a:spLocks noChangeShapeType="1"/>
          </p:cNvSpPr>
          <p:nvPr/>
        </p:nvSpPr>
        <p:spPr bwMode="auto">
          <a:xfrm flipV="1">
            <a:off x="2627313" y="46624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16" name="Line 156"/>
          <p:cNvSpPr>
            <a:spLocks noChangeShapeType="1"/>
          </p:cNvSpPr>
          <p:nvPr/>
        </p:nvSpPr>
        <p:spPr bwMode="auto">
          <a:xfrm flipV="1">
            <a:off x="2627313" y="45878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17" name="Line 157"/>
          <p:cNvSpPr>
            <a:spLocks noChangeShapeType="1"/>
          </p:cNvSpPr>
          <p:nvPr/>
        </p:nvSpPr>
        <p:spPr bwMode="auto">
          <a:xfrm flipV="1">
            <a:off x="2627313" y="45148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18" name="Line 158"/>
          <p:cNvSpPr>
            <a:spLocks noChangeShapeType="1"/>
          </p:cNvSpPr>
          <p:nvPr/>
        </p:nvSpPr>
        <p:spPr bwMode="auto">
          <a:xfrm flipV="1">
            <a:off x="2627313" y="44402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19" name="Line 159"/>
          <p:cNvSpPr>
            <a:spLocks noChangeShapeType="1"/>
          </p:cNvSpPr>
          <p:nvPr/>
        </p:nvSpPr>
        <p:spPr bwMode="auto">
          <a:xfrm flipV="1">
            <a:off x="2627313" y="43672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20" name="Line 160"/>
          <p:cNvSpPr>
            <a:spLocks noChangeShapeType="1"/>
          </p:cNvSpPr>
          <p:nvPr/>
        </p:nvSpPr>
        <p:spPr bwMode="auto">
          <a:xfrm flipV="1">
            <a:off x="2627313" y="42926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21" name="Line 161"/>
          <p:cNvSpPr>
            <a:spLocks noChangeShapeType="1"/>
          </p:cNvSpPr>
          <p:nvPr/>
        </p:nvSpPr>
        <p:spPr bwMode="auto">
          <a:xfrm flipV="1">
            <a:off x="2627313" y="42195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22" name="Line 162"/>
          <p:cNvSpPr>
            <a:spLocks noChangeShapeType="1"/>
          </p:cNvSpPr>
          <p:nvPr/>
        </p:nvSpPr>
        <p:spPr bwMode="auto">
          <a:xfrm flipV="1">
            <a:off x="2627313" y="41449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23" name="Line 163"/>
          <p:cNvSpPr>
            <a:spLocks noChangeShapeType="1"/>
          </p:cNvSpPr>
          <p:nvPr/>
        </p:nvSpPr>
        <p:spPr bwMode="auto">
          <a:xfrm flipV="1">
            <a:off x="2627313" y="40719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24" name="Line 164"/>
          <p:cNvSpPr>
            <a:spLocks noChangeShapeType="1"/>
          </p:cNvSpPr>
          <p:nvPr/>
        </p:nvSpPr>
        <p:spPr bwMode="auto">
          <a:xfrm flipV="1">
            <a:off x="2627313" y="39973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25" name="Line 165"/>
          <p:cNvSpPr>
            <a:spLocks noChangeShapeType="1"/>
          </p:cNvSpPr>
          <p:nvPr/>
        </p:nvSpPr>
        <p:spPr bwMode="auto">
          <a:xfrm flipV="1">
            <a:off x="2627313" y="39243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26" name="Line 166"/>
          <p:cNvSpPr>
            <a:spLocks noChangeShapeType="1"/>
          </p:cNvSpPr>
          <p:nvPr/>
        </p:nvSpPr>
        <p:spPr bwMode="auto">
          <a:xfrm flipV="1">
            <a:off x="2627313" y="38496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27" name="Line 167"/>
          <p:cNvSpPr>
            <a:spLocks noChangeShapeType="1"/>
          </p:cNvSpPr>
          <p:nvPr/>
        </p:nvSpPr>
        <p:spPr bwMode="auto">
          <a:xfrm flipV="1">
            <a:off x="2627313" y="37766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28" name="Line 168"/>
          <p:cNvSpPr>
            <a:spLocks noChangeShapeType="1"/>
          </p:cNvSpPr>
          <p:nvPr/>
        </p:nvSpPr>
        <p:spPr bwMode="auto">
          <a:xfrm flipV="1">
            <a:off x="2627313" y="37020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29" name="Line 169"/>
          <p:cNvSpPr>
            <a:spLocks noChangeShapeType="1"/>
          </p:cNvSpPr>
          <p:nvPr/>
        </p:nvSpPr>
        <p:spPr bwMode="auto">
          <a:xfrm flipV="1">
            <a:off x="2627313" y="36290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30" name="Line 170"/>
          <p:cNvSpPr>
            <a:spLocks noChangeShapeType="1"/>
          </p:cNvSpPr>
          <p:nvPr/>
        </p:nvSpPr>
        <p:spPr bwMode="auto">
          <a:xfrm flipV="1">
            <a:off x="2627313" y="355441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31" name="Line 171"/>
          <p:cNvSpPr>
            <a:spLocks noChangeShapeType="1"/>
          </p:cNvSpPr>
          <p:nvPr/>
        </p:nvSpPr>
        <p:spPr bwMode="auto">
          <a:xfrm flipV="1">
            <a:off x="2627313" y="34813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32" name="Line 172"/>
          <p:cNvSpPr>
            <a:spLocks noChangeShapeType="1"/>
          </p:cNvSpPr>
          <p:nvPr/>
        </p:nvSpPr>
        <p:spPr bwMode="auto">
          <a:xfrm flipV="1">
            <a:off x="2627313" y="340677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33" name="Line 173"/>
          <p:cNvSpPr>
            <a:spLocks noChangeShapeType="1"/>
          </p:cNvSpPr>
          <p:nvPr/>
        </p:nvSpPr>
        <p:spPr bwMode="auto">
          <a:xfrm flipV="1">
            <a:off x="2627313" y="33337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34" name="Line 174"/>
          <p:cNvSpPr>
            <a:spLocks noChangeShapeType="1"/>
          </p:cNvSpPr>
          <p:nvPr/>
        </p:nvSpPr>
        <p:spPr bwMode="auto">
          <a:xfrm flipV="1">
            <a:off x="2627313" y="3259138"/>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35" name="Line 175"/>
          <p:cNvSpPr>
            <a:spLocks noChangeShapeType="1"/>
          </p:cNvSpPr>
          <p:nvPr/>
        </p:nvSpPr>
        <p:spPr bwMode="auto">
          <a:xfrm flipV="1">
            <a:off x="2627313" y="31861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36" name="Line 176"/>
          <p:cNvSpPr>
            <a:spLocks noChangeShapeType="1"/>
          </p:cNvSpPr>
          <p:nvPr/>
        </p:nvSpPr>
        <p:spPr bwMode="auto">
          <a:xfrm flipV="1">
            <a:off x="2627313" y="31115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37" name="Line 177"/>
          <p:cNvSpPr>
            <a:spLocks noChangeShapeType="1"/>
          </p:cNvSpPr>
          <p:nvPr/>
        </p:nvSpPr>
        <p:spPr bwMode="auto">
          <a:xfrm flipV="1">
            <a:off x="2627313" y="30384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38" name="Line 178"/>
          <p:cNvSpPr>
            <a:spLocks noChangeShapeType="1"/>
          </p:cNvSpPr>
          <p:nvPr/>
        </p:nvSpPr>
        <p:spPr bwMode="auto">
          <a:xfrm flipV="1">
            <a:off x="2627313" y="29638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39" name="Line 179"/>
          <p:cNvSpPr>
            <a:spLocks noChangeShapeType="1"/>
          </p:cNvSpPr>
          <p:nvPr/>
        </p:nvSpPr>
        <p:spPr bwMode="auto">
          <a:xfrm flipV="1">
            <a:off x="2627313" y="28908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40" name="Line 180"/>
          <p:cNvSpPr>
            <a:spLocks noChangeShapeType="1"/>
          </p:cNvSpPr>
          <p:nvPr/>
        </p:nvSpPr>
        <p:spPr bwMode="auto">
          <a:xfrm flipV="1">
            <a:off x="2627313" y="28162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41" name="Line 181"/>
          <p:cNvSpPr>
            <a:spLocks noChangeShapeType="1"/>
          </p:cNvSpPr>
          <p:nvPr/>
        </p:nvSpPr>
        <p:spPr bwMode="auto">
          <a:xfrm flipV="1">
            <a:off x="2627313" y="27432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42" name="Line 182"/>
          <p:cNvSpPr>
            <a:spLocks noChangeShapeType="1"/>
          </p:cNvSpPr>
          <p:nvPr/>
        </p:nvSpPr>
        <p:spPr bwMode="auto">
          <a:xfrm flipV="1">
            <a:off x="2627313" y="26701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43" name="Line 183"/>
          <p:cNvSpPr>
            <a:spLocks noChangeShapeType="1"/>
          </p:cNvSpPr>
          <p:nvPr/>
        </p:nvSpPr>
        <p:spPr bwMode="auto">
          <a:xfrm flipV="1">
            <a:off x="2627313" y="25955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44" name="Line 184"/>
          <p:cNvSpPr>
            <a:spLocks noChangeShapeType="1"/>
          </p:cNvSpPr>
          <p:nvPr/>
        </p:nvSpPr>
        <p:spPr bwMode="auto">
          <a:xfrm flipV="1">
            <a:off x="2627313" y="25225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45" name="Line 185"/>
          <p:cNvSpPr>
            <a:spLocks noChangeShapeType="1"/>
          </p:cNvSpPr>
          <p:nvPr/>
        </p:nvSpPr>
        <p:spPr bwMode="auto">
          <a:xfrm flipV="1">
            <a:off x="2627313" y="24479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46" name="Line 186"/>
          <p:cNvSpPr>
            <a:spLocks noChangeShapeType="1"/>
          </p:cNvSpPr>
          <p:nvPr/>
        </p:nvSpPr>
        <p:spPr bwMode="auto">
          <a:xfrm flipV="1">
            <a:off x="2627313" y="23749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47" name="Line 187"/>
          <p:cNvSpPr>
            <a:spLocks noChangeShapeType="1"/>
          </p:cNvSpPr>
          <p:nvPr/>
        </p:nvSpPr>
        <p:spPr bwMode="auto">
          <a:xfrm flipV="1">
            <a:off x="2627313" y="23002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48" name="Line 188"/>
          <p:cNvSpPr>
            <a:spLocks noChangeShapeType="1"/>
          </p:cNvSpPr>
          <p:nvPr/>
        </p:nvSpPr>
        <p:spPr bwMode="auto">
          <a:xfrm flipV="1">
            <a:off x="2627313" y="22272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49" name="Line 189"/>
          <p:cNvSpPr>
            <a:spLocks noChangeShapeType="1"/>
          </p:cNvSpPr>
          <p:nvPr/>
        </p:nvSpPr>
        <p:spPr bwMode="auto">
          <a:xfrm flipV="1">
            <a:off x="2627313" y="21526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50" name="Line 190"/>
          <p:cNvSpPr>
            <a:spLocks noChangeShapeType="1"/>
          </p:cNvSpPr>
          <p:nvPr/>
        </p:nvSpPr>
        <p:spPr bwMode="auto">
          <a:xfrm flipV="1">
            <a:off x="2627313" y="20796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51" name="Line 191"/>
          <p:cNvSpPr>
            <a:spLocks noChangeShapeType="1"/>
          </p:cNvSpPr>
          <p:nvPr/>
        </p:nvSpPr>
        <p:spPr bwMode="auto">
          <a:xfrm flipV="1">
            <a:off x="2627313" y="20050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52" name="Line 192"/>
          <p:cNvSpPr>
            <a:spLocks noChangeShapeType="1"/>
          </p:cNvSpPr>
          <p:nvPr/>
        </p:nvSpPr>
        <p:spPr bwMode="auto">
          <a:xfrm flipV="1">
            <a:off x="2627313" y="19319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53" name="Line 193"/>
          <p:cNvSpPr>
            <a:spLocks noChangeShapeType="1"/>
          </p:cNvSpPr>
          <p:nvPr/>
        </p:nvSpPr>
        <p:spPr bwMode="auto">
          <a:xfrm flipV="1">
            <a:off x="2627313" y="18573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54" name="Line 194"/>
          <p:cNvSpPr>
            <a:spLocks noChangeShapeType="1"/>
          </p:cNvSpPr>
          <p:nvPr/>
        </p:nvSpPr>
        <p:spPr bwMode="auto">
          <a:xfrm flipV="1">
            <a:off x="2627313" y="17843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55" name="Line 195"/>
          <p:cNvSpPr>
            <a:spLocks noChangeShapeType="1"/>
          </p:cNvSpPr>
          <p:nvPr/>
        </p:nvSpPr>
        <p:spPr bwMode="auto">
          <a:xfrm flipV="1">
            <a:off x="2627313" y="17097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56" name="Line 196"/>
          <p:cNvSpPr>
            <a:spLocks noChangeShapeType="1"/>
          </p:cNvSpPr>
          <p:nvPr/>
        </p:nvSpPr>
        <p:spPr bwMode="auto">
          <a:xfrm flipV="1">
            <a:off x="2627313" y="16367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57" name="Line 197"/>
          <p:cNvSpPr>
            <a:spLocks noChangeShapeType="1"/>
          </p:cNvSpPr>
          <p:nvPr/>
        </p:nvSpPr>
        <p:spPr bwMode="auto">
          <a:xfrm flipV="1">
            <a:off x="2627313" y="15621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58" name="Line 198"/>
          <p:cNvSpPr>
            <a:spLocks noChangeShapeType="1"/>
          </p:cNvSpPr>
          <p:nvPr/>
        </p:nvSpPr>
        <p:spPr bwMode="auto">
          <a:xfrm flipV="1">
            <a:off x="2627313" y="14890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59" name="Line 199"/>
          <p:cNvSpPr>
            <a:spLocks noChangeShapeType="1"/>
          </p:cNvSpPr>
          <p:nvPr/>
        </p:nvSpPr>
        <p:spPr bwMode="auto">
          <a:xfrm flipV="1">
            <a:off x="2627313" y="14144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60" name="Line 200"/>
          <p:cNvSpPr>
            <a:spLocks noChangeShapeType="1"/>
          </p:cNvSpPr>
          <p:nvPr/>
        </p:nvSpPr>
        <p:spPr bwMode="auto">
          <a:xfrm flipV="1">
            <a:off x="2627313" y="13414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61" name="Line 201"/>
          <p:cNvSpPr>
            <a:spLocks noChangeShapeType="1"/>
          </p:cNvSpPr>
          <p:nvPr/>
        </p:nvSpPr>
        <p:spPr bwMode="auto">
          <a:xfrm flipV="1">
            <a:off x="2627313" y="12668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62" name="Line 202"/>
          <p:cNvSpPr>
            <a:spLocks noChangeShapeType="1"/>
          </p:cNvSpPr>
          <p:nvPr/>
        </p:nvSpPr>
        <p:spPr bwMode="auto">
          <a:xfrm flipV="1">
            <a:off x="2627313" y="11938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63" name="Line 203"/>
          <p:cNvSpPr>
            <a:spLocks noChangeShapeType="1"/>
          </p:cNvSpPr>
          <p:nvPr/>
        </p:nvSpPr>
        <p:spPr bwMode="auto">
          <a:xfrm flipV="1">
            <a:off x="2627313" y="11191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64" name="Line 204"/>
          <p:cNvSpPr>
            <a:spLocks noChangeShapeType="1"/>
          </p:cNvSpPr>
          <p:nvPr/>
        </p:nvSpPr>
        <p:spPr bwMode="auto">
          <a:xfrm flipV="1">
            <a:off x="2627313" y="10461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65" name="Line 205"/>
          <p:cNvSpPr>
            <a:spLocks noChangeShapeType="1"/>
          </p:cNvSpPr>
          <p:nvPr/>
        </p:nvSpPr>
        <p:spPr bwMode="auto">
          <a:xfrm flipV="1">
            <a:off x="3278188" y="58420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66" name="Line 206"/>
          <p:cNvSpPr>
            <a:spLocks noChangeShapeType="1"/>
          </p:cNvSpPr>
          <p:nvPr/>
        </p:nvSpPr>
        <p:spPr bwMode="auto">
          <a:xfrm flipV="1">
            <a:off x="3278188" y="57689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67" name="Line 207"/>
          <p:cNvSpPr>
            <a:spLocks noChangeShapeType="1"/>
          </p:cNvSpPr>
          <p:nvPr/>
        </p:nvSpPr>
        <p:spPr bwMode="auto">
          <a:xfrm flipV="1">
            <a:off x="3278188" y="56943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68" name="Line 208"/>
          <p:cNvSpPr>
            <a:spLocks noChangeShapeType="1"/>
          </p:cNvSpPr>
          <p:nvPr/>
        </p:nvSpPr>
        <p:spPr bwMode="auto">
          <a:xfrm flipV="1">
            <a:off x="3278188" y="56213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69" name="Line 209"/>
          <p:cNvSpPr>
            <a:spLocks noChangeShapeType="1"/>
          </p:cNvSpPr>
          <p:nvPr/>
        </p:nvSpPr>
        <p:spPr bwMode="auto">
          <a:xfrm flipV="1">
            <a:off x="3278188" y="55467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70" name="Line 210"/>
          <p:cNvSpPr>
            <a:spLocks noChangeShapeType="1"/>
          </p:cNvSpPr>
          <p:nvPr/>
        </p:nvSpPr>
        <p:spPr bwMode="auto">
          <a:xfrm flipV="1">
            <a:off x="3278188" y="54737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71" name="Line 211"/>
          <p:cNvSpPr>
            <a:spLocks noChangeShapeType="1"/>
          </p:cNvSpPr>
          <p:nvPr/>
        </p:nvSpPr>
        <p:spPr bwMode="auto">
          <a:xfrm flipV="1">
            <a:off x="3278188" y="54006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72" name="Line 212"/>
          <p:cNvSpPr>
            <a:spLocks noChangeShapeType="1"/>
          </p:cNvSpPr>
          <p:nvPr/>
        </p:nvSpPr>
        <p:spPr bwMode="auto">
          <a:xfrm flipV="1">
            <a:off x="3278188" y="53260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73" name="Line 213"/>
          <p:cNvSpPr>
            <a:spLocks noChangeShapeType="1"/>
          </p:cNvSpPr>
          <p:nvPr/>
        </p:nvSpPr>
        <p:spPr bwMode="auto">
          <a:xfrm flipV="1">
            <a:off x="3278188" y="52530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74" name="Line 214"/>
          <p:cNvSpPr>
            <a:spLocks noChangeShapeType="1"/>
          </p:cNvSpPr>
          <p:nvPr/>
        </p:nvSpPr>
        <p:spPr bwMode="auto">
          <a:xfrm flipV="1">
            <a:off x="3278188" y="51784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75" name="Line 215"/>
          <p:cNvSpPr>
            <a:spLocks noChangeShapeType="1"/>
          </p:cNvSpPr>
          <p:nvPr/>
        </p:nvSpPr>
        <p:spPr bwMode="auto">
          <a:xfrm flipV="1">
            <a:off x="3278188" y="51054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76" name="Line 216"/>
          <p:cNvSpPr>
            <a:spLocks noChangeShapeType="1"/>
          </p:cNvSpPr>
          <p:nvPr/>
        </p:nvSpPr>
        <p:spPr bwMode="auto">
          <a:xfrm flipV="1">
            <a:off x="3278188" y="50307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77" name="Line 217"/>
          <p:cNvSpPr>
            <a:spLocks noChangeShapeType="1"/>
          </p:cNvSpPr>
          <p:nvPr/>
        </p:nvSpPr>
        <p:spPr bwMode="auto">
          <a:xfrm flipV="1">
            <a:off x="3278188" y="49577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78" name="Line 218"/>
          <p:cNvSpPr>
            <a:spLocks noChangeShapeType="1"/>
          </p:cNvSpPr>
          <p:nvPr/>
        </p:nvSpPr>
        <p:spPr bwMode="auto">
          <a:xfrm flipV="1">
            <a:off x="3278188" y="48831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79" name="Line 219"/>
          <p:cNvSpPr>
            <a:spLocks noChangeShapeType="1"/>
          </p:cNvSpPr>
          <p:nvPr/>
        </p:nvSpPr>
        <p:spPr bwMode="auto">
          <a:xfrm flipV="1">
            <a:off x="3278188" y="48101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80" name="Line 220"/>
          <p:cNvSpPr>
            <a:spLocks noChangeShapeType="1"/>
          </p:cNvSpPr>
          <p:nvPr/>
        </p:nvSpPr>
        <p:spPr bwMode="auto">
          <a:xfrm flipV="1">
            <a:off x="3278188" y="47355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81" name="Line 221"/>
          <p:cNvSpPr>
            <a:spLocks noChangeShapeType="1"/>
          </p:cNvSpPr>
          <p:nvPr/>
        </p:nvSpPr>
        <p:spPr bwMode="auto">
          <a:xfrm flipV="1">
            <a:off x="3278188" y="46624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82" name="Line 222"/>
          <p:cNvSpPr>
            <a:spLocks noChangeShapeType="1"/>
          </p:cNvSpPr>
          <p:nvPr/>
        </p:nvSpPr>
        <p:spPr bwMode="auto">
          <a:xfrm flipV="1">
            <a:off x="3278188" y="45878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83" name="Line 223"/>
          <p:cNvSpPr>
            <a:spLocks noChangeShapeType="1"/>
          </p:cNvSpPr>
          <p:nvPr/>
        </p:nvSpPr>
        <p:spPr bwMode="auto">
          <a:xfrm flipV="1">
            <a:off x="3278188" y="45148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84" name="Line 224"/>
          <p:cNvSpPr>
            <a:spLocks noChangeShapeType="1"/>
          </p:cNvSpPr>
          <p:nvPr/>
        </p:nvSpPr>
        <p:spPr bwMode="auto">
          <a:xfrm flipV="1">
            <a:off x="3278188" y="44402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85" name="Line 225"/>
          <p:cNvSpPr>
            <a:spLocks noChangeShapeType="1"/>
          </p:cNvSpPr>
          <p:nvPr/>
        </p:nvSpPr>
        <p:spPr bwMode="auto">
          <a:xfrm flipV="1">
            <a:off x="3278188" y="43672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86" name="Line 226"/>
          <p:cNvSpPr>
            <a:spLocks noChangeShapeType="1"/>
          </p:cNvSpPr>
          <p:nvPr/>
        </p:nvSpPr>
        <p:spPr bwMode="auto">
          <a:xfrm flipV="1">
            <a:off x="3278188" y="42926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87" name="Line 227"/>
          <p:cNvSpPr>
            <a:spLocks noChangeShapeType="1"/>
          </p:cNvSpPr>
          <p:nvPr/>
        </p:nvSpPr>
        <p:spPr bwMode="auto">
          <a:xfrm flipV="1">
            <a:off x="3278188" y="42195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88" name="Line 228"/>
          <p:cNvSpPr>
            <a:spLocks noChangeShapeType="1"/>
          </p:cNvSpPr>
          <p:nvPr/>
        </p:nvSpPr>
        <p:spPr bwMode="auto">
          <a:xfrm flipV="1">
            <a:off x="3278188" y="41449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89" name="Line 229"/>
          <p:cNvSpPr>
            <a:spLocks noChangeShapeType="1"/>
          </p:cNvSpPr>
          <p:nvPr/>
        </p:nvSpPr>
        <p:spPr bwMode="auto">
          <a:xfrm flipV="1">
            <a:off x="3278188" y="40719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90" name="Line 230"/>
          <p:cNvSpPr>
            <a:spLocks noChangeShapeType="1"/>
          </p:cNvSpPr>
          <p:nvPr/>
        </p:nvSpPr>
        <p:spPr bwMode="auto">
          <a:xfrm flipV="1">
            <a:off x="3278188" y="39973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91" name="Line 231"/>
          <p:cNvSpPr>
            <a:spLocks noChangeShapeType="1"/>
          </p:cNvSpPr>
          <p:nvPr/>
        </p:nvSpPr>
        <p:spPr bwMode="auto">
          <a:xfrm flipV="1">
            <a:off x="3278188" y="39243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92" name="Line 232"/>
          <p:cNvSpPr>
            <a:spLocks noChangeShapeType="1"/>
          </p:cNvSpPr>
          <p:nvPr/>
        </p:nvSpPr>
        <p:spPr bwMode="auto">
          <a:xfrm flipV="1">
            <a:off x="3278188" y="38496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93" name="Line 233"/>
          <p:cNvSpPr>
            <a:spLocks noChangeShapeType="1"/>
          </p:cNvSpPr>
          <p:nvPr/>
        </p:nvSpPr>
        <p:spPr bwMode="auto">
          <a:xfrm flipV="1">
            <a:off x="3278188" y="37766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94" name="Line 234"/>
          <p:cNvSpPr>
            <a:spLocks noChangeShapeType="1"/>
          </p:cNvSpPr>
          <p:nvPr/>
        </p:nvSpPr>
        <p:spPr bwMode="auto">
          <a:xfrm flipV="1">
            <a:off x="3278188" y="37020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95" name="Line 235"/>
          <p:cNvSpPr>
            <a:spLocks noChangeShapeType="1"/>
          </p:cNvSpPr>
          <p:nvPr/>
        </p:nvSpPr>
        <p:spPr bwMode="auto">
          <a:xfrm flipV="1">
            <a:off x="3278188" y="36290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96" name="Line 236"/>
          <p:cNvSpPr>
            <a:spLocks noChangeShapeType="1"/>
          </p:cNvSpPr>
          <p:nvPr/>
        </p:nvSpPr>
        <p:spPr bwMode="auto">
          <a:xfrm flipV="1">
            <a:off x="3278188" y="355441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97" name="Line 237"/>
          <p:cNvSpPr>
            <a:spLocks noChangeShapeType="1"/>
          </p:cNvSpPr>
          <p:nvPr/>
        </p:nvSpPr>
        <p:spPr bwMode="auto">
          <a:xfrm flipV="1">
            <a:off x="3278188" y="34813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98" name="Line 238"/>
          <p:cNvSpPr>
            <a:spLocks noChangeShapeType="1"/>
          </p:cNvSpPr>
          <p:nvPr/>
        </p:nvSpPr>
        <p:spPr bwMode="auto">
          <a:xfrm flipV="1">
            <a:off x="3278188" y="340677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7999" name="Line 239"/>
          <p:cNvSpPr>
            <a:spLocks noChangeShapeType="1"/>
          </p:cNvSpPr>
          <p:nvPr/>
        </p:nvSpPr>
        <p:spPr bwMode="auto">
          <a:xfrm flipV="1">
            <a:off x="3278188" y="33337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00" name="Line 240"/>
          <p:cNvSpPr>
            <a:spLocks noChangeShapeType="1"/>
          </p:cNvSpPr>
          <p:nvPr/>
        </p:nvSpPr>
        <p:spPr bwMode="auto">
          <a:xfrm flipV="1">
            <a:off x="3278188" y="3259138"/>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01" name="Line 241"/>
          <p:cNvSpPr>
            <a:spLocks noChangeShapeType="1"/>
          </p:cNvSpPr>
          <p:nvPr/>
        </p:nvSpPr>
        <p:spPr bwMode="auto">
          <a:xfrm flipV="1">
            <a:off x="3278188" y="31861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02" name="Line 242"/>
          <p:cNvSpPr>
            <a:spLocks noChangeShapeType="1"/>
          </p:cNvSpPr>
          <p:nvPr/>
        </p:nvSpPr>
        <p:spPr bwMode="auto">
          <a:xfrm flipV="1">
            <a:off x="3278188" y="31115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03" name="Line 243"/>
          <p:cNvSpPr>
            <a:spLocks noChangeShapeType="1"/>
          </p:cNvSpPr>
          <p:nvPr/>
        </p:nvSpPr>
        <p:spPr bwMode="auto">
          <a:xfrm flipV="1">
            <a:off x="3278188" y="30384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04" name="Line 244"/>
          <p:cNvSpPr>
            <a:spLocks noChangeShapeType="1"/>
          </p:cNvSpPr>
          <p:nvPr/>
        </p:nvSpPr>
        <p:spPr bwMode="auto">
          <a:xfrm flipV="1">
            <a:off x="3278188" y="29638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05" name="Line 245"/>
          <p:cNvSpPr>
            <a:spLocks noChangeShapeType="1"/>
          </p:cNvSpPr>
          <p:nvPr/>
        </p:nvSpPr>
        <p:spPr bwMode="auto">
          <a:xfrm flipV="1">
            <a:off x="3278188" y="28908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06" name="Line 246"/>
          <p:cNvSpPr>
            <a:spLocks noChangeShapeType="1"/>
          </p:cNvSpPr>
          <p:nvPr/>
        </p:nvSpPr>
        <p:spPr bwMode="auto">
          <a:xfrm flipV="1">
            <a:off x="3278188" y="28162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07" name="Line 247"/>
          <p:cNvSpPr>
            <a:spLocks noChangeShapeType="1"/>
          </p:cNvSpPr>
          <p:nvPr/>
        </p:nvSpPr>
        <p:spPr bwMode="auto">
          <a:xfrm flipV="1">
            <a:off x="3278188" y="27432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08" name="Line 248"/>
          <p:cNvSpPr>
            <a:spLocks noChangeShapeType="1"/>
          </p:cNvSpPr>
          <p:nvPr/>
        </p:nvSpPr>
        <p:spPr bwMode="auto">
          <a:xfrm flipV="1">
            <a:off x="3278188" y="26701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09" name="Line 249"/>
          <p:cNvSpPr>
            <a:spLocks noChangeShapeType="1"/>
          </p:cNvSpPr>
          <p:nvPr/>
        </p:nvSpPr>
        <p:spPr bwMode="auto">
          <a:xfrm flipV="1">
            <a:off x="3278188" y="25955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10" name="Line 250"/>
          <p:cNvSpPr>
            <a:spLocks noChangeShapeType="1"/>
          </p:cNvSpPr>
          <p:nvPr/>
        </p:nvSpPr>
        <p:spPr bwMode="auto">
          <a:xfrm flipV="1">
            <a:off x="3278188" y="25225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11" name="Line 251"/>
          <p:cNvSpPr>
            <a:spLocks noChangeShapeType="1"/>
          </p:cNvSpPr>
          <p:nvPr/>
        </p:nvSpPr>
        <p:spPr bwMode="auto">
          <a:xfrm flipV="1">
            <a:off x="3278188" y="24479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12" name="Line 252"/>
          <p:cNvSpPr>
            <a:spLocks noChangeShapeType="1"/>
          </p:cNvSpPr>
          <p:nvPr/>
        </p:nvSpPr>
        <p:spPr bwMode="auto">
          <a:xfrm flipV="1">
            <a:off x="3278188" y="23749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13" name="Line 253"/>
          <p:cNvSpPr>
            <a:spLocks noChangeShapeType="1"/>
          </p:cNvSpPr>
          <p:nvPr/>
        </p:nvSpPr>
        <p:spPr bwMode="auto">
          <a:xfrm flipV="1">
            <a:off x="3278188" y="23002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14" name="Line 254"/>
          <p:cNvSpPr>
            <a:spLocks noChangeShapeType="1"/>
          </p:cNvSpPr>
          <p:nvPr/>
        </p:nvSpPr>
        <p:spPr bwMode="auto">
          <a:xfrm flipV="1">
            <a:off x="3278188" y="22272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15" name="Line 255"/>
          <p:cNvSpPr>
            <a:spLocks noChangeShapeType="1"/>
          </p:cNvSpPr>
          <p:nvPr/>
        </p:nvSpPr>
        <p:spPr bwMode="auto">
          <a:xfrm flipV="1">
            <a:off x="3278188" y="21526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16" name="Line 256"/>
          <p:cNvSpPr>
            <a:spLocks noChangeShapeType="1"/>
          </p:cNvSpPr>
          <p:nvPr/>
        </p:nvSpPr>
        <p:spPr bwMode="auto">
          <a:xfrm flipV="1">
            <a:off x="3278188" y="20796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17" name="Line 257"/>
          <p:cNvSpPr>
            <a:spLocks noChangeShapeType="1"/>
          </p:cNvSpPr>
          <p:nvPr/>
        </p:nvSpPr>
        <p:spPr bwMode="auto">
          <a:xfrm flipV="1">
            <a:off x="3278188" y="20050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18" name="Line 258"/>
          <p:cNvSpPr>
            <a:spLocks noChangeShapeType="1"/>
          </p:cNvSpPr>
          <p:nvPr/>
        </p:nvSpPr>
        <p:spPr bwMode="auto">
          <a:xfrm flipV="1">
            <a:off x="3278188" y="19319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19" name="Line 259"/>
          <p:cNvSpPr>
            <a:spLocks noChangeShapeType="1"/>
          </p:cNvSpPr>
          <p:nvPr/>
        </p:nvSpPr>
        <p:spPr bwMode="auto">
          <a:xfrm flipV="1">
            <a:off x="3278188" y="18573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20" name="Line 260"/>
          <p:cNvSpPr>
            <a:spLocks noChangeShapeType="1"/>
          </p:cNvSpPr>
          <p:nvPr/>
        </p:nvSpPr>
        <p:spPr bwMode="auto">
          <a:xfrm flipV="1">
            <a:off x="3278188" y="17843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21" name="Line 261"/>
          <p:cNvSpPr>
            <a:spLocks noChangeShapeType="1"/>
          </p:cNvSpPr>
          <p:nvPr/>
        </p:nvSpPr>
        <p:spPr bwMode="auto">
          <a:xfrm flipV="1">
            <a:off x="3278188" y="17097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22" name="Line 262"/>
          <p:cNvSpPr>
            <a:spLocks noChangeShapeType="1"/>
          </p:cNvSpPr>
          <p:nvPr/>
        </p:nvSpPr>
        <p:spPr bwMode="auto">
          <a:xfrm flipV="1">
            <a:off x="3278188" y="16367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23" name="Line 263"/>
          <p:cNvSpPr>
            <a:spLocks noChangeShapeType="1"/>
          </p:cNvSpPr>
          <p:nvPr/>
        </p:nvSpPr>
        <p:spPr bwMode="auto">
          <a:xfrm flipV="1">
            <a:off x="3278188" y="15621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24" name="Line 264"/>
          <p:cNvSpPr>
            <a:spLocks noChangeShapeType="1"/>
          </p:cNvSpPr>
          <p:nvPr/>
        </p:nvSpPr>
        <p:spPr bwMode="auto">
          <a:xfrm flipV="1">
            <a:off x="3278188" y="14890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25" name="Line 265"/>
          <p:cNvSpPr>
            <a:spLocks noChangeShapeType="1"/>
          </p:cNvSpPr>
          <p:nvPr/>
        </p:nvSpPr>
        <p:spPr bwMode="auto">
          <a:xfrm flipV="1">
            <a:off x="3278188" y="14144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26" name="Line 266"/>
          <p:cNvSpPr>
            <a:spLocks noChangeShapeType="1"/>
          </p:cNvSpPr>
          <p:nvPr/>
        </p:nvSpPr>
        <p:spPr bwMode="auto">
          <a:xfrm flipV="1">
            <a:off x="3278188" y="13414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27" name="Line 267"/>
          <p:cNvSpPr>
            <a:spLocks noChangeShapeType="1"/>
          </p:cNvSpPr>
          <p:nvPr/>
        </p:nvSpPr>
        <p:spPr bwMode="auto">
          <a:xfrm flipV="1">
            <a:off x="3278188" y="12668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28" name="Line 268"/>
          <p:cNvSpPr>
            <a:spLocks noChangeShapeType="1"/>
          </p:cNvSpPr>
          <p:nvPr/>
        </p:nvSpPr>
        <p:spPr bwMode="auto">
          <a:xfrm flipV="1">
            <a:off x="3278188" y="11938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29" name="Line 269"/>
          <p:cNvSpPr>
            <a:spLocks noChangeShapeType="1"/>
          </p:cNvSpPr>
          <p:nvPr/>
        </p:nvSpPr>
        <p:spPr bwMode="auto">
          <a:xfrm flipV="1">
            <a:off x="3278188" y="11191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30" name="Line 270"/>
          <p:cNvSpPr>
            <a:spLocks noChangeShapeType="1"/>
          </p:cNvSpPr>
          <p:nvPr/>
        </p:nvSpPr>
        <p:spPr bwMode="auto">
          <a:xfrm flipV="1">
            <a:off x="3278188" y="10461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31" name="Line 271"/>
          <p:cNvSpPr>
            <a:spLocks noChangeShapeType="1"/>
          </p:cNvSpPr>
          <p:nvPr/>
        </p:nvSpPr>
        <p:spPr bwMode="auto">
          <a:xfrm flipV="1">
            <a:off x="3935413" y="58420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32" name="Line 272"/>
          <p:cNvSpPr>
            <a:spLocks noChangeShapeType="1"/>
          </p:cNvSpPr>
          <p:nvPr/>
        </p:nvSpPr>
        <p:spPr bwMode="auto">
          <a:xfrm flipV="1">
            <a:off x="3935413" y="57689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33" name="Line 273"/>
          <p:cNvSpPr>
            <a:spLocks noChangeShapeType="1"/>
          </p:cNvSpPr>
          <p:nvPr/>
        </p:nvSpPr>
        <p:spPr bwMode="auto">
          <a:xfrm flipV="1">
            <a:off x="3935413" y="56943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34" name="Line 274"/>
          <p:cNvSpPr>
            <a:spLocks noChangeShapeType="1"/>
          </p:cNvSpPr>
          <p:nvPr/>
        </p:nvSpPr>
        <p:spPr bwMode="auto">
          <a:xfrm flipV="1">
            <a:off x="3935413" y="56213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35" name="Line 275"/>
          <p:cNvSpPr>
            <a:spLocks noChangeShapeType="1"/>
          </p:cNvSpPr>
          <p:nvPr/>
        </p:nvSpPr>
        <p:spPr bwMode="auto">
          <a:xfrm flipV="1">
            <a:off x="3935413" y="55467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36" name="Line 276"/>
          <p:cNvSpPr>
            <a:spLocks noChangeShapeType="1"/>
          </p:cNvSpPr>
          <p:nvPr/>
        </p:nvSpPr>
        <p:spPr bwMode="auto">
          <a:xfrm flipV="1">
            <a:off x="3935413" y="54737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37" name="Line 277"/>
          <p:cNvSpPr>
            <a:spLocks noChangeShapeType="1"/>
          </p:cNvSpPr>
          <p:nvPr/>
        </p:nvSpPr>
        <p:spPr bwMode="auto">
          <a:xfrm flipV="1">
            <a:off x="3935413" y="54006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38" name="Line 278"/>
          <p:cNvSpPr>
            <a:spLocks noChangeShapeType="1"/>
          </p:cNvSpPr>
          <p:nvPr/>
        </p:nvSpPr>
        <p:spPr bwMode="auto">
          <a:xfrm flipV="1">
            <a:off x="3935413" y="53260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39" name="Line 279"/>
          <p:cNvSpPr>
            <a:spLocks noChangeShapeType="1"/>
          </p:cNvSpPr>
          <p:nvPr/>
        </p:nvSpPr>
        <p:spPr bwMode="auto">
          <a:xfrm flipV="1">
            <a:off x="3935413" y="52530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40" name="Line 280"/>
          <p:cNvSpPr>
            <a:spLocks noChangeShapeType="1"/>
          </p:cNvSpPr>
          <p:nvPr/>
        </p:nvSpPr>
        <p:spPr bwMode="auto">
          <a:xfrm flipV="1">
            <a:off x="3935413" y="51784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41" name="Line 281"/>
          <p:cNvSpPr>
            <a:spLocks noChangeShapeType="1"/>
          </p:cNvSpPr>
          <p:nvPr/>
        </p:nvSpPr>
        <p:spPr bwMode="auto">
          <a:xfrm flipV="1">
            <a:off x="3935413" y="51054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42" name="Line 282"/>
          <p:cNvSpPr>
            <a:spLocks noChangeShapeType="1"/>
          </p:cNvSpPr>
          <p:nvPr/>
        </p:nvSpPr>
        <p:spPr bwMode="auto">
          <a:xfrm flipV="1">
            <a:off x="3935413" y="50307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43" name="Line 283"/>
          <p:cNvSpPr>
            <a:spLocks noChangeShapeType="1"/>
          </p:cNvSpPr>
          <p:nvPr/>
        </p:nvSpPr>
        <p:spPr bwMode="auto">
          <a:xfrm flipV="1">
            <a:off x="3935413" y="49577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44" name="Line 284"/>
          <p:cNvSpPr>
            <a:spLocks noChangeShapeType="1"/>
          </p:cNvSpPr>
          <p:nvPr/>
        </p:nvSpPr>
        <p:spPr bwMode="auto">
          <a:xfrm flipV="1">
            <a:off x="3935413" y="48831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45" name="Line 285"/>
          <p:cNvSpPr>
            <a:spLocks noChangeShapeType="1"/>
          </p:cNvSpPr>
          <p:nvPr/>
        </p:nvSpPr>
        <p:spPr bwMode="auto">
          <a:xfrm flipV="1">
            <a:off x="3935413" y="48101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46" name="Line 286"/>
          <p:cNvSpPr>
            <a:spLocks noChangeShapeType="1"/>
          </p:cNvSpPr>
          <p:nvPr/>
        </p:nvSpPr>
        <p:spPr bwMode="auto">
          <a:xfrm flipV="1">
            <a:off x="3935413" y="47355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47" name="Line 287"/>
          <p:cNvSpPr>
            <a:spLocks noChangeShapeType="1"/>
          </p:cNvSpPr>
          <p:nvPr/>
        </p:nvSpPr>
        <p:spPr bwMode="auto">
          <a:xfrm flipV="1">
            <a:off x="3935413" y="46624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48" name="Line 288"/>
          <p:cNvSpPr>
            <a:spLocks noChangeShapeType="1"/>
          </p:cNvSpPr>
          <p:nvPr/>
        </p:nvSpPr>
        <p:spPr bwMode="auto">
          <a:xfrm flipV="1">
            <a:off x="3935413" y="45878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49" name="Line 289"/>
          <p:cNvSpPr>
            <a:spLocks noChangeShapeType="1"/>
          </p:cNvSpPr>
          <p:nvPr/>
        </p:nvSpPr>
        <p:spPr bwMode="auto">
          <a:xfrm flipV="1">
            <a:off x="3935413" y="45148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50" name="Line 290"/>
          <p:cNvSpPr>
            <a:spLocks noChangeShapeType="1"/>
          </p:cNvSpPr>
          <p:nvPr/>
        </p:nvSpPr>
        <p:spPr bwMode="auto">
          <a:xfrm flipV="1">
            <a:off x="3935413" y="44402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51" name="Line 291"/>
          <p:cNvSpPr>
            <a:spLocks noChangeShapeType="1"/>
          </p:cNvSpPr>
          <p:nvPr/>
        </p:nvSpPr>
        <p:spPr bwMode="auto">
          <a:xfrm flipV="1">
            <a:off x="3935413" y="43672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52" name="Line 292"/>
          <p:cNvSpPr>
            <a:spLocks noChangeShapeType="1"/>
          </p:cNvSpPr>
          <p:nvPr/>
        </p:nvSpPr>
        <p:spPr bwMode="auto">
          <a:xfrm flipV="1">
            <a:off x="3935413" y="42926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53" name="Line 293"/>
          <p:cNvSpPr>
            <a:spLocks noChangeShapeType="1"/>
          </p:cNvSpPr>
          <p:nvPr/>
        </p:nvSpPr>
        <p:spPr bwMode="auto">
          <a:xfrm flipV="1">
            <a:off x="3935413" y="42195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54" name="Line 294"/>
          <p:cNvSpPr>
            <a:spLocks noChangeShapeType="1"/>
          </p:cNvSpPr>
          <p:nvPr/>
        </p:nvSpPr>
        <p:spPr bwMode="auto">
          <a:xfrm flipV="1">
            <a:off x="3935413" y="41449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55" name="Line 295"/>
          <p:cNvSpPr>
            <a:spLocks noChangeShapeType="1"/>
          </p:cNvSpPr>
          <p:nvPr/>
        </p:nvSpPr>
        <p:spPr bwMode="auto">
          <a:xfrm flipV="1">
            <a:off x="3935413" y="40719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56" name="Line 296"/>
          <p:cNvSpPr>
            <a:spLocks noChangeShapeType="1"/>
          </p:cNvSpPr>
          <p:nvPr/>
        </p:nvSpPr>
        <p:spPr bwMode="auto">
          <a:xfrm flipV="1">
            <a:off x="3935413" y="39973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57" name="Line 297"/>
          <p:cNvSpPr>
            <a:spLocks noChangeShapeType="1"/>
          </p:cNvSpPr>
          <p:nvPr/>
        </p:nvSpPr>
        <p:spPr bwMode="auto">
          <a:xfrm flipV="1">
            <a:off x="3935413" y="39243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58" name="Line 298"/>
          <p:cNvSpPr>
            <a:spLocks noChangeShapeType="1"/>
          </p:cNvSpPr>
          <p:nvPr/>
        </p:nvSpPr>
        <p:spPr bwMode="auto">
          <a:xfrm flipV="1">
            <a:off x="3935413" y="38496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59" name="Line 299"/>
          <p:cNvSpPr>
            <a:spLocks noChangeShapeType="1"/>
          </p:cNvSpPr>
          <p:nvPr/>
        </p:nvSpPr>
        <p:spPr bwMode="auto">
          <a:xfrm flipV="1">
            <a:off x="3935413" y="37766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60" name="Line 300"/>
          <p:cNvSpPr>
            <a:spLocks noChangeShapeType="1"/>
          </p:cNvSpPr>
          <p:nvPr/>
        </p:nvSpPr>
        <p:spPr bwMode="auto">
          <a:xfrm flipV="1">
            <a:off x="3935413" y="37020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61" name="Line 301"/>
          <p:cNvSpPr>
            <a:spLocks noChangeShapeType="1"/>
          </p:cNvSpPr>
          <p:nvPr/>
        </p:nvSpPr>
        <p:spPr bwMode="auto">
          <a:xfrm flipV="1">
            <a:off x="3935413" y="36290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62" name="Line 302"/>
          <p:cNvSpPr>
            <a:spLocks noChangeShapeType="1"/>
          </p:cNvSpPr>
          <p:nvPr/>
        </p:nvSpPr>
        <p:spPr bwMode="auto">
          <a:xfrm flipV="1">
            <a:off x="3935413" y="355441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63" name="Line 303"/>
          <p:cNvSpPr>
            <a:spLocks noChangeShapeType="1"/>
          </p:cNvSpPr>
          <p:nvPr/>
        </p:nvSpPr>
        <p:spPr bwMode="auto">
          <a:xfrm flipV="1">
            <a:off x="3935413" y="34813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64" name="Line 304"/>
          <p:cNvSpPr>
            <a:spLocks noChangeShapeType="1"/>
          </p:cNvSpPr>
          <p:nvPr/>
        </p:nvSpPr>
        <p:spPr bwMode="auto">
          <a:xfrm flipV="1">
            <a:off x="3935413" y="340677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65" name="Line 305"/>
          <p:cNvSpPr>
            <a:spLocks noChangeShapeType="1"/>
          </p:cNvSpPr>
          <p:nvPr/>
        </p:nvSpPr>
        <p:spPr bwMode="auto">
          <a:xfrm flipV="1">
            <a:off x="3935413" y="33337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66" name="Line 306"/>
          <p:cNvSpPr>
            <a:spLocks noChangeShapeType="1"/>
          </p:cNvSpPr>
          <p:nvPr/>
        </p:nvSpPr>
        <p:spPr bwMode="auto">
          <a:xfrm flipV="1">
            <a:off x="3935413" y="3259138"/>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67" name="Line 307"/>
          <p:cNvSpPr>
            <a:spLocks noChangeShapeType="1"/>
          </p:cNvSpPr>
          <p:nvPr/>
        </p:nvSpPr>
        <p:spPr bwMode="auto">
          <a:xfrm flipV="1">
            <a:off x="3935413" y="31861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68" name="Line 308"/>
          <p:cNvSpPr>
            <a:spLocks noChangeShapeType="1"/>
          </p:cNvSpPr>
          <p:nvPr/>
        </p:nvSpPr>
        <p:spPr bwMode="auto">
          <a:xfrm flipV="1">
            <a:off x="3935413" y="31115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69" name="Line 309"/>
          <p:cNvSpPr>
            <a:spLocks noChangeShapeType="1"/>
          </p:cNvSpPr>
          <p:nvPr/>
        </p:nvSpPr>
        <p:spPr bwMode="auto">
          <a:xfrm flipV="1">
            <a:off x="3935413" y="30384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70" name="Line 310"/>
          <p:cNvSpPr>
            <a:spLocks noChangeShapeType="1"/>
          </p:cNvSpPr>
          <p:nvPr/>
        </p:nvSpPr>
        <p:spPr bwMode="auto">
          <a:xfrm flipV="1">
            <a:off x="3935413" y="29638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71" name="Line 311"/>
          <p:cNvSpPr>
            <a:spLocks noChangeShapeType="1"/>
          </p:cNvSpPr>
          <p:nvPr/>
        </p:nvSpPr>
        <p:spPr bwMode="auto">
          <a:xfrm flipV="1">
            <a:off x="3935413" y="28908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72" name="Line 312"/>
          <p:cNvSpPr>
            <a:spLocks noChangeShapeType="1"/>
          </p:cNvSpPr>
          <p:nvPr/>
        </p:nvSpPr>
        <p:spPr bwMode="auto">
          <a:xfrm flipV="1">
            <a:off x="3935413" y="28162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73" name="Line 313"/>
          <p:cNvSpPr>
            <a:spLocks noChangeShapeType="1"/>
          </p:cNvSpPr>
          <p:nvPr/>
        </p:nvSpPr>
        <p:spPr bwMode="auto">
          <a:xfrm flipV="1">
            <a:off x="3935413" y="27432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74" name="Line 314"/>
          <p:cNvSpPr>
            <a:spLocks noChangeShapeType="1"/>
          </p:cNvSpPr>
          <p:nvPr/>
        </p:nvSpPr>
        <p:spPr bwMode="auto">
          <a:xfrm flipV="1">
            <a:off x="3935413" y="26701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75" name="Line 315"/>
          <p:cNvSpPr>
            <a:spLocks noChangeShapeType="1"/>
          </p:cNvSpPr>
          <p:nvPr/>
        </p:nvSpPr>
        <p:spPr bwMode="auto">
          <a:xfrm flipV="1">
            <a:off x="3935413" y="25955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76" name="Line 316"/>
          <p:cNvSpPr>
            <a:spLocks noChangeShapeType="1"/>
          </p:cNvSpPr>
          <p:nvPr/>
        </p:nvSpPr>
        <p:spPr bwMode="auto">
          <a:xfrm flipV="1">
            <a:off x="3935413" y="25225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77" name="Line 317"/>
          <p:cNvSpPr>
            <a:spLocks noChangeShapeType="1"/>
          </p:cNvSpPr>
          <p:nvPr/>
        </p:nvSpPr>
        <p:spPr bwMode="auto">
          <a:xfrm flipV="1">
            <a:off x="3935413" y="24479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78" name="Line 318"/>
          <p:cNvSpPr>
            <a:spLocks noChangeShapeType="1"/>
          </p:cNvSpPr>
          <p:nvPr/>
        </p:nvSpPr>
        <p:spPr bwMode="auto">
          <a:xfrm flipV="1">
            <a:off x="3935413" y="23749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79" name="Line 319"/>
          <p:cNvSpPr>
            <a:spLocks noChangeShapeType="1"/>
          </p:cNvSpPr>
          <p:nvPr/>
        </p:nvSpPr>
        <p:spPr bwMode="auto">
          <a:xfrm flipV="1">
            <a:off x="3935413" y="23002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80" name="Line 320"/>
          <p:cNvSpPr>
            <a:spLocks noChangeShapeType="1"/>
          </p:cNvSpPr>
          <p:nvPr/>
        </p:nvSpPr>
        <p:spPr bwMode="auto">
          <a:xfrm flipV="1">
            <a:off x="3935413" y="22272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81" name="Line 321"/>
          <p:cNvSpPr>
            <a:spLocks noChangeShapeType="1"/>
          </p:cNvSpPr>
          <p:nvPr/>
        </p:nvSpPr>
        <p:spPr bwMode="auto">
          <a:xfrm flipV="1">
            <a:off x="3935413" y="21526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82" name="Line 322"/>
          <p:cNvSpPr>
            <a:spLocks noChangeShapeType="1"/>
          </p:cNvSpPr>
          <p:nvPr/>
        </p:nvSpPr>
        <p:spPr bwMode="auto">
          <a:xfrm flipV="1">
            <a:off x="3935413" y="20796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83" name="Line 323"/>
          <p:cNvSpPr>
            <a:spLocks noChangeShapeType="1"/>
          </p:cNvSpPr>
          <p:nvPr/>
        </p:nvSpPr>
        <p:spPr bwMode="auto">
          <a:xfrm flipV="1">
            <a:off x="3935413" y="20050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84" name="Line 324"/>
          <p:cNvSpPr>
            <a:spLocks noChangeShapeType="1"/>
          </p:cNvSpPr>
          <p:nvPr/>
        </p:nvSpPr>
        <p:spPr bwMode="auto">
          <a:xfrm flipV="1">
            <a:off x="3935413" y="19319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85" name="Line 325"/>
          <p:cNvSpPr>
            <a:spLocks noChangeShapeType="1"/>
          </p:cNvSpPr>
          <p:nvPr/>
        </p:nvSpPr>
        <p:spPr bwMode="auto">
          <a:xfrm flipV="1">
            <a:off x="3935413" y="18573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86" name="Line 326"/>
          <p:cNvSpPr>
            <a:spLocks noChangeShapeType="1"/>
          </p:cNvSpPr>
          <p:nvPr/>
        </p:nvSpPr>
        <p:spPr bwMode="auto">
          <a:xfrm flipV="1">
            <a:off x="3935413" y="17843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87" name="Line 327"/>
          <p:cNvSpPr>
            <a:spLocks noChangeShapeType="1"/>
          </p:cNvSpPr>
          <p:nvPr/>
        </p:nvSpPr>
        <p:spPr bwMode="auto">
          <a:xfrm flipV="1">
            <a:off x="3935413" y="17097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88" name="Line 328"/>
          <p:cNvSpPr>
            <a:spLocks noChangeShapeType="1"/>
          </p:cNvSpPr>
          <p:nvPr/>
        </p:nvSpPr>
        <p:spPr bwMode="auto">
          <a:xfrm flipV="1">
            <a:off x="3935413" y="16367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89" name="Line 329"/>
          <p:cNvSpPr>
            <a:spLocks noChangeShapeType="1"/>
          </p:cNvSpPr>
          <p:nvPr/>
        </p:nvSpPr>
        <p:spPr bwMode="auto">
          <a:xfrm flipV="1">
            <a:off x="3935413" y="15621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90" name="Line 330"/>
          <p:cNvSpPr>
            <a:spLocks noChangeShapeType="1"/>
          </p:cNvSpPr>
          <p:nvPr/>
        </p:nvSpPr>
        <p:spPr bwMode="auto">
          <a:xfrm flipV="1">
            <a:off x="3935413" y="14890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91" name="Line 331"/>
          <p:cNvSpPr>
            <a:spLocks noChangeShapeType="1"/>
          </p:cNvSpPr>
          <p:nvPr/>
        </p:nvSpPr>
        <p:spPr bwMode="auto">
          <a:xfrm flipV="1">
            <a:off x="3935413" y="14144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92" name="Line 332"/>
          <p:cNvSpPr>
            <a:spLocks noChangeShapeType="1"/>
          </p:cNvSpPr>
          <p:nvPr/>
        </p:nvSpPr>
        <p:spPr bwMode="auto">
          <a:xfrm flipV="1">
            <a:off x="3935413" y="13414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93" name="Line 333"/>
          <p:cNvSpPr>
            <a:spLocks noChangeShapeType="1"/>
          </p:cNvSpPr>
          <p:nvPr/>
        </p:nvSpPr>
        <p:spPr bwMode="auto">
          <a:xfrm flipV="1">
            <a:off x="3935413" y="12668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94" name="Line 334"/>
          <p:cNvSpPr>
            <a:spLocks noChangeShapeType="1"/>
          </p:cNvSpPr>
          <p:nvPr/>
        </p:nvSpPr>
        <p:spPr bwMode="auto">
          <a:xfrm flipV="1">
            <a:off x="3935413" y="11938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95" name="Line 335"/>
          <p:cNvSpPr>
            <a:spLocks noChangeShapeType="1"/>
          </p:cNvSpPr>
          <p:nvPr/>
        </p:nvSpPr>
        <p:spPr bwMode="auto">
          <a:xfrm flipV="1">
            <a:off x="3935413" y="11191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96" name="Line 336"/>
          <p:cNvSpPr>
            <a:spLocks noChangeShapeType="1"/>
          </p:cNvSpPr>
          <p:nvPr/>
        </p:nvSpPr>
        <p:spPr bwMode="auto">
          <a:xfrm flipV="1">
            <a:off x="3935413" y="10461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97" name="Line 337"/>
          <p:cNvSpPr>
            <a:spLocks noChangeShapeType="1"/>
          </p:cNvSpPr>
          <p:nvPr/>
        </p:nvSpPr>
        <p:spPr bwMode="auto">
          <a:xfrm flipV="1">
            <a:off x="4586288" y="58420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98" name="Line 338"/>
          <p:cNvSpPr>
            <a:spLocks noChangeShapeType="1"/>
          </p:cNvSpPr>
          <p:nvPr/>
        </p:nvSpPr>
        <p:spPr bwMode="auto">
          <a:xfrm flipV="1">
            <a:off x="4586288" y="57689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099" name="Line 339"/>
          <p:cNvSpPr>
            <a:spLocks noChangeShapeType="1"/>
          </p:cNvSpPr>
          <p:nvPr/>
        </p:nvSpPr>
        <p:spPr bwMode="auto">
          <a:xfrm flipV="1">
            <a:off x="4586288" y="56943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00" name="Line 340"/>
          <p:cNvSpPr>
            <a:spLocks noChangeShapeType="1"/>
          </p:cNvSpPr>
          <p:nvPr/>
        </p:nvSpPr>
        <p:spPr bwMode="auto">
          <a:xfrm flipV="1">
            <a:off x="4586288" y="56213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01" name="Line 341"/>
          <p:cNvSpPr>
            <a:spLocks noChangeShapeType="1"/>
          </p:cNvSpPr>
          <p:nvPr/>
        </p:nvSpPr>
        <p:spPr bwMode="auto">
          <a:xfrm flipV="1">
            <a:off x="4586288" y="55467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02" name="Line 342"/>
          <p:cNvSpPr>
            <a:spLocks noChangeShapeType="1"/>
          </p:cNvSpPr>
          <p:nvPr/>
        </p:nvSpPr>
        <p:spPr bwMode="auto">
          <a:xfrm flipV="1">
            <a:off x="4586288" y="54737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03" name="Line 343"/>
          <p:cNvSpPr>
            <a:spLocks noChangeShapeType="1"/>
          </p:cNvSpPr>
          <p:nvPr/>
        </p:nvSpPr>
        <p:spPr bwMode="auto">
          <a:xfrm flipV="1">
            <a:off x="4586288" y="54006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04" name="Line 344"/>
          <p:cNvSpPr>
            <a:spLocks noChangeShapeType="1"/>
          </p:cNvSpPr>
          <p:nvPr/>
        </p:nvSpPr>
        <p:spPr bwMode="auto">
          <a:xfrm flipV="1">
            <a:off x="4586288" y="53260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05" name="Line 345"/>
          <p:cNvSpPr>
            <a:spLocks noChangeShapeType="1"/>
          </p:cNvSpPr>
          <p:nvPr/>
        </p:nvSpPr>
        <p:spPr bwMode="auto">
          <a:xfrm flipV="1">
            <a:off x="4586288" y="52530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06" name="Line 346"/>
          <p:cNvSpPr>
            <a:spLocks noChangeShapeType="1"/>
          </p:cNvSpPr>
          <p:nvPr/>
        </p:nvSpPr>
        <p:spPr bwMode="auto">
          <a:xfrm flipV="1">
            <a:off x="4586288" y="51784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07" name="Line 347"/>
          <p:cNvSpPr>
            <a:spLocks noChangeShapeType="1"/>
          </p:cNvSpPr>
          <p:nvPr/>
        </p:nvSpPr>
        <p:spPr bwMode="auto">
          <a:xfrm flipV="1">
            <a:off x="4586288" y="51054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08" name="Line 348"/>
          <p:cNvSpPr>
            <a:spLocks noChangeShapeType="1"/>
          </p:cNvSpPr>
          <p:nvPr/>
        </p:nvSpPr>
        <p:spPr bwMode="auto">
          <a:xfrm flipV="1">
            <a:off x="4586288" y="50307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09" name="Line 349"/>
          <p:cNvSpPr>
            <a:spLocks noChangeShapeType="1"/>
          </p:cNvSpPr>
          <p:nvPr/>
        </p:nvSpPr>
        <p:spPr bwMode="auto">
          <a:xfrm flipV="1">
            <a:off x="4586288" y="49577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10" name="Line 350"/>
          <p:cNvSpPr>
            <a:spLocks noChangeShapeType="1"/>
          </p:cNvSpPr>
          <p:nvPr/>
        </p:nvSpPr>
        <p:spPr bwMode="auto">
          <a:xfrm flipV="1">
            <a:off x="4586288" y="48831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11" name="Line 351"/>
          <p:cNvSpPr>
            <a:spLocks noChangeShapeType="1"/>
          </p:cNvSpPr>
          <p:nvPr/>
        </p:nvSpPr>
        <p:spPr bwMode="auto">
          <a:xfrm flipV="1">
            <a:off x="4586288" y="48101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12" name="Line 352"/>
          <p:cNvSpPr>
            <a:spLocks noChangeShapeType="1"/>
          </p:cNvSpPr>
          <p:nvPr/>
        </p:nvSpPr>
        <p:spPr bwMode="auto">
          <a:xfrm flipV="1">
            <a:off x="4586288" y="47355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13" name="Line 353"/>
          <p:cNvSpPr>
            <a:spLocks noChangeShapeType="1"/>
          </p:cNvSpPr>
          <p:nvPr/>
        </p:nvSpPr>
        <p:spPr bwMode="auto">
          <a:xfrm flipV="1">
            <a:off x="4586288" y="46624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14" name="Line 354"/>
          <p:cNvSpPr>
            <a:spLocks noChangeShapeType="1"/>
          </p:cNvSpPr>
          <p:nvPr/>
        </p:nvSpPr>
        <p:spPr bwMode="auto">
          <a:xfrm flipV="1">
            <a:off x="4586288" y="45878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15" name="Line 355"/>
          <p:cNvSpPr>
            <a:spLocks noChangeShapeType="1"/>
          </p:cNvSpPr>
          <p:nvPr/>
        </p:nvSpPr>
        <p:spPr bwMode="auto">
          <a:xfrm flipV="1">
            <a:off x="4586288" y="45148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16" name="Line 356"/>
          <p:cNvSpPr>
            <a:spLocks noChangeShapeType="1"/>
          </p:cNvSpPr>
          <p:nvPr/>
        </p:nvSpPr>
        <p:spPr bwMode="auto">
          <a:xfrm flipV="1">
            <a:off x="4586288" y="44402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17" name="Line 357"/>
          <p:cNvSpPr>
            <a:spLocks noChangeShapeType="1"/>
          </p:cNvSpPr>
          <p:nvPr/>
        </p:nvSpPr>
        <p:spPr bwMode="auto">
          <a:xfrm flipV="1">
            <a:off x="4586288" y="43672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18" name="Line 358"/>
          <p:cNvSpPr>
            <a:spLocks noChangeShapeType="1"/>
          </p:cNvSpPr>
          <p:nvPr/>
        </p:nvSpPr>
        <p:spPr bwMode="auto">
          <a:xfrm flipV="1">
            <a:off x="4586288" y="42926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19" name="Line 359"/>
          <p:cNvSpPr>
            <a:spLocks noChangeShapeType="1"/>
          </p:cNvSpPr>
          <p:nvPr/>
        </p:nvSpPr>
        <p:spPr bwMode="auto">
          <a:xfrm flipV="1">
            <a:off x="4586288" y="42195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20" name="Line 360"/>
          <p:cNvSpPr>
            <a:spLocks noChangeShapeType="1"/>
          </p:cNvSpPr>
          <p:nvPr/>
        </p:nvSpPr>
        <p:spPr bwMode="auto">
          <a:xfrm flipV="1">
            <a:off x="4586288" y="41449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21" name="Line 361"/>
          <p:cNvSpPr>
            <a:spLocks noChangeShapeType="1"/>
          </p:cNvSpPr>
          <p:nvPr/>
        </p:nvSpPr>
        <p:spPr bwMode="auto">
          <a:xfrm flipV="1">
            <a:off x="4586288" y="40719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22" name="Line 362"/>
          <p:cNvSpPr>
            <a:spLocks noChangeShapeType="1"/>
          </p:cNvSpPr>
          <p:nvPr/>
        </p:nvSpPr>
        <p:spPr bwMode="auto">
          <a:xfrm flipV="1">
            <a:off x="4586288" y="39973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23" name="Line 363"/>
          <p:cNvSpPr>
            <a:spLocks noChangeShapeType="1"/>
          </p:cNvSpPr>
          <p:nvPr/>
        </p:nvSpPr>
        <p:spPr bwMode="auto">
          <a:xfrm flipV="1">
            <a:off x="4586288" y="39243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24" name="Line 364"/>
          <p:cNvSpPr>
            <a:spLocks noChangeShapeType="1"/>
          </p:cNvSpPr>
          <p:nvPr/>
        </p:nvSpPr>
        <p:spPr bwMode="auto">
          <a:xfrm flipV="1">
            <a:off x="4586288" y="38496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25" name="Line 365"/>
          <p:cNvSpPr>
            <a:spLocks noChangeShapeType="1"/>
          </p:cNvSpPr>
          <p:nvPr/>
        </p:nvSpPr>
        <p:spPr bwMode="auto">
          <a:xfrm flipV="1">
            <a:off x="4586288" y="37766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26" name="Line 366"/>
          <p:cNvSpPr>
            <a:spLocks noChangeShapeType="1"/>
          </p:cNvSpPr>
          <p:nvPr/>
        </p:nvSpPr>
        <p:spPr bwMode="auto">
          <a:xfrm flipV="1">
            <a:off x="4586288" y="37020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27" name="Line 367"/>
          <p:cNvSpPr>
            <a:spLocks noChangeShapeType="1"/>
          </p:cNvSpPr>
          <p:nvPr/>
        </p:nvSpPr>
        <p:spPr bwMode="auto">
          <a:xfrm flipV="1">
            <a:off x="4586288" y="36290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28" name="Line 368"/>
          <p:cNvSpPr>
            <a:spLocks noChangeShapeType="1"/>
          </p:cNvSpPr>
          <p:nvPr/>
        </p:nvSpPr>
        <p:spPr bwMode="auto">
          <a:xfrm flipV="1">
            <a:off x="4586288" y="355441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29" name="Line 369"/>
          <p:cNvSpPr>
            <a:spLocks noChangeShapeType="1"/>
          </p:cNvSpPr>
          <p:nvPr/>
        </p:nvSpPr>
        <p:spPr bwMode="auto">
          <a:xfrm flipV="1">
            <a:off x="4586288" y="34813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30" name="Line 370"/>
          <p:cNvSpPr>
            <a:spLocks noChangeShapeType="1"/>
          </p:cNvSpPr>
          <p:nvPr/>
        </p:nvSpPr>
        <p:spPr bwMode="auto">
          <a:xfrm flipV="1">
            <a:off x="4586288" y="340677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31" name="Line 371"/>
          <p:cNvSpPr>
            <a:spLocks noChangeShapeType="1"/>
          </p:cNvSpPr>
          <p:nvPr/>
        </p:nvSpPr>
        <p:spPr bwMode="auto">
          <a:xfrm flipV="1">
            <a:off x="4586288" y="33337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32" name="Line 372"/>
          <p:cNvSpPr>
            <a:spLocks noChangeShapeType="1"/>
          </p:cNvSpPr>
          <p:nvPr/>
        </p:nvSpPr>
        <p:spPr bwMode="auto">
          <a:xfrm flipV="1">
            <a:off x="4586288" y="3259138"/>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33" name="Line 373"/>
          <p:cNvSpPr>
            <a:spLocks noChangeShapeType="1"/>
          </p:cNvSpPr>
          <p:nvPr/>
        </p:nvSpPr>
        <p:spPr bwMode="auto">
          <a:xfrm flipV="1">
            <a:off x="4586288" y="31861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34" name="Line 374"/>
          <p:cNvSpPr>
            <a:spLocks noChangeShapeType="1"/>
          </p:cNvSpPr>
          <p:nvPr/>
        </p:nvSpPr>
        <p:spPr bwMode="auto">
          <a:xfrm flipV="1">
            <a:off x="4586288" y="31115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35" name="Line 375"/>
          <p:cNvSpPr>
            <a:spLocks noChangeShapeType="1"/>
          </p:cNvSpPr>
          <p:nvPr/>
        </p:nvSpPr>
        <p:spPr bwMode="auto">
          <a:xfrm flipV="1">
            <a:off x="4586288" y="30384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36" name="Line 376"/>
          <p:cNvSpPr>
            <a:spLocks noChangeShapeType="1"/>
          </p:cNvSpPr>
          <p:nvPr/>
        </p:nvSpPr>
        <p:spPr bwMode="auto">
          <a:xfrm flipV="1">
            <a:off x="4586288" y="29638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37" name="Line 377"/>
          <p:cNvSpPr>
            <a:spLocks noChangeShapeType="1"/>
          </p:cNvSpPr>
          <p:nvPr/>
        </p:nvSpPr>
        <p:spPr bwMode="auto">
          <a:xfrm flipV="1">
            <a:off x="4586288" y="28908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38" name="Line 378"/>
          <p:cNvSpPr>
            <a:spLocks noChangeShapeType="1"/>
          </p:cNvSpPr>
          <p:nvPr/>
        </p:nvSpPr>
        <p:spPr bwMode="auto">
          <a:xfrm flipV="1">
            <a:off x="4586288" y="28162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39" name="Line 379"/>
          <p:cNvSpPr>
            <a:spLocks noChangeShapeType="1"/>
          </p:cNvSpPr>
          <p:nvPr/>
        </p:nvSpPr>
        <p:spPr bwMode="auto">
          <a:xfrm flipV="1">
            <a:off x="4586288" y="27432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40" name="Line 380"/>
          <p:cNvSpPr>
            <a:spLocks noChangeShapeType="1"/>
          </p:cNvSpPr>
          <p:nvPr/>
        </p:nvSpPr>
        <p:spPr bwMode="auto">
          <a:xfrm flipV="1">
            <a:off x="4586288" y="26701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41" name="Line 381"/>
          <p:cNvSpPr>
            <a:spLocks noChangeShapeType="1"/>
          </p:cNvSpPr>
          <p:nvPr/>
        </p:nvSpPr>
        <p:spPr bwMode="auto">
          <a:xfrm flipV="1">
            <a:off x="4586288" y="25955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42" name="Line 382"/>
          <p:cNvSpPr>
            <a:spLocks noChangeShapeType="1"/>
          </p:cNvSpPr>
          <p:nvPr/>
        </p:nvSpPr>
        <p:spPr bwMode="auto">
          <a:xfrm flipV="1">
            <a:off x="4586288" y="25225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43" name="Line 383"/>
          <p:cNvSpPr>
            <a:spLocks noChangeShapeType="1"/>
          </p:cNvSpPr>
          <p:nvPr/>
        </p:nvSpPr>
        <p:spPr bwMode="auto">
          <a:xfrm flipV="1">
            <a:off x="4586288" y="24479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44" name="Line 384"/>
          <p:cNvSpPr>
            <a:spLocks noChangeShapeType="1"/>
          </p:cNvSpPr>
          <p:nvPr/>
        </p:nvSpPr>
        <p:spPr bwMode="auto">
          <a:xfrm flipV="1">
            <a:off x="4586288" y="23749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45" name="Line 385"/>
          <p:cNvSpPr>
            <a:spLocks noChangeShapeType="1"/>
          </p:cNvSpPr>
          <p:nvPr/>
        </p:nvSpPr>
        <p:spPr bwMode="auto">
          <a:xfrm flipV="1">
            <a:off x="4586288" y="23002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46" name="Line 386"/>
          <p:cNvSpPr>
            <a:spLocks noChangeShapeType="1"/>
          </p:cNvSpPr>
          <p:nvPr/>
        </p:nvSpPr>
        <p:spPr bwMode="auto">
          <a:xfrm flipV="1">
            <a:off x="4586288" y="22272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47" name="Line 387"/>
          <p:cNvSpPr>
            <a:spLocks noChangeShapeType="1"/>
          </p:cNvSpPr>
          <p:nvPr/>
        </p:nvSpPr>
        <p:spPr bwMode="auto">
          <a:xfrm flipV="1">
            <a:off x="4586288" y="21526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48" name="Line 388"/>
          <p:cNvSpPr>
            <a:spLocks noChangeShapeType="1"/>
          </p:cNvSpPr>
          <p:nvPr/>
        </p:nvSpPr>
        <p:spPr bwMode="auto">
          <a:xfrm flipV="1">
            <a:off x="4586288" y="20796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49" name="Line 389"/>
          <p:cNvSpPr>
            <a:spLocks noChangeShapeType="1"/>
          </p:cNvSpPr>
          <p:nvPr/>
        </p:nvSpPr>
        <p:spPr bwMode="auto">
          <a:xfrm flipV="1">
            <a:off x="4586288" y="20050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50" name="Line 390"/>
          <p:cNvSpPr>
            <a:spLocks noChangeShapeType="1"/>
          </p:cNvSpPr>
          <p:nvPr/>
        </p:nvSpPr>
        <p:spPr bwMode="auto">
          <a:xfrm flipV="1">
            <a:off x="4586288" y="19319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51" name="Line 391"/>
          <p:cNvSpPr>
            <a:spLocks noChangeShapeType="1"/>
          </p:cNvSpPr>
          <p:nvPr/>
        </p:nvSpPr>
        <p:spPr bwMode="auto">
          <a:xfrm flipV="1">
            <a:off x="4586288" y="18573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52" name="Line 392"/>
          <p:cNvSpPr>
            <a:spLocks noChangeShapeType="1"/>
          </p:cNvSpPr>
          <p:nvPr/>
        </p:nvSpPr>
        <p:spPr bwMode="auto">
          <a:xfrm flipV="1">
            <a:off x="4586288" y="17843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53" name="Line 393"/>
          <p:cNvSpPr>
            <a:spLocks noChangeShapeType="1"/>
          </p:cNvSpPr>
          <p:nvPr/>
        </p:nvSpPr>
        <p:spPr bwMode="auto">
          <a:xfrm flipV="1">
            <a:off x="4586288" y="17097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54" name="Line 394"/>
          <p:cNvSpPr>
            <a:spLocks noChangeShapeType="1"/>
          </p:cNvSpPr>
          <p:nvPr/>
        </p:nvSpPr>
        <p:spPr bwMode="auto">
          <a:xfrm flipV="1">
            <a:off x="4586288" y="16367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55" name="Line 395"/>
          <p:cNvSpPr>
            <a:spLocks noChangeShapeType="1"/>
          </p:cNvSpPr>
          <p:nvPr/>
        </p:nvSpPr>
        <p:spPr bwMode="auto">
          <a:xfrm flipV="1">
            <a:off x="4586288" y="15621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56" name="Line 396"/>
          <p:cNvSpPr>
            <a:spLocks noChangeShapeType="1"/>
          </p:cNvSpPr>
          <p:nvPr/>
        </p:nvSpPr>
        <p:spPr bwMode="auto">
          <a:xfrm flipV="1">
            <a:off x="4586288" y="14890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57" name="Line 397"/>
          <p:cNvSpPr>
            <a:spLocks noChangeShapeType="1"/>
          </p:cNvSpPr>
          <p:nvPr/>
        </p:nvSpPr>
        <p:spPr bwMode="auto">
          <a:xfrm flipV="1">
            <a:off x="4586288" y="14144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58" name="Line 398"/>
          <p:cNvSpPr>
            <a:spLocks noChangeShapeType="1"/>
          </p:cNvSpPr>
          <p:nvPr/>
        </p:nvSpPr>
        <p:spPr bwMode="auto">
          <a:xfrm flipV="1">
            <a:off x="4586288" y="13414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59" name="Line 399"/>
          <p:cNvSpPr>
            <a:spLocks noChangeShapeType="1"/>
          </p:cNvSpPr>
          <p:nvPr/>
        </p:nvSpPr>
        <p:spPr bwMode="auto">
          <a:xfrm flipV="1">
            <a:off x="4586288" y="12668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60" name="Line 400"/>
          <p:cNvSpPr>
            <a:spLocks noChangeShapeType="1"/>
          </p:cNvSpPr>
          <p:nvPr/>
        </p:nvSpPr>
        <p:spPr bwMode="auto">
          <a:xfrm flipV="1">
            <a:off x="4586288" y="11938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61" name="Line 401"/>
          <p:cNvSpPr>
            <a:spLocks noChangeShapeType="1"/>
          </p:cNvSpPr>
          <p:nvPr/>
        </p:nvSpPr>
        <p:spPr bwMode="auto">
          <a:xfrm flipV="1">
            <a:off x="4586288" y="11191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62" name="Line 402"/>
          <p:cNvSpPr>
            <a:spLocks noChangeShapeType="1"/>
          </p:cNvSpPr>
          <p:nvPr/>
        </p:nvSpPr>
        <p:spPr bwMode="auto">
          <a:xfrm flipV="1">
            <a:off x="4586288" y="10461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63" name="Line 403"/>
          <p:cNvSpPr>
            <a:spLocks noChangeShapeType="1"/>
          </p:cNvSpPr>
          <p:nvPr/>
        </p:nvSpPr>
        <p:spPr bwMode="auto">
          <a:xfrm flipV="1">
            <a:off x="5241925" y="5842000"/>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64" name="Line 404"/>
          <p:cNvSpPr>
            <a:spLocks noChangeShapeType="1"/>
          </p:cNvSpPr>
          <p:nvPr/>
        </p:nvSpPr>
        <p:spPr bwMode="auto">
          <a:xfrm flipV="1">
            <a:off x="5241925" y="57689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65" name="Line 405"/>
          <p:cNvSpPr>
            <a:spLocks noChangeShapeType="1"/>
          </p:cNvSpPr>
          <p:nvPr/>
        </p:nvSpPr>
        <p:spPr bwMode="auto">
          <a:xfrm flipV="1">
            <a:off x="5241925" y="5694363"/>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66" name="Line 406"/>
          <p:cNvSpPr>
            <a:spLocks noChangeShapeType="1"/>
          </p:cNvSpPr>
          <p:nvPr/>
        </p:nvSpPr>
        <p:spPr bwMode="auto">
          <a:xfrm flipV="1">
            <a:off x="5241925" y="56213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67" name="Line 407"/>
          <p:cNvSpPr>
            <a:spLocks noChangeShapeType="1"/>
          </p:cNvSpPr>
          <p:nvPr/>
        </p:nvSpPr>
        <p:spPr bwMode="auto">
          <a:xfrm flipV="1">
            <a:off x="5241925" y="5546725"/>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68" name="Line 408"/>
          <p:cNvSpPr>
            <a:spLocks noChangeShapeType="1"/>
          </p:cNvSpPr>
          <p:nvPr/>
        </p:nvSpPr>
        <p:spPr bwMode="auto">
          <a:xfrm flipV="1">
            <a:off x="5241925" y="54737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69" name="Line 409"/>
          <p:cNvSpPr>
            <a:spLocks noChangeShapeType="1"/>
          </p:cNvSpPr>
          <p:nvPr/>
        </p:nvSpPr>
        <p:spPr bwMode="auto">
          <a:xfrm flipV="1">
            <a:off x="5241925" y="54006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70" name="Line 410"/>
          <p:cNvSpPr>
            <a:spLocks noChangeShapeType="1"/>
          </p:cNvSpPr>
          <p:nvPr/>
        </p:nvSpPr>
        <p:spPr bwMode="auto">
          <a:xfrm flipV="1">
            <a:off x="5241925" y="53260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71" name="Line 411"/>
          <p:cNvSpPr>
            <a:spLocks noChangeShapeType="1"/>
          </p:cNvSpPr>
          <p:nvPr/>
        </p:nvSpPr>
        <p:spPr bwMode="auto">
          <a:xfrm flipV="1">
            <a:off x="5241925" y="52530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72" name="Line 412"/>
          <p:cNvSpPr>
            <a:spLocks noChangeShapeType="1"/>
          </p:cNvSpPr>
          <p:nvPr/>
        </p:nvSpPr>
        <p:spPr bwMode="auto">
          <a:xfrm flipV="1">
            <a:off x="5241925" y="51784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73" name="Line 413"/>
          <p:cNvSpPr>
            <a:spLocks noChangeShapeType="1"/>
          </p:cNvSpPr>
          <p:nvPr/>
        </p:nvSpPr>
        <p:spPr bwMode="auto">
          <a:xfrm flipV="1">
            <a:off x="5241925" y="51054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74" name="Line 414"/>
          <p:cNvSpPr>
            <a:spLocks noChangeShapeType="1"/>
          </p:cNvSpPr>
          <p:nvPr/>
        </p:nvSpPr>
        <p:spPr bwMode="auto">
          <a:xfrm flipV="1">
            <a:off x="5241925" y="50307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75" name="Line 415"/>
          <p:cNvSpPr>
            <a:spLocks noChangeShapeType="1"/>
          </p:cNvSpPr>
          <p:nvPr/>
        </p:nvSpPr>
        <p:spPr bwMode="auto">
          <a:xfrm flipV="1">
            <a:off x="5241925" y="49577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76" name="Line 416"/>
          <p:cNvSpPr>
            <a:spLocks noChangeShapeType="1"/>
          </p:cNvSpPr>
          <p:nvPr/>
        </p:nvSpPr>
        <p:spPr bwMode="auto">
          <a:xfrm flipV="1">
            <a:off x="5241925" y="48831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77" name="Line 417"/>
          <p:cNvSpPr>
            <a:spLocks noChangeShapeType="1"/>
          </p:cNvSpPr>
          <p:nvPr/>
        </p:nvSpPr>
        <p:spPr bwMode="auto">
          <a:xfrm flipV="1">
            <a:off x="5241925" y="48101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78" name="Line 418"/>
          <p:cNvSpPr>
            <a:spLocks noChangeShapeType="1"/>
          </p:cNvSpPr>
          <p:nvPr/>
        </p:nvSpPr>
        <p:spPr bwMode="auto">
          <a:xfrm flipV="1">
            <a:off x="5241925" y="473551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79" name="Line 419"/>
          <p:cNvSpPr>
            <a:spLocks noChangeShapeType="1"/>
          </p:cNvSpPr>
          <p:nvPr/>
        </p:nvSpPr>
        <p:spPr bwMode="auto">
          <a:xfrm flipV="1">
            <a:off x="5241925" y="46624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80" name="Line 420"/>
          <p:cNvSpPr>
            <a:spLocks noChangeShapeType="1"/>
          </p:cNvSpPr>
          <p:nvPr/>
        </p:nvSpPr>
        <p:spPr bwMode="auto">
          <a:xfrm flipV="1">
            <a:off x="5241925" y="45878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81" name="Line 421"/>
          <p:cNvSpPr>
            <a:spLocks noChangeShapeType="1"/>
          </p:cNvSpPr>
          <p:nvPr/>
        </p:nvSpPr>
        <p:spPr bwMode="auto">
          <a:xfrm flipV="1">
            <a:off x="5241925" y="45148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82" name="Line 422"/>
          <p:cNvSpPr>
            <a:spLocks noChangeShapeType="1"/>
          </p:cNvSpPr>
          <p:nvPr/>
        </p:nvSpPr>
        <p:spPr bwMode="auto">
          <a:xfrm flipV="1">
            <a:off x="5241925" y="44402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83" name="Line 423"/>
          <p:cNvSpPr>
            <a:spLocks noChangeShapeType="1"/>
          </p:cNvSpPr>
          <p:nvPr/>
        </p:nvSpPr>
        <p:spPr bwMode="auto">
          <a:xfrm flipV="1">
            <a:off x="5241925" y="436721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84" name="Line 424"/>
          <p:cNvSpPr>
            <a:spLocks noChangeShapeType="1"/>
          </p:cNvSpPr>
          <p:nvPr/>
        </p:nvSpPr>
        <p:spPr bwMode="auto">
          <a:xfrm flipV="1">
            <a:off x="5241925" y="42926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85" name="Line 425"/>
          <p:cNvSpPr>
            <a:spLocks noChangeShapeType="1"/>
          </p:cNvSpPr>
          <p:nvPr/>
        </p:nvSpPr>
        <p:spPr bwMode="auto">
          <a:xfrm flipV="1">
            <a:off x="5241925" y="42195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86" name="Line 426"/>
          <p:cNvSpPr>
            <a:spLocks noChangeShapeType="1"/>
          </p:cNvSpPr>
          <p:nvPr/>
        </p:nvSpPr>
        <p:spPr bwMode="auto">
          <a:xfrm flipV="1">
            <a:off x="5241925" y="41449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87" name="Line 427"/>
          <p:cNvSpPr>
            <a:spLocks noChangeShapeType="1"/>
          </p:cNvSpPr>
          <p:nvPr/>
        </p:nvSpPr>
        <p:spPr bwMode="auto">
          <a:xfrm flipV="1">
            <a:off x="5241925" y="40719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88" name="Line 428"/>
          <p:cNvSpPr>
            <a:spLocks noChangeShapeType="1"/>
          </p:cNvSpPr>
          <p:nvPr/>
        </p:nvSpPr>
        <p:spPr bwMode="auto">
          <a:xfrm flipV="1">
            <a:off x="5241925" y="39973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89" name="Line 429"/>
          <p:cNvSpPr>
            <a:spLocks noChangeShapeType="1"/>
          </p:cNvSpPr>
          <p:nvPr/>
        </p:nvSpPr>
        <p:spPr bwMode="auto">
          <a:xfrm flipV="1">
            <a:off x="5241925" y="39243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90" name="Line 430"/>
          <p:cNvSpPr>
            <a:spLocks noChangeShapeType="1"/>
          </p:cNvSpPr>
          <p:nvPr/>
        </p:nvSpPr>
        <p:spPr bwMode="auto">
          <a:xfrm flipV="1">
            <a:off x="5241925" y="38496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91" name="Line 431"/>
          <p:cNvSpPr>
            <a:spLocks noChangeShapeType="1"/>
          </p:cNvSpPr>
          <p:nvPr/>
        </p:nvSpPr>
        <p:spPr bwMode="auto">
          <a:xfrm flipV="1">
            <a:off x="5241925" y="37766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92" name="Line 432"/>
          <p:cNvSpPr>
            <a:spLocks noChangeShapeType="1"/>
          </p:cNvSpPr>
          <p:nvPr/>
        </p:nvSpPr>
        <p:spPr bwMode="auto">
          <a:xfrm flipV="1">
            <a:off x="5241925" y="37020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93" name="Line 433"/>
          <p:cNvSpPr>
            <a:spLocks noChangeShapeType="1"/>
          </p:cNvSpPr>
          <p:nvPr/>
        </p:nvSpPr>
        <p:spPr bwMode="auto">
          <a:xfrm flipV="1">
            <a:off x="5241925" y="36290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94" name="Line 434"/>
          <p:cNvSpPr>
            <a:spLocks noChangeShapeType="1"/>
          </p:cNvSpPr>
          <p:nvPr/>
        </p:nvSpPr>
        <p:spPr bwMode="auto">
          <a:xfrm flipV="1">
            <a:off x="5241925" y="3554413"/>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95" name="Line 435"/>
          <p:cNvSpPr>
            <a:spLocks noChangeShapeType="1"/>
          </p:cNvSpPr>
          <p:nvPr/>
        </p:nvSpPr>
        <p:spPr bwMode="auto">
          <a:xfrm flipV="1">
            <a:off x="5241925" y="34813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96" name="Line 436"/>
          <p:cNvSpPr>
            <a:spLocks noChangeShapeType="1"/>
          </p:cNvSpPr>
          <p:nvPr/>
        </p:nvSpPr>
        <p:spPr bwMode="auto">
          <a:xfrm flipV="1">
            <a:off x="5241925" y="3406775"/>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97" name="Line 437"/>
          <p:cNvSpPr>
            <a:spLocks noChangeShapeType="1"/>
          </p:cNvSpPr>
          <p:nvPr/>
        </p:nvSpPr>
        <p:spPr bwMode="auto">
          <a:xfrm flipV="1">
            <a:off x="5241925" y="33337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98" name="Line 438"/>
          <p:cNvSpPr>
            <a:spLocks noChangeShapeType="1"/>
          </p:cNvSpPr>
          <p:nvPr/>
        </p:nvSpPr>
        <p:spPr bwMode="auto">
          <a:xfrm flipV="1">
            <a:off x="5241925" y="3259138"/>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199" name="Line 439"/>
          <p:cNvSpPr>
            <a:spLocks noChangeShapeType="1"/>
          </p:cNvSpPr>
          <p:nvPr/>
        </p:nvSpPr>
        <p:spPr bwMode="auto">
          <a:xfrm flipV="1">
            <a:off x="5241925" y="318611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00" name="Line 440"/>
          <p:cNvSpPr>
            <a:spLocks noChangeShapeType="1"/>
          </p:cNvSpPr>
          <p:nvPr/>
        </p:nvSpPr>
        <p:spPr bwMode="auto">
          <a:xfrm flipV="1">
            <a:off x="5241925" y="3111500"/>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01" name="Line 441"/>
          <p:cNvSpPr>
            <a:spLocks noChangeShapeType="1"/>
          </p:cNvSpPr>
          <p:nvPr/>
        </p:nvSpPr>
        <p:spPr bwMode="auto">
          <a:xfrm flipV="1">
            <a:off x="5241925" y="30384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02" name="Line 442"/>
          <p:cNvSpPr>
            <a:spLocks noChangeShapeType="1"/>
          </p:cNvSpPr>
          <p:nvPr/>
        </p:nvSpPr>
        <p:spPr bwMode="auto">
          <a:xfrm flipV="1">
            <a:off x="5241925" y="2963863"/>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03" name="Line 443"/>
          <p:cNvSpPr>
            <a:spLocks noChangeShapeType="1"/>
          </p:cNvSpPr>
          <p:nvPr/>
        </p:nvSpPr>
        <p:spPr bwMode="auto">
          <a:xfrm flipV="1">
            <a:off x="5241925" y="28908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04" name="Line 444"/>
          <p:cNvSpPr>
            <a:spLocks noChangeShapeType="1"/>
          </p:cNvSpPr>
          <p:nvPr/>
        </p:nvSpPr>
        <p:spPr bwMode="auto">
          <a:xfrm flipV="1">
            <a:off x="5241925" y="2816225"/>
            <a:ext cx="1588"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05" name="Line 445"/>
          <p:cNvSpPr>
            <a:spLocks noChangeShapeType="1"/>
          </p:cNvSpPr>
          <p:nvPr/>
        </p:nvSpPr>
        <p:spPr bwMode="auto">
          <a:xfrm flipV="1">
            <a:off x="5241925" y="27432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06" name="Line 446"/>
          <p:cNvSpPr>
            <a:spLocks noChangeShapeType="1"/>
          </p:cNvSpPr>
          <p:nvPr/>
        </p:nvSpPr>
        <p:spPr bwMode="auto">
          <a:xfrm flipV="1">
            <a:off x="5241925" y="26701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07" name="Line 447"/>
          <p:cNvSpPr>
            <a:spLocks noChangeShapeType="1"/>
          </p:cNvSpPr>
          <p:nvPr/>
        </p:nvSpPr>
        <p:spPr bwMode="auto">
          <a:xfrm flipV="1">
            <a:off x="5241925" y="25955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08" name="Line 448"/>
          <p:cNvSpPr>
            <a:spLocks noChangeShapeType="1"/>
          </p:cNvSpPr>
          <p:nvPr/>
        </p:nvSpPr>
        <p:spPr bwMode="auto">
          <a:xfrm flipV="1">
            <a:off x="5241925" y="25225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09" name="Line 449"/>
          <p:cNvSpPr>
            <a:spLocks noChangeShapeType="1"/>
          </p:cNvSpPr>
          <p:nvPr/>
        </p:nvSpPr>
        <p:spPr bwMode="auto">
          <a:xfrm flipV="1">
            <a:off x="5241925" y="24479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10" name="Line 450"/>
          <p:cNvSpPr>
            <a:spLocks noChangeShapeType="1"/>
          </p:cNvSpPr>
          <p:nvPr/>
        </p:nvSpPr>
        <p:spPr bwMode="auto">
          <a:xfrm flipV="1">
            <a:off x="5241925" y="23749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11" name="Line 451"/>
          <p:cNvSpPr>
            <a:spLocks noChangeShapeType="1"/>
          </p:cNvSpPr>
          <p:nvPr/>
        </p:nvSpPr>
        <p:spPr bwMode="auto">
          <a:xfrm flipV="1">
            <a:off x="5241925" y="23002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12" name="Line 452"/>
          <p:cNvSpPr>
            <a:spLocks noChangeShapeType="1"/>
          </p:cNvSpPr>
          <p:nvPr/>
        </p:nvSpPr>
        <p:spPr bwMode="auto">
          <a:xfrm flipV="1">
            <a:off x="5241925" y="22272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13" name="Line 453"/>
          <p:cNvSpPr>
            <a:spLocks noChangeShapeType="1"/>
          </p:cNvSpPr>
          <p:nvPr/>
        </p:nvSpPr>
        <p:spPr bwMode="auto">
          <a:xfrm flipV="1">
            <a:off x="5241925" y="21526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14" name="Line 454"/>
          <p:cNvSpPr>
            <a:spLocks noChangeShapeType="1"/>
          </p:cNvSpPr>
          <p:nvPr/>
        </p:nvSpPr>
        <p:spPr bwMode="auto">
          <a:xfrm flipV="1">
            <a:off x="5241925" y="20796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15" name="Line 455"/>
          <p:cNvSpPr>
            <a:spLocks noChangeShapeType="1"/>
          </p:cNvSpPr>
          <p:nvPr/>
        </p:nvSpPr>
        <p:spPr bwMode="auto">
          <a:xfrm flipV="1">
            <a:off x="5241925" y="200501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16" name="Line 456"/>
          <p:cNvSpPr>
            <a:spLocks noChangeShapeType="1"/>
          </p:cNvSpPr>
          <p:nvPr/>
        </p:nvSpPr>
        <p:spPr bwMode="auto">
          <a:xfrm flipV="1">
            <a:off x="5241925" y="19319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17" name="Line 457"/>
          <p:cNvSpPr>
            <a:spLocks noChangeShapeType="1"/>
          </p:cNvSpPr>
          <p:nvPr/>
        </p:nvSpPr>
        <p:spPr bwMode="auto">
          <a:xfrm flipV="1">
            <a:off x="5241925" y="18573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18" name="Line 458"/>
          <p:cNvSpPr>
            <a:spLocks noChangeShapeType="1"/>
          </p:cNvSpPr>
          <p:nvPr/>
        </p:nvSpPr>
        <p:spPr bwMode="auto">
          <a:xfrm flipV="1">
            <a:off x="5241925" y="178435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19" name="Line 459"/>
          <p:cNvSpPr>
            <a:spLocks noChangeShapeType="1"/>
          </p:cNvSpPr>
          <p:nvPr/>
        </p:nvSpPr>
        <p:spPr bwMode="auto">
          <a:xfrm flipV="1">
            <a:off x="5241925" y="17097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20" name="Line 460"/>
          <p:cNvSpPr>
            <a:spLocks noChangeShapeType="1"/>
          </p:cNvSpPr>
          <p:nvPr/>
        </p:nvSpPr>
        <p:spPr bwMode="auto">
          <a:xfrm flipV="1">
            <a:off x="5241925" y="163671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21" name="Line 461"/>
          <p:cNvSpPr>
            <a:spLocks noChangeShapeType="1"/>
          </p:cNvSpPr>
          <p:nvPr/>
        </p:nvSpPr>
        <p:spPr bwMode="auto">
          <a:xfrm flipV="1">
            <a:off x="5241925" y="15621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22" name="Line 462"/>
          <p:cNvSpPr>
            <a:spLocks noChangeShapeType="1"/>
          </p:cNvSpPr>
          <p:nvPr/>
        </p:nvSpPr>
        <p:spPr bwMode="auto">
          <a:xfrm flipV="1">
            <a:off x="5241925" y="148907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23" name="Line 463"/>
          <p:cNvSpPr>
            <a:spLocks noChangeShapeType="1"/>
          </p:cNvSpPr>
          <p:nvPr/>
        </p:nvSpPr>
        <p:spPr bwMode="auto">
          <a:xfrm flipV="1">
            <a:off x="5241925" y="14144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24" name="Line 464"/>
          <p:cNvSpPr>
            <a:spLocks noChangeShapeType="1"/>
          </p:cNvSpPr>
          <p:nvPr/>
        </p:nvSpPr>
        <p:spPr bwMode="auto">
          <a:xfrm flipV="1">
            <a:off x="5241925" y="134143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25" name="Line 465"/>
          <p:cNvSpPr>
            <a:spLocks noChangeShapeType="1"/>
          </p:cNvSpPr>
          <p:nvPr/>
        </p:nvSpPr>
        <p:spPr bwMode="auto">
          <a:xfrm flipV="1">
            <a:off x="5241925" y="1266825"/>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26" name="Line 466"/>
          <p:cNvSpPr>
            <a:spLocks noChangeShapeType="1"/>
          </p:cNvSpPr>
          <p:nvPr/>
        </p:nvSpPr>
        <p:spPr bwMode="auto">
          <a:xfrm flipV="1">
            <a:off x="5241925" y="1193800"/>
            <a:ext cx="1588"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27" name="Line 467"/>
          <p:cNvSpPr>
            <a:spLocks noChangeShapeType="1"/>
          </p:cNvSpPr>
          <p:nvPr/>
        </p:nvSpPr>
        <p:spPr bwMode="auto">
          <a:xfrm flipV="1">
            <a:off x="5241925" y="1119188"/>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28" name="Line 468"/>
          <p:cNvSpPr>
            <a:spLocks noChangeShapeType="1"/>
          </p:cNvSpPr>
          <p:nvPr/>
        </p:nvSpPr>
        <p:spPr bwMode="auto">
          <a:xfrm flipV="1">
            <a:off x="5241925" y="1046163"/>
            <a:ext cx="1588"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29" name="Line 469"/>
          <p:cNvSpPr>
            <a:spLocks noChangeShapeType="1"/>
          </p:cNvSpPr>
          <p:nvPr/>
        </p:nvSpPr>
        <p:spPr bwMode="auto">
          <a:xfrm flipV="1">
            <a:off x="5894388" y="58420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30" name="Line 470"/>
          <p:cNvSpPr>
            <a:spLocks noChangeShapeType="1"/>
          </p:cNvSpPr>
          <p:nvPr/>
        </p:nvSpPr>
        <p:spPr bwMode="auto">
          <a:xfrm flipV="1">
            <a:off x="5894388" y="57689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31" name="Line 471"/>
          <p:cNvSpPr>
            <a:spLocks noChangeShapeType="1"/>
          </p:cNvSpPr>
          <p:nvPr/>
        </p:nvSpPr>
        <p:spPr bwMode="auto">
          <a:xfrm flipV="1">
            <a:off x="5894388" y="56943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32" name="Line 472"/>
          <p:cNvSpPr>
            <a:spLocks noChangeShapeType="1"/>
          </p:cNvSpPr>
          <p:nvPr/>
        </p:nvSpPr>
        <p:spPr bwMode="auto">
          <a:xfrm flipV="1">
            <a:off x="5894388" y="56213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33" name="Line 473"/>
          <p:cNvSpPr>
            <a:spLocks noChangeShapeType="1"/>
          </p:cNvSpPr>
          <p:nvPr/>
        </p:nvSpPr>
        <p:spPr bwMode="auto">
          <a:xfrm flipV="1">
            <a:off x="5894388" y="55467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34" name="Line 474"/>
          <p:cNvSpPr>
            <a:spLocks noChangeShapeType="1"/>
          </p:cNvSpPr>
          <p:nvPr/>
        </p:nvSpPr>
        <p:spPr bwMode="auto">
          <a:xfrm flipV="1">
            <a:off x="5894388" y="54737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35" name="Line 475"/>
          <p:cNvSpPr>
            <a:spLocks noChangeShapeType="1"/>
          </p:cNvSpPr>
          <p:nvPr/>
        </p:nvSpPr>
        <p:spPr bwMode="auto">
          <a:xfrm flipV="1">
            <a:off x="5894388" y="54006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36" name="Line 476"/>
          <p:cNvSpPr>
            <a:spLocks noChangeShapeType="1"/>
          </p:cNvSpPr>
          <p:nvPr/>
        </p:nvSpPr>
        <p:spPr bwMode="auto">
          <a:xfrm flipV="1">
            <a:off x="5894388" y="53260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37" name="Line 477"/>
          <p:cNvSpPr>
            <a:spLocks noChangeShapeType="1"/>
          </p:cNvSpPr>
          <p:nvPr/>
        </p:nvSpPr>
        <p:spPr bwMode="auto">
          <a:xfrm flipV="1">
            <a:off x="5894388" y="52530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38" name="Line 478"/>
          <p:cNvSpPr>
            <a:spLocks noChangeShapeType="1"/>
          </p:cNvSpPr>
          <p:nvPr/>
        </p:nvSpPr>
        <p:spPr bwMode="auto">
          <a:xfrm flipV="1">
            <a:off x="5894388" y="51784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39" name="Line 479"/>
          <p:cNvSpPr>
            <a:spLocks noChangeShapeType="1"/>
          </p:cNvSpPr>
          <p:nvPr/>
        </p:nvSpPr>
        <p:spPr bwMode="auto">
          <a:xfrm flipV="1">
            <a:off x="5894388" y="51054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40" name="Line 480"/>
          <p:cNvSpPr>
            <a:spLocks noChangeShapeType="1"/>
          </p:cNvSpPr>
          <p:nvPr/>
        </p:nvSpPr>
        <p:spPr bwMode="auto">
          <a:xfrm flipV="1">
            <a:off x="5894388" y="50307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41" name="Line 481"/>
          <p:cNvSpPr>
            <a:spLocks noChangeShapeType="1"/>
          </p:cNvSpPr>
          <p:nvPr/>
        </p:nvSpPr>
        <p:spPr bwMode="auto">
          <a:xfrm flipV="1">
            <a:off x="5894388" y="49577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42" name="Line 482"/>
          <p:cNvSpPr>
            <a:spLocks noChangeShapeType="1"/>
          </p:cNvSpPr>
          <p:nvPr/>
        </p:nvSpPr>
        <p:spPr bwMode="auto">
          <a:xfrm flipV="1">
            <a:off x="5894388" y="48831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43" name="Line 483"/>
          <p:cNvSpPr>
            <a:spLocks noChangeShapeType="1"/>
          </p:cNvSpPr>
          <p:nvPr/>
        </p:nvSpPr>
        <p:spPr bwMode="auto">
          <a:xfrm flipV="1">
            <a:off x="5894388" y="48101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44" name="Line 484"/>
          <p:cNvSpPr>
            <a:spLocks noChangeShapeType="1"/>
          </p:cNvSpPr>
          <p:nvPr/>
        </p:nvSpPr>
        <p:spPr bwMode="auto">
          <a:xfrm flipV="1">
            <a:off x="5894388" y="47355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45" name="Line 485"/>
          <p:cNvSpPr>
            <a:spLocks noChangeShapeType="1"/>
          </p:cNvSpPr>
          <p:nvPr/>
        </p:nvSpPr>
        <p:spPr bwMode="auto">
          <a:xfrm flipV="1">
            <a:off x="5894388" y="46624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46" name="Line 486"/>
          <p:cNvSpPr>
            <a:spLocks noChangeShapeType="1"/>
          </p:cNvSpPr>
          <p:nvPr/>
        </p:nvSpPr>
        <p:spPr bwMode="auto">
          <a:xfrm flipV="1">
            <a:off x="5894388" y="45878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47" name="Line 487"/>
          <p:cNvSpPr>
            <a:spLocks noChangeShapeType="1"/>
          </p:cNvSpPr>
          <p:nvPr/>
        </p:nvSpPr>
        <p:spPr bwMode="auto">
          <a:xfrm flipV="1">
            <a:off x="5894388" y="45148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48" name="Line 488"/>
          <p:cNvSpPr>
            <a:spLocks noChangeShapeType="1"/>
          </p:cNvSpPr>
          <p:nvPr/>
        </p:nvSpPr>
        <p:spPr bwMode="auto">
          <a:xfrm flipV="1">
            <a:off x="5894388" y="44402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49" name="Line 489"/>
          <p:cNvSpPr>
            <a:spLocks noChangeShapeType="1"/>
          </p:cNvSpPr>
          <p:nvPr/>
        </p:nvSpPr>
        <p:spPr bwMode="auto">
          <a:xfrm flipV="1">
            <a:off x="5894388" y="43672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50" name="Line 490"/>
          <p:cNvSpPr>
            <a:spLocks noChangeShapeType="1"/>
          </p:cNvSpPr>
          <p:nvPr/>
        </p:nvSpPr>
        <p:spPr bwMode="auto">
          <a:xfrm flipV="1">
            <a:off x="5894388" y="42926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51" name="Line 491"/>
          <p:cNvSpPr>
            <a:spLocks noChangeShapeType="1"/>
          </p:cNvSpPr>
          <p:nvPr/>
        </p:nvSpPr>
        <p:spPr bwMode="auto">
          <a:xfrm flipV="1">
            <a:off x="5894388" y="42195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52" name="Line 492"/>
          <p:cNvSpPr>
            <a:spLocks noChangeShapeType="1"/>
          </p:cNvSpPr>
          <p:nvPr/>
        </p:nvSpPr>
        <p:spPr bwMode="auto">
          <a:xfrm flipV="1">
            <a:off x="5894388" y="41449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53" name="Line 493"/>
          <p:cNvSpPr>
            <a:spLocks noChangeShapeType="1"/>
          </p:cNvSpPr>
          <p:nvPr/>
        </p:nvSpPr>
        <p:spPr bwMode="auto">
          <a:xfrm flipV="1">
            <a:off x="5894388" y="40719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54" name="Line 494"/>
          <p:cNvSpPr>
            <a:spLocks noChangeShapeType="1"/>
          </p:cNvSpPr>
          <p:nvPr/>
        </p:nvSpPr>
        <p:spPr bwMode="auto">
          <a:xfrm flipV="1">
            <a:off x="5894388" y="39973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55" name="Line 495"/>
          <p:cNvSpPr>
            <a:spLocks noChangeShapeType="1"/>
          </p:cNvSpPr>
          <p:nvPr/>
        </p:nvSpPr>
        <p:spPr bwMode="auto">
          <a:xfrm flipV="1">
            <a:off x="5894388" y="39243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56" name="Line 496"/>
          <p:cNvSpPr>
            <a:spLocks noChangeShapeType="1"/>
          </p:cNvSpPr>
          <p:nvPr/>
        </p:nvSpPr>
        <p:spPr bwMode="auto">
          <a:xfrm flipV="1">
            <a:off x="5894388" y="38496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57" name="Line 497"/>
          <p:cNvSpPr>
            <a:spLocks noChangeShapeType="1"/>
          </p:cNvSpPr>
          <p:nvPr/>
        </p:nvSpPr>
        <p:spPr bwMode="auto">
          <a:xfrm flipV="1">
            <a:off x="5894388" y="37766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58" name="Line 498"/>
          <p:cNvSpPr>
            <a:spLocks noChangeShapeType="1"/>
          </p:cNvSpPr>
          <p:nvPr/>
        </p:nvSpPr>
        <p:spPr bwMode="auto">
          <a:xfrm flipV="1">
            <a:off x="5894388" y="37020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59" name="Line 499"/>
          <p:cNvSpPr>
            <a:spLocks noChangeShapeType="1"/>
          </p:cNvSpPr>
          <p:nvPr/>
        </p:nvSpPr>
        <p:spPr bwMode="auto">
          <a:xfrm flipV="1">
            <a:off x="5894388" y="36290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60" name="Line 500"/>
          <p:cNvSpPr>
            <a:spLocks noChangeShapeType="1"/>
          </p:cNvSpPr>
          <p:nvPr/>
        </p:nvSpPr>
        <p:spPr bwMode="auto">
          <a:xfrm flipV="1">
            <a:off x="5894388" y="355441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61" name="Line 501"/>
          <p:cNvSpPr>
            <a:spLocks noChangeShapeType="1"/>
          </p:cNvSpPr>
          <p:nvPr/>
        </p:nvSpPr>
        <p:spPr bwMode="auto">
          <a:xfrm flipV="1">
            <a:off x="5894388" y="34813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62" name="Line 502"/>
          <p:cNvSpPr>
            <a:spLocks noChangeShapeType="1"/>
          </p:cNvSpPr>
          <p:nvPr/>
        </p:nvSpPr>
        <p:spPr bwMode="auto">
          <a:xfrm flipV="1">
            <a:off x="5894388" y="340677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63" name="Line 503"/>
          <p:cNvSpPr>
            <a:spLocks noChangeShapeType="1"/>
          </p:cNvSpPr>
          <p:nvPr/>
        </p:nvSpPr>
        <p:spPr bwMode="auto">
          <a:xfrm flipV="1">
            <a:off x="5894388" y="33337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64" name="Line 504"/>
          <p:cNvSpPr>
            <a:spLocks noChangeShapeType="1"/>
          </p:cNvSpPr>
          <p:nvPr/>
        </p:nvSpPr>
        <p:spPr bwMode="auto">
          <a:xfrm flipV="1">
            <a:off x="5894388" y="3259138"/>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65" name="Line 505"/>
          <p:cNvSpPr>
            <a:spLocks noChangeShapeType="1"/>
          </p:cNvSpPr>
          <p:nvPr/>
        </p:nvSpPr>
        <p:spPr bwMode="auto">
          <a:xfrm flipV="1">
            <a:off x="5894388" y="31861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66" name="Line 506"/>
          <p:cNvSpPr>
            <a:spLocks noChangeShapeType="1"/>
          </p:cNvSpPr>
          <p:nvPr/>
        </p:nvSpPr>
        <p:spPr bwMode="auto">
          <a:xfrm flipV="1">
            <a:off x="5894388" y="3111500"/>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67" name="Line 507"/>
          <p:cNvSpPr>
            <a:spLocks noChangeShapeType="1"/>
          </p:cNvSpPr>
          <p:nvPr/>
        </p:nvSpPr>
        <p:spPr bwMode="auto">
          <a:xfrm flipV="1">
            <a:off x="5894388" y="30384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68" name="Line 508"/>
          <p:cNvSpPr>
            <a:spLocks noChangeShapeType="1"/>
          </p:cNvSpPr>
          <p:nvPr/>
        </p:nvSpPr>
        <p:spPr bwMode="auto">
          <a:xfrm flipV="1">
            <a:off x="5894388" y="2963863"/>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69" name="Line 509"/>
          <p:cNvSpPr>
            <a:spLocks noChangeShapeType="1"/>
          </p:cNvSpPr>
          <p:nvPr/>
        </p:nvSpPr>
        <p:spPr bwMode="auto">
          <a:xfrm flipV="1">
            <a:off x="5894388" y="28908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70" name="Line 510"/>
          <p:cNvSpPr>
            <a:spLocks noChangeShapeType="1"/>
          </p:cNvSpPr>
          <p:nvPr/>
        </p:nvSpPr>
        <p:spPr bwMode="auto">
          <a:xfrm flipV="1">
            <a:off x="5894388" y="2816225"/>
            <a:ext cx="1587" cy="9525"/>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71" name="Line 511"/>
          <p:cNvSpPr>
            <a:spLocks noChangeShapeType="1"/>
          </p:cNvSpPr>
          <p:nvPr/>
        </p:nvSpPr>
        <p:spPr bwMode="auto">
          <a:xfrm flipV="1">
            <a:off x="5894388" y="27432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72" name="Line 512"/>
          <p:cNvSpPr>
            <a:spLocks noChangeShapeType="1"/>
          </p:cNvSpPr>
          <p:nvPr/>
        </p:nvSpPr>
        <p:spPr bwMode="auto">
          <a:xfrm flipV="1">
            <a:off x="5894388" y="26701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73" name="Line 513"/>
          <p:cNvSpPr>
            <a:spLocks noChangeShapeType="1"/>
          </p:cNvSpPr>
          <p:nvPr/>
        </p:nvSpPr>
        <p:spPr bwMode="auto">
          <a:xfrm flipV="1">
            <a:off x="5894388" y="25955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74" name="Line 514"/>
          <p:cNvSpPr>
            <a:spLocks noChangeShapeType="1"/>
          </p:cNvSpPr>
          <p:nvPr/>
        </p:nvSpPr>
        <p:spPr bwMode="auto">
          <a:xfrm flipV="1">
            <a:off x="5894388" y="25225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75" name="Line 515"/>
          <p:cNvSpPr>
            <a:spLocks noChangeShapeType="1"/>
          </p:cNvSpPr>
          <p:nvPr/>
        </p:nvSpPr>
        <p:spPr bwMode="auto">
          <a:xfrm flipV="1">
            <a:off x="5894388" y="24479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76" name="Line 516"/>
          <p:cNvSpPr>
            <a:spLocks noChangeShapeType="1"/>
          </p:cNvSpPr>
          <p:nvPr/>
        </p:nvSpPr>
        <p:spPr bwMode="auto">
          <a:xfrm flipV="1">
            <a:off x="5894388" y="23749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77" name="Line 517"/>
          <p:cNvSpPr>
            <a:spLocks noChangeShapeType="1"/>
          </p:cNvSpPr>
          <p:nvPr/>
        </p:nvSpPr>
        <p:spPr bwMode="auto">
          <a:xfrm flipV="1">
            <a:off x="5894388" y="23002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78" name="Line 518"/>
          <p:cNvSpPr>
            <a:spLocks noChangeShapeType="1"/>
          </p:cNvSpPr>
          <p:nvPr/>
        </p:nvSpPr>
        <p:spPr bwMode="auto">
          <a:xfrm flipV="1">
            <a:off x="5894388" y="22272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79" name="Line 519"/>
          <p:cNvSpPr>
            <a:spLocks noChangeShapeType="1"/>
          </p:cNvSpPr>
          <p:nvPr/>
        </p:nvSpPr>
        <p:spPr bwMode="auto">
          <a:xfrm flipV="1">
            <a:off x="5894388" y="21526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80" name="Line 520"/>
          <p:cNvSpPr>
            <a:spLocks noChangeShapeType="1"/>
          </p:cNvSpPr>
          <p:nvPr/>
        </p:nvSpPr>
        <p:spPr bwMode="auto">
          <a:xfrm flipV="1">
            <a:off x="5894388" y="20796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81" name="Line 521"/>
          <p:cNvSpPr>
            <a:spLocks noChangeShapeType="1"/>
          </p:cNvSpPr>
          <p:nvPr/>
        </p:nvSpPr>
        <p:spPr bwMode="auto">
          <a:xfrm flipV="1">
            <a:off x="5894388" y="20050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82" name="Line 522"/>
          <p:cNvSpPr>
            <a:spLocks noChangeShapeType="1"/>
          </p:cNvSpPr>
          <p:nvPr/>
        </p:nvSpPr>
        <p:spPr bwMode="auto">
          <a:xfrm flipV="1">
            <a:off x="5894388" y="19319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83" name="Line 523"/>
          <p:cNvSpPr>
            <a:spLocks noChangeShapeType="1"/>
          </p:cNvSpPr>
          <p:nvPr/>
        </p:nvSpPr>
        <p:spPr bwMode="auto">
          <a:xfrm flipV="1">
            <a:off x="5894388" y="18573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84" name="Line 524"/>
          <p:cNvSpPr>
            <a:spLocks noChangeShapeType="1"/>
          </p:cNvSpPr>
          <p:nvPr/>
        </p:nvSpPr>
        <p:spPr bwMode="auto">
          <a:xfrm flipV="1">
            <a:off x="5894388" y="178435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85" name="Line 525"/>
          <p:cNvSpPr>
            <a:spLocks noChangeShapeType="1"/>
          </p:cNvSpPr>
          <p:nvPr/>
        </p:nvSpPr>
        <p:spPr bwMode="auto">
          <a:xfrm flipV="1">
            <a:off x="5894388" y="17097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86" name="Line 526"/>
          <p:cNvSpPr>
            <a:spLocks noChangeShapeType="1"/>
          </p:cNvSpPr>
          <p:nvPr/>
        </p:nvSpPr>
        <p:spPr bwMode="auto">
          <a:xfrm flipV="1">
            <a:off x="5894388" y="163671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87" name="Line 527"/>
          <p:cNvSpPr>
            <a:spLocks noChangeShapeType="1"/>
          </p:cNvSpPr>
          <p:nvPr/>
        </p:nvSpPr>
        <p:spPr bwMode="auto">
          <a:xfrm flipV="1">
            <a:off x="5894388" y="15621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88" name="Line 528"/>
          <p:cNvSpPr>
            <a:spLocks noChangeShapeType="1"/>
          </p:cNvSpPr>
          <p:nvPr/>
        </p:nvSpPr>
        <p:spPr bwMode="auto">
          <a:xfrm flipV="1">
            <a:off x="5894388" y="148907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89" name="Line 529"/>
          <p:cNvSpPr>
            <a:spLocks noChangeShapeType="1"/>
          </p:cNvSpPr>
          <p:nvPr/>
        </p:nvSpPr>
        <p:spPr bwMode="auto">
          <a:xfrm flipV="1">
            <a:off x="5894388" y="14144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90" name="Line 530"/>
          <p:cNvSpPr>
            <a:spLocks noChangeShapeType="1"/>
          </p:cNvSpPr>
          <p:nvPr/>
        </p:nvSpPr>
        <p:spPr bwMode="auto">
          <a:xfrm flipV="1">
            <a:off x="5894388" y="134143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91" name="Line 531"/>
          <p:cNvSpPr>
            <a:spLocks noChangeShapeType="1"/>
          </p:cNvSpPr>
          <p:nvPr/>
        </p:nvSpPr>
        <p:spPr bwMode="auto">
          <a:xfrm flipV="1">
            <a:off x="5894388" y="1266825"/>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92" name="Line 532"/>
          <p:cNvSpPr>
            <a:spLocks noChangeShapeType="1"/>
          </p:cNvSpPr>
          <p:nvPr/>
        </p:nvSpPr>
        <p:spPr bwMode="auto">
          <a:xfrm flipV="1">
            <a:off x="5894388" y="1193800"/>
            <a:ext cx="1587" cy="793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93" name="Line 533"/>
          <p:cNvSpPr>
            <a:spLocks noChangeShapeType="1"/>
          </p:cNvSpPr>
          <p:nvPr/>
        </p:nvSpPr>
        <p:spPr bwMode="auto">
          <a:xfrm flipV="1">
            <a:off x="5894388" y="1119188"/>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94" name="Line 534"/>
          <p:cNvSpPr>
            <a:spLocks noChangeShapeType="1"/>
          </p:cNvSpPr>
          <p:nvPr/>
        </p:nvSpPr>
        <p:spPr bwMode="auto">
          <a:xfrm flipV="1">
            <a:off x="5894388" y="1046163"/>
            <a:ext cx="1587" cy="793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95" name="Line 535"/>
          <p:cNvSpPr>
            <a:spLocks noChangeShapeType="1"/>
          </p:cNvSpPr>
          <p:nvPr/>
        </p:nvSpPr>
        <p:spPr bwMode="auto">
          <a:xfrm>
            <a:off x="131921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96" name="Line 536"/>
          <p:cNvSpPr>
            <a:spLocks noChangeShapeType="1"/>
          </p:cNvSpPr>
          <p:nvPr/>
        </p:nvSpPr>
        <p:spPr bwMode="auto">
          <a:xfrm>
            <a:off x="139223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97" name="Line 537"/>
          <p:cNvSpPr>
            <a:spLocks noChangeShapeType="1"/>
          </p:cNvSpPr>
          <p:nvPr/>
        </p:nvSpPr>
        <p:spPr bwMode="auto">
          <a:xfrm>
            <a:off x="146685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98" name="Line 538"/>
          <p:cNvSpPr>
            <a:spLocks noChangeShapeType="1"/>
          </p:cNvSpPr>
          <p:nvPr/>
        </p:nvSpPr>
        <p:spPr bwMode="auto">
          <a:xfrm>
            <a:off x="153987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299" name="Line 539"/>
          <p:cNvSpPr>
            <a:spLocks noChangeShapeType="1"/>
          </p:cNvSpPr>
          <p:nvPr/>
        </p:nvSpPr>
        <p:spPr bwMode="auto">
          <a:xfrm>
            <a:off x="161448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00" name="Line 540"/>
          <p:cNvSpPr>
            <a:spLocks noChangeShapeType="1"/>
          </p:cNvSpPr>
          <p:nvPr/>
        </p:nvSpPr>
        <p:spPr bwMode="auto">
          <a:xfrm>
            <a:off x="168751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01" name="Line 541"/>
          <p:cNvSpPr>
            <a:spLocks noChangeShapeType="1"/>
          </p:cNvSpPr>
          <p:nvPr/>
        </p:nvSpPr>
        <p:spPr bwMode="auto">
          <a:xfrm>
            <a:off x="176212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02" name="Line 542"/>
          <p:cNvSpPr>
            <a:spLocks noChangeShapeType="1"/>
          </p:cNvSpPr>
          <p:nvPr/>
        </p:nvSpPr>
        <p:spPr bwMode="auto">
          <a:xfrm>
            <a:off x="183515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03" name="Line 543"/>
          <p:cNvSpPr>
            <a:spLocks noChangeShapeType="1"/>
          </p:cNvSpPr>
          <p:nvPr/>
        </p:nvSpPr>
        <p:spPr bwMode="auto">
          <a:xfrm>
            <a:off x="190976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04" name="Line 544"/>
          <p:cNvSpPr>
            <a:spLocks noChangeShapeType="1"/>
          </p:cNvSpPr>
          <p:nvPr/>
        </p:nvSpPr>
        <p:spPr bwMode="auto">
          <a:xfrm>
            <a:off x="198278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05" name="Line 545"/>
          <p:cNvSpPr>
            <a:spLocks noChangeShapeType="1"/>
          </p:cNvSpPr>
          <p:nvPr/>
        </p:nvSpPr>
        <p:spPr bwMode="auto">
          <a:xfrm>
            <a:off x="205740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06" name="Line 546"/>
          <p:cNvSpPr>
            <a:spLocks noChangeShapeType="1"/>
          </p:cNvSpPr>
          <p:nvPr/>
        </p:nvSpPr>
        <p:spPr bwMode="auto">
          <a:xfrm>
            <a:off x="213042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07" name="Line 547"/>
          <p:cNvSpPr>
            <a:spLocks noChangeShapeType="1"/>
          </p:cNvSpPr>
          <p:nvPr/>
        </p:nvSpPr>
        <p:spPr bwMode="auto">
          <a:xfrm>
            <a:off x="220503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08" name="Line 548"/>
          <p:cNvSpPr>
            <a:spLocks noChangeShapeType="1"/>
          </p:cNvSpPr>
          <p:nvPr/>
        </p:nvSpPr>
        <p:spPr bwMode="auto">
          <a:xfrm>
            <a:off x="227806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09" name="Line 549"/>
          <p:cNvSpPr>
            <a:spLocks noChangeShapeType="1"/>
          </p:cNvSpPr>
          <p:nvPr/>
        </p:nvSpPr>
        <p:spPr bwMode="auto">
          <a:xfrm>
            <a:off x="235267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10" name="Line 550"/>
          <p:cNvSpPr>
            <a:spLocks noChangeShapeType="1"/>
          </p:cNvSpPr>
          <p:nvPr/>
        </p:nvSpPr>
        <p:spPr bwMode="auto">
          <a:xfrm>
            <a:off x="242570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11" name="Line 551"/>
          <p:cNvSpPr>
            <a:spLocks noChangeShapeType="1"/>
          </p:cNvSpPr>
          <p:nvPr/>
        </p:nvSpPr>
        <p:spPr bwMode="auto">
          <a:xfrm>
            <a:off x="250031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12" name="Line 552"/>
          <p:cNvSpPr>
            <a:spLocks noChangeShapeType="1"/>
          </p:cNvSpPr>
          <p:nvPr/>
        </p:nvSpPr>
        <p:spPr bwMode="auto">
          <a:xfrm>
            <a:off x="257333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13" name="Line 553"/>
          <p:cNvSpPr>
            <a:spLocks noChangeShapeType="1"/>
          </p:cNvSpPr>
          <p:nvPr/>
        </p:nvSpPr>
        <p:spPr bwMode="auto">
          <a:xfrm>
            <a:off x="264795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14" name="Line 554"/>
          <p:cNvSpPr>
            <a:spLocks noChangeShapeType="1"/>
          </p:cNvSpPr>
          <p:nvPr/>
        </p:nvSpPr>
        <p:spPr bwMode="auto">
          <a:xfrm>
            <a:off x="272097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15" name="Line 555"/>
          <p:cNvSpPr>
            <a:spLocks noChangeShapeType="1"/>
          </p:cNvSpPr>
          <p:nvPr/>
        </p:nvSpPr>
        <p:spPr bwMode="auto">
          <a:xfrm>
            <a:off x="2794000" y="53340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16" name="Line 556"/>
          <p:cNvSpPr>
            <a:spLocks noChangeShapeType="1"/>
          </p:cNvSpPr>
          <p:nvPr/>
        </p:nvSpPr>
        <p:spPr bwMode="auto">
          <a:xfrm>
            <a:off x="286861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17" name="Line 557"/>
          <p:cNvSpPr>
            <a:spLocks noChangeShapeType="1"/>
          </p:cNvSpPr>
          <p:nvPr/>
        </p:nvSpPr>
        <p:spPr bwMode="auto">
          <a:xfrm>
            <a:off x="2941638" y="53340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18" name="Line 558"/>
          <p:cNvSpPr>
            <a:spLocks noChangeShapeType="1"/>
          </p:cNvSpPr>
          <p:nvPr/>
        </p:nvSpPr>
        <p:spPr bwMode="auto">
          <a:xfrm>
            <a:off x="301625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19" name="Line 559"/>
          <p:cNvSpPr>
            <a:spLocks noChangeShapeType="1"/>
          </p:cNvSpPr>
          <p:nvPr/>
        </p:nvSpPr>
        <p:spPr bwMode="auto">
          <a:xfrm>
            <a:off x="3089275" y="53340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20" name="Line 560"/>
          <p:cNvSpPr>
            <a:spLocks noChangeShapeType="1"/>
          </p:cNvSpPr>
          <p:nvPr/>
        </p:nvSpPr>
        <p:spPr bwMode="auto">
          <a:xfrm>
            <a:off x="316388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21" name="Line 561"/>
          <p:cNvSpPr>
            <a:spLocks noChangeShapeType="1"/>
          </p:cNvSpPr>
          <p:nvPr/>
        </p:nvSpPr>
        <p:spPr bwMode="auto">
          <a:xfrm>
            <a:off x="3236913" y="53340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22" name="Line 562"/>
          <p:cNvSpPr>
            <a:spLocks noChangeShapeType="1"/>
          </p:cNvSpPr>
          <p:nvPr/>
        </p:nvSpPr>
        <p:spPr bwMode="auto">
          <a:xfrm>
            <a:off x="331152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23" name="Line 563"/>
          <p:cNvSpPr>
            <a:spLocks noChangeShapeType="1"/>
          </p:cNvSpPr>
          <p:nvPr/>
        </p:nvSpPr>
        <p:spPr bwMode="auto">
          <a:xfrm>
            <a:off x="3384550" y="53340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24" name="Line 564"/>
          <p:cNvSpPr>
            <a:spLocks noChangeShapeType="1"/>
          </p:cNvSpPr>
          <p:nvPr/>
        </p:nvSpPr>
        <p:spPr bwMode="auto">
          <a:xfrm>
            <a:off x="345916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25" name="Line 565"/>
          <p:cNvSpPr>
            <a:spLocks noChangeShapeType="1"/>
          </p:cNvSpPr>
          <p:nvPr/>
        </p:nvSpPr>
        <p:spPr bwMode="auto">
          <a:xfrm>
            <a:off x="3532188" y="53340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26" name="Line 566"/>
          <p:cNvSpPr>
            <a:spLocks noChangeShapeType="1"/>
          </p:cNvSpPr>
          <p:nvPr/>
        </p:nvSpPr>
        <p:spPr bwMode="auto">
          <a:xfrm>
            <a:off x="360680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27" name="Line 567"/>
          <p:cNvSpPr>
            <a:spLocks noChangeShapeType="1"/>
          </p:cNvSpPr>
          <p:nvPr/>
        </p:nvSpPr>
        <p:spPr bwMode="auto">
          <a:xfrm>
            <a:off x="3679825" y="53340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28" name="Line 568"/>
          <p:cNvSpPr>
            <a:spLocks noChangeShapeType="1"/>
          </p:cNvSpPr>
          <p:nvPr/>
        </p:nvSpPr>
        <p:spPr bwMode="auto">
          <a:xfrm>
            <a:off x="375443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29" name="Line 569"/>
          <p:cNvSpPr>
            <a:spLocks noChangeShapeType="1"/>
          </p:cNvSpPr>
          <p:nvPr/>
        </p:nvSpPr>
        <p:spPr bwMode="auto">
          <a:xfrm>
            <a:off x="3827463" y="53340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30" name="Line 570"/>
          <p:cNvSpPr>
            <a:spLocks noChangeShapeType="1"/>
          </p:cNvSpPr>
          <p:nvPr/>
        </p:nvSpPr>
        <p:spPr bwMode="auto">
          <a:xfrm>
            <a:off x="390207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31" name="Line 571"/>
          <p:cNvSpPr>
            <a:spLocks noChangeShapeType="1"/>
          </p:cNvSpPr>
          <p:nvPr/>
        </p:nvSpPr>
        <p:spPr bwMode="auto">
          <a:xfrm>
            <a:off x="3975100" y="53340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32" name="Line 572"/>
          <p:cNvSpPr>
            <a:spLocks noChangeShapeType="1"/>
          </p:cNvSpPr>
          <p:nvPr/>
        </p:nvSpPr>
        <p:spPr bwMode="auto">
          <a:xfrm>
            <a:off x="404971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33" name="Line 573"/>
          <p:cNvSpPr>
            <a:spLocks noChangeShapeType="1"/>
          </p:cNvSpPr>
          <p:nvPr/>
        </p:nvSpPr>
        <p:spPr bwMode="auto">
          <a:xfrm>
            <a:off x="412273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34" name="Line 574"/>
          <p:cNvSpPr>
            <a:spLocks noChangeShapeType="1"/>
          </p:cNvSpPr>
          <p:nvPr/>
        </p:nvSpPr>
        <p:spPr bwMode="auto">
          <a:xfrm>
            <a:off x="419735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35" name="Line 575"/>
          <p:cNvSpPr>
            <a:spLocks noChangeShapeType="1"/>
          </p:cNvSpPr>
          <p:nvPr/>
        </p:nvSpPr>
        <p:spPr bwMode="auto">
          <a:xfrm>
            <a:off x="427037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36" name="Line 576"/>
          <p:cNvSpPr>
            <a:spLocks noChangeShapeType="1"/>
          </p:cNvSpPr>
          <p:nvPr/>
        </p:nvSpPr>
        <p:spPr bwMode="auto">
          <a:xfrm>
            <a:off x="434498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37" name="Line 577"/>
          <p:cNvSpPr>
            <a:spLocks noChangeShapeType="1"/>
          </p:cNvSpPr>
          <p:nvPr/>
        </p:nvSpPr>
        <p:spPr bwMode="auto">
          <a:xfrm>
            <a:off x="441801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38" name="Line 578"/>
          <p:cNvSpPr>
            <a:spLocks noChangeShapeType="1"/>
          </p:cNvSpPr>
          <p:nvPr/>
        </p:nvSpPr>
        <p:spPr bwMode="auto">
          <a:xfrm>
            <a:off x="449262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39" name="Line 579"/>
          <p:cNvSpPr>
            <a:spLocks noChangeShapeType="1"/>
          </p:cNvSpPr>
          <p:nvPr/>
        </p:nvSpPr>
        <p:spPr bwMode="auto">
          <a:xfrm>
            <a:off x="456565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40" name="Line 580"/>
          <p:cNvSpPr>
            <a:spLocks noChangeShapeType="1"/>
          </p:cNvSpPr>
          <p:nvPr/>
        </p:nvSpPr>
        <p:spPr bwMode="auto">
          <a:xfrm>
            <a:off x="464026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41" name="Line 581"/>
          <p:cNvSpPr>
            <a:spLocks noChangeShapeType="1"/>
          </p:cNvSpPr>
          <p:nvPr/>
        </p:nvSpPr>
        <p:spPr bwMode="auto">
          <a:xfrm>
            <a:off x="471328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42" name="Line 582"/>
          <p:cNvSpPr>
            <a:spLocks noChangeShapeType="1"/>
          </p:cNvSpPr>
          <p:nvPr/>
        </p:nvSpPr>
        <p:spPr bwMode="auto">
          <a:xfrm>
            <a:off x="478790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43" name="Line 583"/>
          <p:cNvSpPr>
            <a:spLocks noChangeShapeType="1"/>
          </p:cNvSpPr>
          <p:nvPr/>
        </p:nvSpPr>
        <p:spPr bwMode="auto">
          <a:xfrm>
            <a:off x="486092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44" name="Line 584"/>
          <p:cNvSpPr>
            <a:spLocks noChangeShapeType="1"/>
          </p:cNvSpPr>
          <p:nvPr/>
        </p:nvSpPr>
        <p:spPr bwMode="auto">
          <a:xfrm>
            <a:off x="493553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45" name="Line 585"/>
          <p:cNvSpPr>
            <a:spLocks noChangeShapeType="1"/>
          </p:cNvSpPr>
          <p:nvPr/>
        </p:nvSpPr>
        <p:spPr bwMode="auto">
          <a:xfrm>
            <a:off x="500856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46" name="Line 586"/>
          <p:cNvSpPr>
            <a:spLocks noChangeShapeType="1"/>
          </p:cNvSpPr>
          <p:nvPr/>
        </p:nvSpPr>
        <p:spPr bwMode="auto">
          <a:xfrm>
            <a:off x="508317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47" name="Line 587"/>
          <p:cNvSpPr>
            <a:spLocks noChangeShapeType="1"/>
          </p:cNvSpPr>
          <p:nvPr/>
        </p:nvSpPr>
        <p:spPr bwMode="auto">
          <a:xfrm>
            <a:off x="515620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48" name="Line 588"/>
          <p:cNvSpPr>
            <a:spLocks noChangeShapeType="1"/>
          </p:cNvSpPr>
          <p:nvPr/>
        </p:nvSpPr>
        <p:spPr bwMode="auto">
          <a:xfrm>
            <a:off x="523081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49" name="Line 589"/>
          <p:cNvSpPr>
            <a:spLocks noChangeShapeType="1"/>
          </p:cNvSpPr>
          <p:nvPr/>
        </p:nvSpPr>
        <p:spPr bwMode="auto">
          <a:xfrm>
            <a:off x="530383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50" name="Line 590"/>
          <p:cNvSpPr>
            <a:spLocks noChangeShapeType="1"/>
          </p:cNvSpPr>
          <p:nvPr/>
        </p:nvSpPr>
        <p:spPr bwMode="auto">
          <a:xfrm>
            <a:off x="537845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51" name="Line 591"/>
          <p:cNvSpPr>
            <a:spLocks noChangeShapeType="1"/>
          </p:cNvSpPr>
          <p:nvPr/>
        </p:nvSpPr>
        <p:spPr bwMode="auto">
          <a:xfrm>
            <a:off x="545147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52" name="Line 592"/>
          <p:cNvSpPr>
            <a:spLocks noChangeShapeType="1"/>
          </p:cNvSpPr>
          <p:nvPr/>
        </p:nvSpPr>
        <p:spPr bwMode="auto">
          <a:xfrm>
            <a:off x="5526088"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53" name="Line 593"/>
          <p:cNvSpPr>
            <a:spLocks noChangeShapeType="1"/>
          </p:cNvSpPr>
          <p:nvPr/>
        </p:nvSpPr>
        <p:spPr bwMode="auto">
          <a:xfrm>
            <a:off x="559911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54" name="Line 594"/>
          <p:cNvSpPr>
            <a:spLocks noChangeShapeType="1"/>
          </p:cNvSpPr>
          <p:nvPr/>
        </p:nvSpPr>
        <p:spPr bwMode="auto">
          <a:xfrm>
            <a:off x="5673725"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55" name="Line 595"/>
          <p:cNvSpPr>
            <a:spLocks noChangeShapeType="1"/>
          </p:cNvSpPr>
          <p:nvPr/>
        </p:nvSpPr>
        <p:spPr bwMode="auto">
          <a:xfrm>
            <a:off x="5746750" y="53340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56" name="Line 596"/>
          <p:cNvSpPr>
            <a:spLocks noChangeShapeType="1"/>
          </p:cNvSpPr>
          <p:nvPr/>
        </p:nvSpPr>
        <p:spPr bwMode="auto">
          <a:xfrm>
            <a:off x="5821363" y="53340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57" name="Line 597"/>
          <p:cNvSpPr>
            <a:spLocks noChangeShapeType="1"/>
          </p:cNvSpPr>
          <p:nvPr/>
        </p:nvSpPr>
        <p:spPr bwMode="auto">
          <a:xfrm>
            <a:off x="5894388" y="5334000"/>
            <a:ext cx="158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58" name="Line 598"/>
          <p:cNvSpPr>
            <a:spLocks noChangeShapeType="1"/>
          </p:cNvSpPr>
          <p:nvPr/>
        </p:nvSpPr>
        <p:spPr bwMode="auto">
          <a:xfrm>
            <a:off x="131921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59" name="Line 599"/>
          <p:cNvSpPr>
            <a:spLocks noChangeShapeType="1"/>
          </p:cNvSpPr>
          <p:nvPr/>
        </p:nvSpPr>
        <p:spPr bwMode="auto">
          <a:xfrm>
            <a:off x="139223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60" name="Line 600"/>
          <p:cNvSpPr>
            <a:spLocks noChangeShapeType="1"/>
          </p:cNvSpPr>
          <p:nvPr/>
        </p:nvSpPr>
        <p:spPr bwMode="auto">
          <a:xfrm>
            <a:off x="146685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61" name="Line 601"/>
          <p:cNvSpPr>
            <a:spLocks noChangeShapeType="1"/>
          </p:cNvSpPr>
          <p:nvPr/>
        </p:nvSpPr>
        <p:spPr bwMode="auto">
          <a:xfrm>
            <a:off x="153987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62" name="Line 602"/>
          <p:cNvSpPr>
            <a:spLocks noChangeShapeType="1"/>
          </p:cNvSpPr>
          <p:nvPr/>
        </p:nvSpPr>
        <p:spPr bwMode="auto">
          <a:xfrm>
            <a:off x="161448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63" name="Line 603"/>
          <p:cNvSpPr>
            <a:spLocks noChangeShapeType="1"/>
          </p:cNvSpPr>
          <p:nvPr/>
        </p:nvSpPr>
        <p:spPr bwMode="auto">
          <a:xfrm>
            <a:off x="168751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64" name="Line 604"/>
          <p:cNvSpPr>
            <a:spLocks noChangeShapeType="1"/>
          </p:cNvSpPr>
          <p:nvPr/>
        </p:nvSpPr>
        <p:spPr bwMode="auto">
          <a:xfrm>
            <a:off x="176212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65" name="Line 605"/>
          <p:cNvSpPr>
            <a:spLocks noChangeShapeType="1"/>
          </p:cNvSpPr>
          <p:nvPr/>
        </p:nvSpPr>
        <p:spPr bwMode="auto">
          <a:xfrm>
            <a:off x="183515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66" name="Line 606"/>
          <p:cNvSpPr>
            <a:spLocks noChangeShapeType="1"/>
          </p:cNvSpPr>
          <p:nvPr/>
        </p:nvSpPr>
        <p:spPr bwMode="auto">
          <a:xfrm>
            <a:off x="190976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67" name="Line 607"/>
          <p:cNvSpPr>
            <a:spLocks noChangeShapeType="1"/>
          </p:cNvSpPr>
          <p:nvPr/>
        </p:nvSpPr>
        <p:spPr bwMode="auto">
          <a:xfrm>
            <a:off x="198278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68" name="Line 608"/>
          <p:cNvSpPr>
            <a:spLocks noChangeShapeType="1"/>
          </p:cNvSpPr>
          <p:nvPr/>
        </p:nvSpPr>
        <p:spPr bwMode="auto">
          <a:xfrm>
            <a:off x="205740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69" name="Line 609"/>
          <p:cNvSpPr>
            <a:spLocks noChangeShapeType="1"/>
          </p:cNvSpPr>
          <p:nvPr/>
        </p:nvSpPr>
        <p:spPr bwMode="auto">
          <a:xfrm>
            <a:off x="213042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70" name="Line 610"/>
          <p:cNvSpPr>
            <a:spLocks noChangeShapeType="1"/>
          </p:cNvSpPr>
          <p:nvPr/>
        </p:nvSpPr>
        <p:spPr bwMode="auto">
          <a:xfrm>
            <a:off x="220503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71" name="Line 611"/>
          <p:cNvSpPr>
            <a:spLocks noChangeShapeType="1"/>
          </p:cNvSpPr>
          <p:nvPr/>
        </p:nvSpPr>
        <p:spPr bwMode="auto">
          <a:xfrm>
            <a:off x="227806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72" name="Line 612"/>
          <p:cNvSpPr>
            <a:spLocks noChangeShapeType="1"/>
          </p:cNvSpPr>
          <p:nvPr/>
        </p:nvSpPr>
        <p:spPr bwMode="auto">
          <a:xfrm>
            <a:off x="235267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73" name="Line 613"/>
          <p:cNvSpPr>
            <a:spLocks noChangeShapeType="1"/>
          </p:cNvSpPr>
          <p:nvPr/>
        </p:nvSpPr>
        <p:spPr bwMode="auto">
          <a:xfrm>
            <a:off x="242570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74" name="Line 614"/>
          <p:cNvSpPr>
            <a:spLocks noChangeShapeType="1"/>
          </p:cNvSpPr>
          <p:nvPr/>
        </p:nvSpPr>
        <p:spPr bwMode="auto">
          <a:xfrm>
            <a:off x="250031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75" name="Line 615"/>
          <p:cNvSpPr>
            <a:spLocks noChangeShapeType="1"/>
          </p:cNvSpPr>
          <p:nvPr/>
        </p:nvSpPr>
        <p:spPr bwMode="auto">
          <a:xfrm>
            <a:off x="257333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76" name="Line 616"/>
          <p:cNvSpPr>
            <a:spLocks noChangeShapeType="1"/>
          </p:cNvSpPr>
          <p:nvPr/>
        </p:nvSpPr>
        <p:spPr bwMode="auto">
          <a:xfrm>
            <a:off x="264795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77" name="Line 617"/>
          <p:cNvSpPr>
            <a:spLocks noChangeShapeType="1"/>
          </p:cNvSpPr>
          <p:nvPr/>
        </p:nvSpPr>
        <p:spPr bwMode="auto">
          <a:xfrm>
            <a:off x="272097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78" name="Line 618"/>
          <p:cNvSpPr>
            <a:spLocks noChangeShapeType="1"/>
          </p:cNvSpPr>
          <p:nvPr/>
        </p:nvSpPr>
        <p:spPr bwMode="auto">
          <a:xfrm>
            <a:off x="2794000" y="447357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79" name="Line 619"/>
          <p:cNvSpPr>
            <a:spLocks noChangeShapeType="1"/>
          </p:cNvSpPr>
          <p:nvPr/>
        </p:nvSpPr>
        <p:spPr bwMode="auto">
          <a:xfrm>
            <a:off x="286861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80" name="Line 620"/>
          <p:cNvSpPr>
            <a:spLocks noChangeShapeType="1"/>
          </p:cNvSpPr>
          <p:nvPr/>
        </p:nvSpPr>
        <p:spPr bwMode="auto">
          <a:xfrm>
            <a:off x="2941638" y="447357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81" name="Line 621"/>
          <p:cNvSpPr>
            <a:spLocks noChangeShapeType="1"/>
          </p:cNvSpPr>
          <p:nvPr/>
        </p:nvSpPr>
        <p:spPr bwMode="auto">
          <a:xfrm>
            <a:off x="301625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82" name="Line 622"/>
          <p:cNvSpPr>
            <a:spLocks noChangeShapeType="1"/>
          </p:cNvSpPr>
          <p:nvPr/>
        </p:nvSpPr>
        <p:spPr bwMode="auto">
          <a:xfrm>
            <a:off x="3089275" y="447357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83" name="Line 623"/>
          <p:cNvSpPr>
            <a:spLocks noChangeShapeType="1"/>
          </p:cNvSpPr>
          <p:nvPr/>
        </p:nvSpPr>
        <p:spPr bwMode="auto">
          <a:xfrm>
            <a:off x="316388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84" name="Line 624"/>
          <p:cNvSpPr>
            <a:spLocks noChangeShapeType="1"/>
          </p:cNvSpPr>
          <p:nvPr/>
        </p:nvSpPr>
        <p:spPr bwMode="auto">
          <a:xfrm>
            <a:off x="3236913" y="447357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85" name="Line 625"/>
          <p:cNvSpPr>
            <a:spLocks noChangeShapeType="1"/>
          </p:cNvSpPr>
          <p:nvPr/>
        </p:nvSpPr>
        <p:spPr bwMode="auto">
          <a:xfrm>
            <a:off x="331152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86" name="Line 626"/>
          <p:cNvSpPr>
            <a:spLocks noChangeShapeType="1"/>
          </p:cNvSpPr>
          <p:nvPr/>
        </p:nvSpPr>
        <p:spPr bwMode="auto">
          <a:xfrm>
            <a:off x="3384550" y="447357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87" name="Line 627"/>
          <p:cNvSpPr>
            <a:spLocks noChangeShapeType="1"/>
          </p:cNvSpPr>
          <p:nvPr/>
        </p:nvSpPr>
        <p:spPr bwMode="auto">
          <a:xfrm>
            <a:off x="345916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88" name="Line 628"/>
          <p:cNvSpPr>
            <a:spLocks noChangeShapeType="1"/>
          </p:cNvSpPr>
          <p:nvPr/>
        </p:nvSpPr>
        <p:spPr bwMode="auto">
          <a:xfrm>
            <a:off x="3532188" y="447357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89" name="Line 629"/>
          <p:cNvSpPr>
            <a:spLocks noChangeShapeType="1"/>
          </p:cNvSpPr>
          <p:nvPr/>
        </p:nvSpPr>
        <p:spPr bwMode="auto">
          <a:xfrm>
            <a:off x="360680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90" name="Line 630"/>
          <p:cNvSpPr>
            <a:spLocks noChangeShapeType="1"/>
          </p:cNvSpPr>
          <p:nvPr/>
        </p:nvSpPr>
        <p:spPr bwMode="auto">
          <a:xfrm>
            <a:off x="3679825" y="447357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91" name="Line 631"/>
          <p:cNvSpPr>
            <a:spLocks noChangeShapeType="1"/>
          </p:cNvSpPr>
          <p:nvPr/>
        </p:nvSpPr>
        <p:spPr bwMode="auto">
          <a:xfrm>
            <a:off x="375443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92" name="Line 632"/>
          <p:cNvSpPr>
            <a:spLocks noChangeShapeType="1"/>
          </p:cNvSpPr>
          <p:nvPr/>
        </p:nvSpPr>
        <p:spPr bwMode="auto">
          <a:xfrm>
            <a:off x="3827463" y="447357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93" name="Line 633"/>
          <p:cNvSpPr>
            <a:spLocks noChangeShapeType="1"/>
          </p:cNvSpPr>
          <p:nvPr/>
        </p:nvSpPr>
        <p:spPr bwMode="auto">
          <a:xfrm>
            <a:off x="390207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94" name="Line 634"/>
          <p:cNvSpPr>
            <a:spLocks noChangeShapeType="1"/>
          </p:cNvSpPr>
          <p:nvPr/>
        </p:nvSpPr>
        <p:spPr bwMode="auto">
          <a:xfrm>
            <a:off x="3975100" y="447357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95" name="Line 635"/>
          <p:cNvSpPr>
            <a:spLocks noChangeShapeType="1"/>
          </p:cNvSpPr>
          <p:nvPr/>
        </p:nvSpPr>
        <p:spPr bwMode="auto">
          <a:xfrm>
            <a:off x="404971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96" name="Line 636"/>
          <p:cNvSpPr>
            <a:spLocks noChangeShapeType="1"/>
          </p:cNvSpPr>
          <p:nvPr/>
        </p:nvSpPr>
        <p:spPr bwMode="auto">
          <a:xfrm>
            <a:off x="412273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97" name="Line 637"/>
          <p:cNvSpPr>
            <a:spLocks noChangeShapeType="1"/>
          </p:cNvSpPr>
          <p:nvPr/>
        </p:nvSpPr>
        <p:spPr bwMode="auto">
          <a:xfrm>
            <a:off x="419735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98" name="Line 638"/>
          <p:cNvSpPr>
            <a:spLocks noChangeShapeType="1"/>
          </p:cNvSpPr>
          <p:nvPr/>
        </p:nvSpPr>
        <p:spPr bwMode="auto">
          <a:xfrm>
            <a:off x="427037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399" name="Line 639"/>
          <p:cNvSpPr>
            <a:spLocks noChangeShapeType="1"/>
          </p:cNvSpPr>
          <p:nvPr/>
        </p:nvSpPr>
        <p:spPr bwMode="auto">
          <a:xfrm>
            <a:off x="434498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00" name="Line 640"/>
          <p:cNvSpPr>
            <a:spLocks noChangeShapeType="1"/>
          </p:cNvSpPr>
          <p:nvPr/>
        </p:nvSpPr>
        <p:spPr bwMode="auto">
          <a:xfrm>
            <a:off x="441801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01" name="Line 641"/>
          <p:cNvSpPr>
            <a:spLocks noChangeShapeType="1"/>
          </p:cNvSpPr>
          <p:nvPr/>
        </p:nvSpPr>
        <p:spPr bwMode="auto">
          <a:xfrm>
            <a:off x="449262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02" name="Line 642"/>
          <p:cNvSpPr>
            <a:spLocks noChangeShapeType="1"/>
          </p:cNvSpPr>
          <p:nvPr/>
        </p:nvSpPr>
        <p:spPr bwMode="auto">
          <a:xfrm>
            <a:off x="456565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03" name="Line 643"/>
          <p:cNvSpPr>
            <a:spLocks noChangeShapeType="1"/>
          </p:cNvSpPr>
          <p:nvPr/>
        </p:nvSpPr>
        <p:spPr bwMode="auto">
          <a:xfrm>
            <a:off x="464026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04" name="Line 644"/>
          <p:cNvSpPr>
            <a:spLocks noChangeShapeType="1"/>
          </p:cNvSpPr>
          <p:nvPr/>
        </p:nvSpPr>
        <p:spPr bwMode="auto">
          <a:xfrm>
            <a:off x="471328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05" name="Line 645"/>
          <p:cNvSpPr>
            <a:spLocks noChangeShapeType="1"/>
          </p:cNvSpPr>
          <p:nvPr/>
        </p:nvSpPr>
        <p:spPr bwMode="auto">
          <a:xfrm>
            <a:off x="478790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06" name="Line 646"/>
          <p:cNvSpPr>
            <a:spLocks noChangeShapeType="1"/>
          </p:cNvSpPr>
          <p:nvPr/>
        </p:nvSpPr>
        <p:spPr bwMode="auto">
          <a:xfrm>
            <a:off x="486092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07" name="Line 647"/>
          <p:cNvSpPr>
            <a:spLocks noChangeShapeType="1"/>
          </p:cNvSpPr>
          <p:nvPr/>
        </p:nvSpPr>
        <p:spPr bwMode="auto">
          <a:xfrm>
            <a:off x="493553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08" name="Line 648"/>
          <p:cNvSpPr>
            <a:spLocks noChangeShapeType="1"/>
          </p:cNvSpPr>
          <p:nvPr/>
        </p:nvSpPr>
        <p:spPr bwMode="auto">
          <a:xfrm>
            <a:off x="500856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09" name="Line 649"/>
          <p:cNvSpPr>
            <a:spLocks noChangeShapeType="1"/>
          </p:cNvSpPr>
          <p:nvPr/>
        </p:nvSpPr>
        <p:spPr bwMode="auto">
          <a:xfrm>
            <a:off x="508317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10" name="Line 650"/>
          <p:cNvSpPr>
            <a:spLocks noChangeShapeType="1"/>
          </p:cNvSpPr>
          <p:nvPr/>
        </p:nvSpPr>
        <p:spPr bwMode="auto">
          <a:xfrm>
            <a:off x="515620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11" name="Line 651"/>
          <p:cNvSpPr>
            <a:spLocks noChangeShapeType="1"/>
          </p:cNvSpPr>
          <p:nvPr/>
        </p:nvSpPr>
        <p:spPr bwMode="auto">
          <a:xfrm>
            <a:off x="523081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12" name="Line 652"/>
          <p:cNvSpPr>
            <a:spLocks noChangeShapeType="1"/>
          </p:cNvSpPr>
          <p:nvPr/>
        </p:nvSpPr>
        <p:spPr bwMode="auto">
          <a:xfrm>
            <a:off x="530383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13" name="Line 653"/>
          <p:cNvSpPr>
            <a:spLocks noChangeShapeType="1"/>
          </p:cNvSpPr>
          <p:nvPr/>
        </p:nvSpPr>
        <p:spPr bwMode="auto">
          <a:xfrm>
            <a:off x="537845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14" name="Line 654"/>
          <p:cNvSpPr>
            <a:spLocks noChangeShapeType="1"/>
          </p:cNvSpPr>
          <p:nvPr/>
        </p:nvSpPr>
        <p:spPr bwMode="auto">
          <a:xfrm>
            <a:off x="545147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15" name="Line 655"/>
          <p:cNvSpPr>
            <a:spLocks noChangeShapeType="1"/>
          </p:cNvSpPr>
          <p:nvPr/>
        </p:nvSpPr>
        <p:spPr bwMode="auto">
          <a:xfrm>
            <a:off x="5526088"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16" name="Line 656"/>
          <p:cNvSpPr>
            <a:spLocks noChangeShapeType="1"/>
          </p:cNvSpPr>
          <p:nvPr/>
        </p:nvSpPr>
        <p:spPr bwMode="auto">
          <a:xfrm>
            <a:off x="559911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17" name="Line 657"/>
          <p:cNvSpPr>
            <a:spLocks noChangeShapeType="1"/>
          </p:cNvSpPr>
          <p:nvPr/>
        </p:nvSpPr>
        <p:spPr bwMode="auto">
          <a:xfrm>
            <a:off x="5673725"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18" name="Line 658"/>
          <p:cNvSpPr>
            <a:spLocks noChangeShapeType="1"/>
          </p:cNvSpPr>
          <p:nvPr/>
        </p:nvSpPr>
        <p:spPr bwMode="auto">
          <a:xfrm>
            <a:off x="5746750" y="447357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19" name="Line 659"/>
          <p:cNvSpPr>
            <a:spLocks noChangeShapeType="1"/>
          </p:cNvSpPr>
          <p:nvPr/>
        </p:nvSpPr>
        <p:spPr bwMode="auto">
          <a:xfrm>
            <a:off x="5821363" y="447357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20" name="Line 660"/>
          <p:cNvSpPr>
            <a:spLocks noChangeShapeType="1"/>
          </p:cNvSpPr>
          <p:nvPr/>
        </p:nvSpPr>
        <p:spPr bwMode="auto">
          <a:xfrm>
            <a:off x="5894388" y="4473575"/>
            <a:ext cx="158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21" name="Line 661"/>
          <p:cNvSpPr>
            <a:spLocks noChangeShapeType="1"/>
          </p:cNvSpPr>
          <p:nvPr/>
        </p:nvSpPr>
        <p:spPr bwMode="auto">
          <a:xfrm>
            <a:off x="131921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22" name="Line 662"/>
          <p:cNvSpPr>
            <a:spLocks noChangeShapeType="1"/>
          </p:cNvSpPr>
          <p:nvPr/>
        </p:nvSpPr>
        <p:spPr bwMode="auto">
          <a:xfrm>
            <a:off x="139223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23" name="Line 663"/>
          <p:cNvSpPr>
            <a:spLocks noChangeShapeType="1"/>
          </p:cNvSpPr>
          <p:nvPr/>
        </p:nvSpPr>
        <p:spPr bwMode="auto">
          <a:xfrm>
            <a:off x="146685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24" name="Line 664"/>
          <p:cNvSpPr>
            <a:spLocks noChangeShapeType="1"/>
          </p:cNvSpPr>
          <p:nvPr/>
        </p:nvSpPr>
        <p:spPr bwMode="auto">
          <a:xfrm>
            <a:off x="153987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25" name="Line 665"/>
          <p:cNvSpPr>
            <a:spLocks noChangeShapeType="1"/>
          </p:cNvSpPr>
          <p:nvPr/>
        </p:nvSpPr>
        <p:spPr bwMode="auto">
          <a:xfrm>
            <a:off x="161448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26" name="Line 666"/>
          <p:cNvSpPr>
            <a:spLocks noChangeShapeType="1"/>
          </p:cNvSpPr>
          <p:nvPr/>
        </p:nvSpPr>
        <p:spPr bwMode="auto">
          <a:xfrm>
            <a:off x="168751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27" name="Line 667"/>
          <p:cNvSpPr>
            <a:spLocks noChangeShapeType="1"/>
          </p:cNvSpPr>
          <p:nvPr/>
        </p:nvSpPr>
        <p:spPr bwMode="auto">
          <a:xfrm>
            <a:off x="176212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28" name="Line 668"/>
          <p:cNvSpPr>
            <a:spLocks noChangeShapeType="1"/>
          </p:cNvSpPr>
          <p:nvPr/>
        </p:nvSpPr>
        <p:spPr bwMode="auto">
          <a:xfrm>
            <a:off x="183515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29" name="Line 669"/>
          <p:cNvSpPr>
            <a:spLocks noChangeShapeType="1"/>
          </p:cNvSpPr>
          <p:nvPr/>
        </p:nvSpPr>
        <p:spPr bwMode="auto">
          <a:xfrm>
            <a:off x="190976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30" name="Line 670"/>
          <p:cNvSpPr>
            <a:spLocks noChangeShapeType="1"/>
          </p:cNvSpPr>
          <p:nvPr/>
        </p:nvSpPr>
        <p:spPr bwMode="auto">
          <a:xfrm>
            <a:off x="198278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31" name="Line 671"/>
          <p:cNvSpPr>
            <a:spLocks noChangeShapeType="1"/>
          </p:cNvSpPr>
          <p:nvPr/>
        </p:nvSpPr>
        <p:spPr bwMode="auto">
          <a:xfrm>
            <a:off x="205740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32" name="Line 672"/>
          <p:cNvSpPr>
            <a:spLocks noChangeShapeType="1"/>
          </p:cNvSpPr>
          <p:nvPr/>
        </p:nvSpPr>
        <p:spPr bwMode="auto">
          <a:xfrm>
            <a:off x="213042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33" name="Line 673"/>
          <p:cNvSpPr>
            <a:spLocks noChangeShapeType="1"/>
          </p:cNvSpPr>
          <p:nvPr/>
        </p:nvSpPr>
        <p:spPr bwMode="auto">
          <a:xfrm>
            <a:off x="220503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34" name="Line 674"/>
          <p:cNvSpPr>
            <a:spLocks noChangeShapeType="1"/>
          </p:cNvSpPr>
          <p:nvPr/>
        </p:nvSpPr>
        <p:spPr bwMode="auto">
          <a:xfrm>
            <a:off x="227806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35" name="Line 675"/>
          <p:cNvSpPr>
            <a:spLocks noChangeShapeType="1"/>
          </p:cNvSpPr>
          <p:nvPr/>
        </p:nvSpPr>
        <p:spPr bwMode="auto">
          <a:xfrm>
            <a:off x="235267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36" name="Line 676"/>
          <p:cNvSpPr>
            <a:spLocks noChangeShapeType="1"/>
          </p:cNvSpPr>
          <p:nvPr/>
        </p:nvSpPr>
        <p:spPr bwMode="auto">
          <a:xfrm>
            <a:off x="242570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37" name="Line 677"/>
          <p:cNvSpPr>
            <a:spLocks noChangeShapeType="1"/>
          </p:cNvSpPr>
          <p:nvPr/>
        </p:nvSpPr>
        <p:spPr bwMode="auto">
          <a:xfrm>
            <a:off x="250031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38" name="Line 678"/>
          <p:cNvSpPr>
            <a:spLocks noChangeShapeType="1"/>
          </p:cNvSpPr>
          <p:nvPr/>
        </p:nvSpPr>
        <p:spPr bwMode="auto">
          <a:xfrm>
            <a:off x="257333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39" name="Line 679"/>
          <p:cNvSpPr>
            <a:spLocks noChangeShapeType="1"/>
          </p:cNvSpPr>
          <p:nvPr/>
        </p:nvSpPr>
        <p:spPr bwMode="auto">
          <a:xfrm>
            <a:off x="264795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40" name="Line 680"/>
          <p:cNvSpPr>
            <a:spLocks noChangeShapeType="1"/>
          </p:cNvSpPr>
          <p:nvPr/>
        </p:nvSpPr>
        <p:spPr bwMode="auto">
          <a:xfrm>
            <a:off x="272097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41" name="Line 681"/>
          <p:cNvSpPr>
            <a:spLocks noChangeShapeType="1"/>
          </p:cNvSpPr>
          <p:nvPr/>
        </p:nvSpPr>
        <p:spPr bwMode="auto">
          <a:xfrm>
            <a:off x="2794000" y="36163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42" name="Line 682"/>
          <p:cNvSpPr>
            <a:spLocks noChangeShapeType="1"/>
          </p:cNvSpPr>
          <p:nvPr/>
        </p:nvSpPr>
        <p:spPr bwMode="auto">
          <a:xfrm>
            <a:off x="286861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43" name="Line 683"/>
          <p:cNvSpPr>
            <a:spLocks noChangeShapeType="1"/>
          </p:cNvSpPr>
          <p:nvPr/>
        </p:nvSpPr>
        <p:spPr bwMode="auto">
          <a:xfrm>
            <a:off x="2941638" y="36163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44" name="Line 684"/>
          <p:cNvSpPr>
            <a:spLocks noChangeShapeType="1"/>
          </p:cNvSpPr>
          <p:nvPr/>
        </p:nvSpPr>
        <p:spPr bwMode="auto">
          <a:xfrm>
            <a:off x="301625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45" name="Line 685"/>
          <p:cNvSpPr>
            <a:spLocks noChangeShapeType="1"/>
          </p:cNvSpPr>
          <p:nvPr/>
        </p:nvSpPr>
        <p:spPr bwMode="auto">
          <a:xfrm>
            <a:off x="3089275" y="36163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46" name="Line 686"/>
          <p:cNvSpPr>
            <a:spLocks noChangeShapeType="1"/>
          </p:cNvSpPr>
          <p:nvPr/>
        </p:nvSpPr>
        <p:spPr bwMode="auto">
          <a:xfrm>
            <a:off x="316388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47" name="Line 687"/>
          <p:cNvSpPr>
            <a:spLocks noChangeShapeType="1"/>
          </p:cNvSpPr>
          <p:nvPr/>
        </p:nvSpPr>
        <p:spPr bwMode="auto">
          <a:xfrm>
            <a:off x="3236913" y="36163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48" name="Line 688"/>
          <p:cNvSpPr>
            <a:spLocks noChangeShapeType="1"/>
          </p:cNvSpPr>
          <p:nvPr/>
        </p:nvSpPr>
        <p:spPr bwMode="auto">
          <a:xfrm>
            <a:off x="331152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49" name="Line 689"/>
          <p:cNvSpPr>
            <a:spLocks noChangeShapeType="1"/>
          </p:cNvSpPr>
          <p:nvPr/>
        </p:nvSpPr>
        <p:spPr bwMode="auto">
          <a:xfrm>
            <a:off x="3384550" y="36163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50" name="Line 690"/>
          <p:cNvSpPr>
            <a:spLocks noChangeShapeType="1"/>
          </p:cNvSpPr>
          <p:nvPr/>
        </p:nvSpPr>
        <p:spPr bwMode="auto">
          <a:xfrm>
            <a:off x="345916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51" name="Line 691"/>
          <p:cNvSpPr>
            <a:spLocks noChangeShapeType="1"/>
          </p:cNvSpPr>
          <p:nvPr/>
        </p:nvSpPr>
        <p:spPr bwMode="auto">
          <a:xfrm>
            <a:off x="3532188" y="36163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52" name="Line 692"/>
          <p:cNvSpPr>
            <a:spLocks noChangeShapeType="1"/>
          </p:cNvSpPr>
          <p:nvPr/>
        </p:nvSpPr>
        <p:spPr bwMode="auto">
          <a:xfrm>
            <a:off x="360680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53" name="Line 693"/>
          <p:cNvSpPr>
            <a:spLocks noChangeShapeType="1"/>
          </p:cNvSpPr>
          <p:nvPr/>
        </p:nvSpPr>
        <p:spPr bwMode="auto">
          <a:xfrm>
            <a:off x="3679825" y="36163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54" name="Line 694"/>
          <p:cNvSpPr>
            <a:spLocks noChangeShapeType="1"/>
          </p:cNvSpPr>
          <p:nvPr/>
        </p:nvSpPr>
        <p:spPr bwMode="auto">
          <a:xfrm>
            <a:off x="375443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55" name="Line 695"/>
          <p:cNvSpPr>
            <a:spLocks noChangeShapeType="1"/>
          </p:cNvSpPr>
          <p:nvPr/>
        </p:nvSpPr>
        <p:spPr bwMode="auto">
          <a:xfrm>
            <a:off x="3827463" y="36163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56" name="Line 696"/>
          <p:cNvSpPr>
            <a:spLocks noChangeShapeType="1"/>
          </p:cNvSpPr>
          <p:nvPr/>
        </p:nvSpPr>
        <p:spPr bwMode="auto">
          <a:xfrm>
            <a:off x="390207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57" name="Line 697"/>
          <p:cNvSpPr>
            <a:spLocks noChangeShapeType="1"/>
          </p:cNvSpPr>
          <p:nvPr/>
        </p:nvSpPr>
        <p:spPr bwMode="auto">
          <a:xfrm>
            <a:off x="3975100" y="36163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58" name="Line 698"/>
          <p:cNvSpPr>
            <a:spLocks noChangeShapeType="1"/>
          </p:cNvSpPr>
          <p:nvPr/>
        </p:nvSpPr>
        <p:spPr bwMode="auto">
          <a:xfrm>
            <a:off x="404971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59" name="Line 699"/>
          <p:cNvSpPr>
            <a:spLocks noChangeShapeType="1"/>
          </p:cNvSpPr>
          <p:nvPr/>
        </p:nvSpPr>
        <p:spPr bwMode="auto">
          <a:xfrm>
            <a:off x="412273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60" name="Line 700"/>
          <p:cNvSpPr>
            <a:spLocks noChangeShapeType="1"/>
          </p:cNvSpPr>
          <p:nvPr/>
        </p:nvSpPr>
        <p:spPr bwMode="auto">
          <a:xfrm>
            <a:off x="419735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61" name="Line 701"/>
          <p:cNvSpPr>
            <a:spLocks noChangeShapeType="1"/>
          </p:cNvSpPr>
          <p:nvPr/>
        </p:nvSpPr>
        <p:spPr bwMode="auto">
          <a:xfrm>
            <a:off x="427037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62" name="Line 702"/>
          <p:cNvSpPr>
            <a:spLocks noChangeShapeType="1"/>
          </p:cNvSpPr>
          <p:nvPr/>
        </p:nvSpPr>
        <p:spPr bwMode="auto">
          <a:xfrm>
            <a:off x="434498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63" name="Line 703"/>
          <p:cNvSpPr>
            <a:spLocks noChangeShapeType="1"/>
          </p:cNvSpPr>
          <p:nvPr/>
        </p:nvSpPr>
        <p:spPr bwMode="auto">
          <a:xfrm>
            <a:off x="441801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64" name="Line 704"/>
          <p:cNvSpPr>
            <a:spLocks noChangeShapeType="1"/>
          </p:cNvSpPr>
          <p:nvPr/>
        </p:nvSpPr>
        <p:spPr bwMode="auto">
          <a:xfrm>
            <a:off x="449262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65" name="Line 705"/>
          <p:cNvSpPr>
            <a:spLocks noChangeShapeType="1"/>
          </p:cNvSpPr>
          <p:nvPr/>
        </p:nvSpPr>
        <p:spPr bwMode="auto">
          <a:xfrm>
            <a:off x="456565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66" name="Line 706"/>
          <p:cNvSpPr>
            <a:spLocks noChangeShapeType="1"/>
          </p:cNvSpPr>
          <p:nvPr/>
        </p:nvSpPr>
        <p:spPr bwMode="auto">
          <a:xfrm>
            <a:off x="464026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67" name="Line 707"/>
          <p:cNvSpPr>
            <a:spLocks noChangeShapeType="1"/>
          </p:cNvSpPr>
          <p:nvPr/>
        </p:nvSpPr>
        <p:spPr bwMode="auto">
          <a:xfrm>
            <a:off x="471328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68" name="Line 708"/>
          <p:cNvSpPr>
            <a:spLocks noChangeShapeType="1"/>
          </p:cNvSpPr>
          <p:nvPr/>
        </p:nvSpPr>
        <p:spPr bwMode="auto">
          <a:xfrm>
            <a:off x="478790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69" name="Line 709"/>
          <p:cNvSpPr>
            <a:spLocks noChangeShapeType="1"/>
          </p:cNvSpPr>
          <p:nvPr/>
        </p:nvSpPr>
        <p:spPr bwMode="auto">
          <a:xfrm>
            <a:off x="486092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70" name="Line 710"/>
          <p:cNvSpPr>
            <a:spLocks noChangeShapeType="1"/>
          </p:cNvSpPr>
          <p:nvPr/>
        </p:nvSpPr>
        <p:spPr bwMode="auto">
          <a:xfrm>
            <a:off x="493553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71" name="Line 711"/>
          <p:cNvSpPr>
            <a:spLocks noChangeShapeType="1"/>
          </p:cNvSpPr>
          <p:nvPr/>
        </p:nvSpPr>
        <p:spPr bwMode="auto">
          <a:xfrm>
            <a:off x="500856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72" name="Line 712"/>
          <p:cNvSpPr>
            <a:spLocks noChangeShapeType="1"/>
          </p:cNvSpPr>
          <p:nvPr/>
        </p:nvSpPr>
        <p:spPr bwMode="auto">
          <a:xfrm>
            <a:off x="508317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73" name="Line 713"/>
          <p:cNvSpPr>
            <a:spLocks noChangeShapeType="1"/>
          </p:cNvSpPr>
          <p:nvPr/>
        </p:nvSpPr>
        <p:spPr bwMode="auto">
          <a:xfrm>
            <a:off x="515620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74" name="Line 714"/>
          <p:cNvSpPr>
            <a:spLocks noChangeShapeType="1"/>
          </p:cNvSpPr>
          <p:nvPr/>
        </p:nvSpPr>
        <p:spPr bwMode="auto">
          <a:xfrm>
            <a:off x="523081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75" name="Line 715"/>
          <p:cNvSpPr>
            <a:spLocks noChangeShapeType="1"/>
          </p:cNvSpPr>
          <p:nvPr/>
        </p:nvSpPr>
        <p:spPr bwMode="auto">
          <a:xfrm>
            <a:off x="530383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76" name="Line 716"/>
          <p:cNvSpPr>
            <a:spLocks noChangeShapeType="1"/>
          </p:cNvSpPr>
          <p:nvPr/>
        </p:nvSpPr>
        <p:spPr bwMode="auto">
          <a:xfrm>
            <a:off x="537845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77" name="Line 717"/>
          <p:cNvSpPr>
            <a:spLocks noChangeShapeType="1"/>
          </p:cNvSpPr>
          <p:nvPr/>
        </p:nvSpPr>
        <p:spPr bwMode="auto">
          <a:xfrm>
            <a:off x="545147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78" name="Line 718"/>
          <p:cNvSpPr>
            <a:spLocks noChangeShapeType="1"/>
          </p:cNvSpPr>
          <p:nvPr/>
        </p:nvSpPr>
        <p:spPr bwMode="auto">
          <a:xfrm>
            <a:off x="5526088"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79" name="Line 719"/>
          <p:cNvSpPr>
            <a:spLocks noChangeShapeType="1"/>
          </p:cNvSpPr>
          <p:nvPr/>
        </p:nvSpPr>
        <p:spPr bwMode="auto">
          <a:xfrm>
            <a:off x="559911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80" name="Line 720"/>
          <p:cNvSpPr>
            <a:spLocks noChangeShapeType="1"/>
          </p:cNvSpPr>
          <p:nvPr/>
        </p:nvSpPr>
        <p:spPr bwMode="auto">
          <a:xfrm>
            <a:off x="5673725"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81" name="Line 721"/>
          <p:cNvSpPr>
            <a:spLocks noChangeShapeType="1"/>
          </p:cNvSpPr>
          <p:nvPr/>
        </p:nvSpPr>
        <p:spPr bwMode="auto">
          <a:xfrm>
            <a:off x="5746750" y="36163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82" name="Line 722"/>
          <p:cNvSpPr>
            <a:spLocks noChangeShapeType="1"/>
          </p:cNvSpPr>
          <p:nvPr/>
        </p:nvSpPr>
        <p:spPr bwMode="auto">
          <a:xfrm>
            <a:off x="5821363" y="36163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83" name="Line 723"/>
          <p:cNvSpPr>
            <a:spLocks noChangeShapeType="1"/>
          </p:cNvSpPr>
          <p:nvPr/>
        </p:nvSpPr>
        <p:spPr bwMode="auto">
          <a:xfrm>
            <a:off x="5894388" y="3616325"/>
            <a:ext cx="158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84" name="Line 724"/>
          <p:cNvSpPr>
            <a:spLocks noChangeShapeType="1"/>
          </p:cNvSpPr>
          <p:nvPr/>
        </p:nvSpPr>
        <p:spPr bwMode="auto">
          <a:xfrm>
            <a:off x="131921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85" name="Line 725"/>
          <p:cNvSpPr>
            <a:spLocks noChangeShapeType="1"/>
          </p:cNvSpPr>
          <p:nvPr/>
        </p:nvSpPr>
        <p:spPr bwMode="auto">
          <a:xfrm>
            <a:off x="139223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86" name="Line 726"/>
          <p:cNvSpPr>
            <a:spLocks noChangeShapeType="1"/>
          </p:cNvSpPr>
          <p:nvPr/>
        </p:nvSpPr>
        <p:spPr bwMode="auto">
          <a:xfrm>
            <a:off x="146685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87" name="Line 727"/>
          <p:cNvSpPr>
            <a:spLocks noChangeShapeType="1"/>
          </p:cNvSpPr>
          <p:nvPr/>
        </p:nvSpPr>
        <p:spPr bwMode="auto">
          <a:xfrm>
            <a:off x="153987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88" name="Line 728"/>
          <p:cNvSpPr>
            <a:spLocks noChangeShapeType="1"/>
          </p:cNvSpPr>
          <p:nvPr/>
        </p:nvSpPr>
        <p:spPr bwMode="auto">
          <a:xfrm>
            <a:off x="161448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89" name="Line 729"/>
          <p:cNvSpPr>
            <a:spLocks noChangeShapeType="1"/>
          </p:cNvSpPr>
          <p:nvPr/>
        </p:nvSpPr>
        <p:spPr bwMode="auto">
          <a:xfrm>
            <a:off x="168751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90" name="Line 730"/>
          <p:cNvSpPr>
            <a:spLocks noChangeShapeType="1"/>
          </p:cNvSpPr>
          <p:nvPr/>
        </p:nvSpPr>
        <p:spPr bwMode="auto">
          <a:xfrm>
            <a:off x="176212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91" name="Line 731"/>
          <p:cNvSpPr>
            <a:spLocks noChangeShapeType="1"/>
          </p:cNvSpPr>
          <p:nvPr/>
        </p:nvSpPr>
        <p:spPr bwMode="auto">
          <a:xfrm>
            <a:off x="183515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92" name="Line 732"/>
          <p:cNvSpPr>
            <a:spLocks noChangeShapeType="1"/>
          </p:cNvSpPr>
          <p:nvPr/>
        </p:nvSpPr>
        <p:spPr bwMode="auto">
          <a:xfrm>
            <a:off x="190976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93" name="Line 733"/>
          <p:cNvSpPr>
            <a:spLocks noChangeShapeType="1"/>
          </p:cNvSpPr>
          <p:nvPr/>
        </p:nvSpPr>
        <p:spPr bwMode="auto">
          <a:xfrm>
            <a:off x="198278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94" name="Line 734"/>
          <p:cNvSpPr>
            <a:spLocks noChangeShapeType="1"/>
          </p:cNvSpPr>
          <p:nvPr/>
        </p:nvSpPr>
        <p:spPr bwMode="auto">
          <a:xfrm>
            <a:off x="205740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95" name="Line 735"/>
          <p:cNvSpPr>
            <a:spLocks noChangeShapeType="1"/>
          </p:cNvSpPr>
          <p:nvPr/>
        </p:nvSpPr>
        <p:spPr bwMode="auto">
          <a:xfrm>
            <a:off x="213042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96" name="Line 736"/>
          <p:cNvSpPr>
            <a:spLocks noChangeShapeType="1"/>
          </p:cNvSpPr>
          <p:nvPr/>
        </p:nvSpPr>
        <p:spPr bwMode="auto">
          <a:xfrm>
            <a:off x="220503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97" name="Line 737"/>
          <p:cNvSpPr>
            <a:spLocks noChangeShapeType="1"/>
          </p:cNvSpPr>
          <p:nvPr/>
        </p:nvSpPr>
        <p:spPr bwMode="auto">
          <a:xfrm>
            <a:off x="227806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98" name="Line 738"/>
          <p:cNvSpPr>
            <a:spLocks noChangeShapeType="1"/>
          </p:cNvSpPr>
          <p:nvPr/>
        </p:nvSpPr>
        <p:spPr bwMode="auto">
          <a:xfrm>
            <a:off x="235267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499" name="Line 739"/>
          <p:cNvSpPr>
            <a:spLocks noChangeShapeType="1"/>
          </p:cNvSpPr>
          <p:nvPr/>
        </p:nvSpPr>
        <p:spPr bwMode="auto">
          <a:xfrm>
            <a:off x="242570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00" name="Line 740"/>
          <p:cNvSpPr>
            <a:spLocks noChangeShapeType="1"/>
          </p:cNvSpPr>
          <p:nvPr/>
        </p:nvSpPr>
        <p:spPr bwMode="auto">
          <a:xfrm>
            <a:off x="250031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01" name="Line 741"/>
          <p:cNvSpPr>
            <a:spLocks noChangeShapeType="1"/>
          </p:cNvSpPr>
          <p:nvPr/>
        </p:nvSpPr>
        <p:spPr bwMode="auto">
          <a:xfrm>
            <a:off x="257333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02" name="Line 742"/>
          <p:cNvSpPr>
            <a:spLocks noChangeShapeType="1"/>
          </p:cNvSpPr>
          <p:nvPr/>
        </p:nvSpPr>
        <p:spPr bwMode="auto">
          <a:xfrm>
            <a:off x="264795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03" name="Line 743"/>
          <p:cNvSpPr>
            <a:spLocks noChangeShapeType="1"/>
          </p:cNvSpPr>
          <p:nvPr/>
        </p:nvSpPr>
        <p:spPr bwMode="auto">
          <a:xfrm>
            <a:off x="272097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04" name="Line 744"/>
          <p:cNvSpPr>
            <a:spLocks noChangeShapeType="1"/>
          </p:cNvSpPr>
          <p:nvPr/>
        </p:nvSpPr>
        <p:spPr bwMode="auto">
          <a:xfrm>
            <a:off x="2794000" y="27559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05" name="Line 745"/>
          <p:cNvSpPr>
            <a:spLocks noChangeShapeType="1"/>
          </p:cNvSpPr>
          <p:nvPr/>
        </p:nvSpPr>
        <p:spPr bwMode="auto">
          <a:xfrm>
            <a:off x="286861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06" name="Line 746"/>
          <p:cNvSpPr>
            <a:spLocks noChangeShapeType="1"/>
          </p:cNvSpPr>
          <p:nvPr/>
        </p:nvSpPr>
        <p:spPr bwMode="auto">
          <a:xfrm>
            <a:off x="2941638" y="27559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07" name="Line 747"/>
          <p:cNvSpPr>
            <a:spLocks noChangeShapeType="1"/>
          </p:cNvSpPr>
          <p:nvPr/>
        </p:nvSpPr>
        <p:spPr bwMode="auto">
          <a:xfrm>
            <a:off x="301625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08" name="Line 748"/>
          <p:cNvSpPr>
            <a:spLocks noChangeShapeType="1"/>
          </p:cNvSpPr>
          <p:nvPr/>
        </p:nvSpPr>
        <p:spPr bwMode="auto">
          <a:xfrm>
            <a:off x="3089275" y="27559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09" name="Line 749"/>
          <p:cNvSpPr>
            <a:spLocks noChangeShapeType="1"/>
          </p:cNvSpPr>
          <p:nvPr/>
        </p:nvSpPr>
        <p:spPr bwMode="auto">
          <a:xfrm>
            <a:off x="316388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10" name="Line 750"/>
          <p:cNvSpPr>
            <a:spLocks noChangeShapeType="1"/>
          </p:cNvSpPr>
          <p:nvPr/>
        </p:nvSpPr>
        <p:spPr bwMode="auto">
          <a:xfrm>
            <a:off x="3236913" y="27559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11" name="Line 751"/>
          <p:cNvSpPr>
            <a:spLocks noChangeShapeType="1"/>
          </p:cNvSpPr>
          <p:nvPr/>
        </p:nvSpPr>
        <p:spPr bwMode="auto">
          <a:xfrm>
            <a:off x="331152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12" name="Line 752"/>
          <p:cNvSpPr>
            <a:spLocks noChangeShapeType="1"/>
          </p:cNvSpPr>
          <p:nvPr/>
        </p:nvSpPr>
        <p:spPr bwMode="auto">
          <a:xfrm>
            <a:off x="3384550" y="27559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13" name="Line 753"/>
          <p:cNvSpPr>
            <a:spLocks noChangeShapeType="1"/>
          </p:cNvSpPr>
          <p:nvPr/>
        </p:nvSpPr>
        <p:spPr bwMode="auto">
          <a:xfrm>
            <a:off x="345916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14" name="Line 754"/>
          <p:cNvSpPr>
            <a:spLocks noChangeShapeType="1"/>
          </p:cNvSpPr>
          <p:nvPr/>
        </p:nvSpPr>
        <p:spPr bwMode="auto">
          <a:xfrm>
            <a:off x="3532188" y="27559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15" name="Line 755"/>
          <p:cNvSpPr>
            <a:spLocks noChangeShapeType="1"/>
          </p:cNvSpPr>
          <p:nvPr/>
        </p:nvSpPr>
        <p:spPr bwMode="auto">
          <a:xfrm>
            <a:off x="360680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16" name="Line 756"/>
          <p:cNvSpPr>
            <a:spLocks noChangeShapeType="1"/>
          </p:cNvSpPr>
          <p:nvPr/>
        </p:nvSpPr>
        <p:spPr bwMode="auto">
          <a:xfrm>
            <a:off x="3679825" y="27559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17" name="Line 757"/>
          <p:cNvSpPr>
            <a:spLocks noChangeShapeType="1"/>
          </p:cNvSpPr>
          <p:nvPr/>
        </p:nvSpPr>
        <p:spPr bwMode="auto">
          <a:xfrm>
            <a:off x="375443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18" name="Line 758"/>
          <p:cNvSpPr>
            <a:spLocks noChangeShapeType="1"/>
          </p:cNvSpPr>
          <p:nvPr/>
        </p:nvSpPr>
        <p:spPr bwMode="auto">
          <a:xfrm>
            <a:off x="3827463" y="27559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19" name="Line 759"/>
          <p:cNvSpPr>
            <a:spLocks noChangeShapeType="1"/>
          </p:cNvSpPr>
          <p:nvPr/>
        </p:nvSpPr>
        <p:spPr bwMode="auto">
          <a:xfrm>
            <a:off x="390207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20" name="Line 760"/>
          <p:cNvSpPr>
            <a:spLocks noChangeShapeType="1"/>
          </p:cNvSpPr>
          <p:nvPr/>
        </p:nvSpPr>
        <p:spPr bwMode="auto">
          <a:xfrm>
            <a:off x="3975100" y="2755900"/>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21" name="Line 761"/>
          <p:cNvSpPr>
            <a:spLocks noChangeShapeType="1"/>
          </p:cNvSpPr>
          <p:nvPr/>
        </p:nvSpPr>
        <p:spPr bwMode="auto">
          <a:xfrm>
            <a:off x="404971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22" name="Line 762"/>
          <p:cNvSpPr>
            <a:spLocks noChangeShapeType="1"/>
          </p:cNvSpPr>
          <p:nvPr/>
        </p:nvSpPr>
        <p:spPr bwMode="auto">
          <a:xfrm>
            <a:off x="412273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23" name="Line 763"/>
          <p:cNvSpPr>
            <a:spLocks noChangeShapeType="1"/>
          </p:cNvSpPr>
          <p:nvPr/>
        </p:nvSpPr>
        <p:spPr bwMode="auto">
          <a:xfrm>
            <a:off x="419735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24" name="Line 764"/>
          <p:cNvSpPr>
            <a:spLocks noChangeShapeType="1"/>
          </p:cNvSpPr>
          <p:nvPr/>
        </p:nvSpPr>
        <p:spPr bwMode="auto">
          <a:xfrm>
            <a:off x="427037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25" name="Line 765"/>
          <p:cNvSpPr>
            <a:spLocks noChangeShapeType="1"/>
          </p:cNvSpPr>
          <p:nvPr/>
        </p:nvSpPr>
        <p:spPr bwMode="auto">
          <a:xfrm>
            <a:off x="434498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26" name="Line 766"/>
          <p:cNvSpPr>
            <a:spLocks noChangeShapeType="1"/>
          </p:cNvSpPr>
          <p:nvPr/>
        </p:nvSpPr>
        <p:spPr bwMode="auto">
          <a:xfrm>
            <a:off x="441801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27" name="Line 767"/>
          <p:cNvSpPr>
            <a:spLocks noChangeShapeType="1"/>
          </p:cNvSpPr>
          <p:nvPr/>
        </p:nvSpPr>
        <p:spPr bwMode="auto">
          <a:xfrm>
            <a:off x="449262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28" name="Line 768"/>
          <p:cNvSpPr>
            <a:spLocks noChangeShapeType="1"/>
          </p:cNvSpPr>
          <p:nvPr/>
        </p:nvSpPr>
        <p:spPr bwMode="auto">
          <a:xfrm>
            <a:off x="456565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29" name="Line 769"/>
          <p:cNvSpPr>
            <a:spLocks noChangeShapeType="1"/>
          </p:cNvSpPr>
          <p:nvPr/>
        </p:nvSpPr>
        <p:spPr bwMode="auto">
          <a:xfrm>
            <a:off x="464026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30" name="Line 770"/>
          <p:cNvSpPr>
            <a:spLocks noChangeShapeType="1"/>
          </p:cNvSpPr>
          <p:nvPr/>
        </p:nvSpPr>
        <p:spPr bwMode="auto">
          <a:xfrm>
            <a:off x="471328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31" name="Line 771"/>
          <p:cNvSpPr>
            <a:spLocks noChangeShapeType="1"/>
          </p:cNvSpPr>
          <p:nvPr/>
        </p:nvSpPr>
        <p:spPr bwMode="auto">
          <a:xfrm>
            <a:off x="478790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32" name="Line 772"/>
          <p:cNvSpPr>
            <a:spLocks noChangeShapeType="1"/>
          </p:cNvSpPr>
          <p:nvPr/>
        </p:nvSpPr>
        <p:spPr bwMode="auto">
          <a:xfrm>
            <a:off x="486092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33" name="Line 773"/>
          <p:cNvSpPr>
            <a:spLocks noChangeShapeType="1"/>
          </p:cNvSpPr>
          <p:nvPr/>
        </p:nvSpPr>
        <p:spPr bwMode="auto">
          <a:xfrm>
            <a:off x="493553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34" name="Line 774"/>
          <p:cNvSpPr>
            <a:spLocks noChangeShapeType="1"/>
          </p:cNvSpPr>
          <p:nvPr/>
        </p:nvSpPr>
        <p:spPr bwMode="auto">
          <a:xfrm>
            <a:off x="500856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35" name="Line 775"/>
          <p:cNvSpPr>
            <a:spLocks noChangeShapeType="1"/>
          </p:cNvSpPr>
          <p:nvPr/>
        </p:nvSpPr>
        <p:spPr bwMode="auto">
          <a:xfrm>
            <a:off x="508317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36" name="Line 776"/>
          <p:cNvSpPr>
            <a:spLocks noChangeShapeType="1"/>
          </p:cNvSpPr>
          <p:nvPr/>
        </p:nvSpPr>
        <p:spPr bwMode="auto">
          <a:xfrm>
            <a:off x="515620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37" name="Line 777"/>
          <p:cNvSpPr>
            <a:spLocks noChangeShapeType="1"/>
          </p:cNvSpPr>
          <p:nvPr/>
        </p:nvSpPr>
        <p:spPr bwMode="auto">
          <a:xfrm>
            <a:off x="523081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38" name="Line 778"/>
          <p:cNvSpPr>
            <a:spLocks noChangeShapeType="1"/>
          </p:cNvSpPr>
          <p:nvPr/>
        </p:nvSpPr>
        <p:spPr bwMode="auto">
          <a:xfrm>
            <a:off x="530383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39" name="Line 779"/>
          <p:cNvSpPr>
            <a:spLocks noChangeShapeType="1"/>
          </p:cNvSpPr>
          <p:nvPr/>
        </p:nvSpPr>
        <p:spPr bwMode="auto">
          <a:xfrm>
            <a:off x="537845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40" name="Line 780"/>
          <p:cNvSpPr>
            <a:spLocks noChangeShapeType="1"/>
          </p:cNvSpPr>
          <p:nvPr/>
        </p:nvSpPr>
        <p:spPr bwMode="auto">
          <a:xfrm>
            <a:off x="545147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41" name="Line 781"/>
          <p:cNvSpPr>
            <a:spLocks noChangeShapeType="1"/>
          </p:cNvSpPr>
          <p:nvPr/>
        </p:nvSpPr>
        <p:spPr bwMode="auto">
          <a:xfrm>
            <a:off x="5526088"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42" name="Line 782"/>
          <p:cNvSpPr>
            <a:spLocks noChangeShapeType="1"/>
          </p:cNvSpPr>
          <p:nvPr/>
        </p:nvSpPr>
        <p:spPr bwMode="auto">
          <a:xfrm>
            <a:off x="559911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43" name="Line 783"/>
          <p:cNvSpPr>
            <a:spLocks noChangeShapeType="1"/>
          </p:cNvSpPr>
          <p:nvPr/>
        </p:nvSpPr>
        <p:spPr bwMode="auto">
          <a:xfrm>
            <a:off x="5673725"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44" name="Line 784"/>
          <p:cNvSpPr>
            <a:spLocks noChangeShapeType="1"/>
          </p:cNvSpPr>
          <p:nvPr/>
        </p:nvSpPr>
        <p:spPr bwMode="auto">
          <a:xfrm>
            <a:off x="5746750" y="2755900"/>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45" name="Line 785"/>
          <p:cNvSpPr>
            <a:spLocks noChangeShapeType="1"/>
          </p:cNvSpPr>
          <p:nvPr/>
        </p:nvSpPr>
        <p:spPr bwMode="auto">
          <a:xfrm>
            <a:off x="5821363" y="2755900"/>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46" name="Line 786"/>
          <p:cNvSpPr>
            <a:spLocks noChangeShapeType="1"/>
          </p:cNvSpPr>
          <p:nvPr/>
        </p:nvSpPr>
        <p:spPr bwMode="auto">
          <a:xfrm>
            <a:off x="5894388" y="2755900"/>
            <a:ext cx="158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47" name="Line 787"/>
          <p:cNvSpPr>
            <a:spLocks noChangeShapeType="1"/>
          </p:cNvSpPr>
          <p:nvPr/>
        </p:nvSpPr>
        <p:spPr bwMode="auto">
          <a:xfrm>
            <a:off x="131921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48" name="Line 788"/>
          <p:cNvSpPr>
            <a:spLocks noChangeShapeType="1"/>
          </p:cNvSpPr>
          <p:nvPr/>
        </p:nvSpPr>
        <p:spPr bwMode="auto">
          <a:xfrm>
            <a:off x="139223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49" name="Line 789"/>
          <p:cNvSpPr>
            <a:spLocks noChangeShapeType="1"/>
          </p:cNvSpPr>
          <p:nvPr/>
        </p:nvSpPr>
        <p:spPr bwMode="auto">
          <a:xfrm>
            <a:off x="146685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50" name="Line 790"/>
          <p:cNvSpPr>
            <a:spLocks noChangeShapeType="1"/>
          </p:cNvSpPr>
          <p:nvPr/>
        </p:nvSpPr>
        <p:spPr bwMode="auto">
          <a:xfrm>
            <a:off x="153987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51" name="Line 791"/>
          <p:cNvSpPr>
            <a:spLocks noChangeShapeType="1"/>
          </p:cNvSpPr>
          <p:nvPr/>
        </p:nvSpPr>
        <p:spPr bwMode="auto">
          <a:xfrm>
            <a:off x="161448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52" name="Line 792"/>
          <p:cNvSpPr>
            <a:spLocks noChangeShapeType="1"/>
          </p:cNvSpPr>
          <p:nvPr/>
        </p:nvSpPr>
        <p:spPr bwMode="auto">
          <a:xfrm>
            <a:off x="168751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53" name="Line 793"/>
          <p:cNvSpPr>
            <a:spLocks noChangeShapeType="1"/>
          </p:cNvSpPr>
          <p:nvPr/>
        </p:nvSpPr>
        <p:spPr bwMode="auto">
          <a:xfrm>
            <a:off x="176212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54" name="Line 794"/>
          <p:cNvSpPr>
            <a:spLocks noChangeShapeType="1"/>
          </p:cNvSpPr>
          <p:nvPr/>
        </p:nvSpPr>
        <p:spPr bwMode="auto">
          <a:xfrm>
            <a:off x="183515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55" name="Line 795"/>
          <p:cNvSpPr>
            <a:spLocks noChangeShapeType="1"/>
          </p:cNvSpPr>
          <p:nvPr/>
        </p:nvSpPr>
        <p:spPr bwMode="auto">
          <a:xfrm>
            <a:off x="190976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56" name="Line 796"/>
          <p:cNvSpPr>
            <a:spLocks noChangeShapeType="1"/>
          </p:cNvSpPr>
          <p:nvPr/>
        </p:nvSpPr>
        <p:spPr bwMode="auto">
          <a:xfrm>
            <a:off x="198278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57" name="Line 797"/>
          <p:cNvSpPr>
            <a:spLocks noChangeShapeType="1"/>
          </p:cNvSpPr>
          <p:nvPr/>
        </p:nvSpPr>
        <p:spPr bwMode="auto">
          <a:xfrm>
            <a:off x="205740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58" name="Line 798"/>
          <p:cNvSpPr>
            <a:spLocks noChangeShapeType="1"/>
          </p:cNvSpPr>
          <p:nvPr/>
        </p:nvSpPr>
        <p:spPr bwMode="auto">
          <a:xfrm>
            <a:off x="213042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59" name="Line 799"/>
          <p:cNvSpPr>
            <a:spLocks noChangeShapeType="1"/>
          </p:cNvSpPr>
          <p:nvPr/>
        </p:nvSpPr>
        <p:spPr bwMode="auto">
          <a:xfrm>
            <a:off x="220503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60" name="Line 800"/>
          <p:cNvSpPr>
            <a:spLocks noChangeShapeType="1"/>
          </p:cNvSpPr>
          <p:nvPr/>
        </p:nvSpPr>
        <p:spPr bwMode="auto">
          <a:xfrm>
            <a:off x="227806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61" name="Line 801"/>
          <p:cNvSpPr>
            <a:spLocks noChangeShapeType="1"/>
          </p:cNvSpPr>
          <p:nvPr/>
        </p:nvSpPr>
        <p:spPr bwMode="auto">
          <a:xfrm>
            <a:off x="235267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62" name="Line 802"/>
          <p:cNvSpPr>
            <a:spLocks noChangeShapeType="1"/>
          </p:cNvSpPr>
          <p:nvPr/>
        </p:nvSpPr>
        <p:spPr bwMode="auto">
          <a:xfrm>
            <a:off x="242570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63" name="Line 803"/>
          <p:cNvSpPr>
            <a:spLocks noChangeShapeType="1"/>
          </p:cNvSpPr>
          <p:nvPr/>
        </p:nvSpPr>
        <p:spPr bwMode="auto">
          <a:xfrm>
            <a:off x="250031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64" name="Line 804"/>
          <p:cNvSpPr>
            <a:spLocks noChangeShapeType="1"/>
          </p:cNvSpPr>
          <p:nvPr/>
        </p:nvSpPr>
        <p:spPr bwMode="auto">
          <a:xfrm>
            <a:off x="257333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65" name="Line 805"/>
          <p:cNvSpPr>
            <a:spLocks noChangeShapeType="1"/>
          </p:cNvSpPr>
          <p:nvPr/>
        </p:nvSpPr>
        <p:spPr bwMode="auto">
          <a:xfrm>
            <a:off x="264795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66" name="Line 806"/>
          <p:cNvSpPr>
            <a:spLocks noChangeShapeType="1"/>
          </p:cNvSpPr>
          <p:nvPr/>
        </p:nvSpPr>
        <p:spPr bwMode="auto">
          <a:xfrm>
            <a:off x="272097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67" name="Line 807"/>
          <p:cNvSpPr>
            <a:spLocks noChangeShapeType="1"/>
          </p:cNvSpPr>
          <p:nvPr/>
        </p:nvSpPr>
        <p:spPr bwMode="auto">
          <a:xfrm>
            <a:off x="2794000" y="1893888"/>
            <a:ext cx="9525"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68" name="Line 808"/>
          <p:cNvSpPr>
            <a:spLocks noChangeShapeType="1"/>
          </p:cNvSpPr>
          <p:nvPr/>
        </p:nvSpPr>
        <p:spPr bwMode="auto">
          <a:xfrm>
            <a:off x="286861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69" name="Line 809"/>
          <p:cNvSpPr>
            <a:spLocks noChangeShapeType="1"/>
          </p:cNvSpPr>
          <p:nvPr/>
        </p:nvSpPr>
        <p:spPr bwMode="auto">
          <a:xfrm>
            <a:off x="2941638" y="1893888"/>
            <a:ext cx="9525"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70" name="Line 810"/>
          <p:cNvSpPr>
            <a:spLocks noChangeShapeType="1"/>
          </p:cNvSpPr>
          <p:nvPr/>
        </p:nvSpPr>
        <p:spPr bwMode="auto">
          <a:xfrm>
            <a:off x="301625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71" name="Line 811"/>
          <p:cNvSpPr>
            <a:spLocks noChangeShapeType="1"/>
          </p:cNvSpPr>
          <p:nvPr/>
        </p:nvSpPr>
        <p:spPr bwMode="auto">
          <a:xfrm>
            <a:off x="3089275" y="1893888"/>
            <a:ext cx="9525"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72" name="Line 812"/>
          <p:cNvSpPr>
            <a:spLocks noChangeShapeType="1"/>
          </p:cNvSpPr>
          <p:nvPr/>
        </p:nvSpPr>
        <p:spPr bwMode="auto">
          <a:xfrm>
            <a:off x="316388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73" name="Line 813"/>
          <p:cNvSpPr>
            <a:spLocks noChangeShapeType="1"/>
          </p:cNvSpPr>
          <p:nvPr/>
        </p:nvSpPr>
        <p:spPr bwMode="auto">
          <a:xfrm>
            <a:off x="3236913" y="1893888"/>
            <a:ext cx="9525"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74" name="Line 814"/>
          <p:cNvSpPr>
            <a:spLocks noChangeShapeType="1"/>
          </p:cNvSpPr>
          <p:nvPr/>
        </p:nvSpPr>
        <p:spPr bwMode="auto">
          <a:xfrm>
            <a:off x="331152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75" name="Line 815"/>
          <p:cNvSpPr>
            <a:spLocks noChangeShapeType="1"/>
          </p:cNvSpPr>
          <p:nvPr/>
        </p:nvSpPr>
        <p:spPr bwMode="auto">
          <a:xfrm>
            <a:off x="3384550" y="1893888"/>
            <a:ext cx="9525"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76" name="Line 816"/>
          <p:cNvSpPr>
            <a:spLocks noChangeShapeType="1"/>
          </p:cNvSpPr>
          <p:nvPr/>
        </p:nvSpPr>
        <p:spPr bwMode="auto">
          <a:xfrm>
            <a:off x="345916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77" name="Line 817"/>
          <p:cNvSpPr>
            <a:spLocks noChangeShapeType="1"/>
          </p:cNvSpPr>
          <p:nvPr/>
        </p:nvSpPr>
        <p:spPr bwMode="auto">
          <a:xfrm>
            <a:off x="3532188" y="1893888"/>
            <a:ext cx="9525"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78" name="Line 818"/>
          <p:cNvSpPr>
            <a:spLocks noChangeShapeType="1"/>
          </p:cNvSpPr>
          <p:nvPr/>
        </p:nvSpPr>
        <p:spPr bwMode="auto">
          <a:xfrm>
            <a:off x="360680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79" name="Line 819"/>
          <p:cNvSpPr>
            <a:spLocks noChangeShapeType="1"/>
          </p:cNvSpPr>
          <p:nvPr/>
        </p:nvSpPr>
        <p:spPr bwMode="auto">
          <a:xfrm>
            <a:off x="3679825" y="1893888"/>
            <a:ext cx="9525"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80" name="Line 820"/>
          <p:cNvSpPr>
            <a:spLocks noChangeShapeType="1"/>
          </p:cNvSpPr>
          <p:nvPr/>
        </p:nvSpPr>
        <p:spPr bwMode="auto">
          <a:xfrm>
            <a:off x="375443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81" name="Line 821"/>
          <p:cNvSpPr>
            <a:spLocks noChangeShapeType="1"/>
          </p:cNvSpPr>
          <p:nvPr/>
        </p:nvSpPr>
        <p:spPr bwMode="auto">
          <a:xfrm>
            <a:off x="3827463" y="1893888"/>
            <a:ext cx="9525"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82" name="Line 822"/>
          <p:cNvSpPr>
            <a:spLocks noChangeShapeType="1"/>
          </p:cNvSpPr>
          <p:nvPr/>
        </p:nvSpPr>
        <p:spPr bwMode="auto">
          <a:xfrm>
            <a:off x="390207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83" name="Line 823"/>
          <p:cNvSpPr>
            <a:spLocks noChangeShapeType="1"/>
          </p:cNvSpPr>
          <p:nvPr/>
        </p:nvSpPr>
        <p:spPr bwMode="auto">
          <a:xfrm>
            <a:off x="3975100" y="1893888"/>
            <a:ext cx="9525"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84" name="Line 824"/>
          <p:cNvSpPr>
            <a:spLocks noChangeShapeType="1"/>
          </p:cNvSpPr>
          <p:nvPr/>
        </p:nvSpPr>
        <p:spPr bwMode="auto">
          <a:xfrm>
            <a:off x="404971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85" name="Line 825"/>
          <p:cNvSpPr>
            <a:spLocks noChangeShapeType="1"/>
          </p:cNvSpPr>
          <p:nvPr/>
        </p:nvSpPr>
        <p:spPr bwMode="auto">
          <a:xfrm>
            <a:off x="412273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86" name="Line 826"/>
          <p:cNvSpPr>
            <a:spLocks noChangeShapeType="1"/>
          </p:cNvSpPr>
          <p:nvPr/>
        </p:nvSpPr>
        <p:spPr bwMode="auto">
          <a:xfrm>
            <a:off x="419735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87" name="Line 827"/>
          <p:cNvSpPr>
            <a:spLocks noChangeShapeType="1"/>
          </p:cNvSpPr>
          <p:nvPr/>
        </p:nvSpPr>
        <p:spPr bwMode="auto">
          <a:xfrm>
            <a:off x="427037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88" name="Line 828"/>
          <p:cNvSpPr>
            <a:spLocks noChangeShapeType="1"/>
          </p:cNvSpPr>
          <p:nvPr/>
        </p:nvSpPr>
        <p:spPr bwMode="auto">
          <a:xfrm>
            <a:off x="434498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89" name="Line 829"/>
          <p:cNvSpPr>
            <a:spLocks noChangeShapeType="1"/>
          </p:cNvSpPr>
          <p:nvPr/>
        </p:nvSpPr>
        <p:spPr bwMode="auto">
          <a:xfrm>
            <a:off x="441801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90" name="Line 830"/>
          <p:cNvSpPr>
            <a:spLocks noChangeShapeType="1"/>
          </p:cNvSpPr>
          <p:nvPr/>
        </p:nvSpPr>
        <p:spPr bwMode="auto">
          <a:xfrm>
            <a:off x="449262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91" name="Line 831"/>
          <p:cNvSpPr>
            <a:spLocks noChangeShapeType="1"/>
          </p:cNvSpPr>
          <p:nvPr/>
        </p:nvSpPr>
        <p:spPr bwMode="auto">
          <a:xfrm>
            <a:off x="456565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92" name="Line 832"/>
          <p:cNvSpPr>
            <a:spLocks noChangeShapeType="1"/>
          </p:cNvSpPr>
          <p:nvPr/>
        </p:nvSpPr>
        <p:spPr bwMode="auto">
          <a:xfrm>
            <a:off x="464026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93" name="Line 833"/>
          <p:cNvSpPr>
            <a:spLocks noChangeShapeType="1"/>
          </p:cNvSpPr>
          <p:nvPr/>
        </p:nvSpPr>
        <p:spPr bwMode="auto">
          <a:xfrm>
            <a:off x="471328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94" name="Line 834"/>
          <p:cNvSpPr>
            <a:spLocks noChangeShapeType="1"/>
          </p:cNvSpPr>
          <p:nvPr/>
        </p:nvSpPr>
        <p:spPr bwMode="auto">
          <a:xfrm>
            <a:off x="478790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95" name="Line 835"/>
          <p:cNvSpPr>
            <a:spLocks noChangeShapeType="1"/>
          </p:cNvSpPr>
          <p:nvPr/>
        </p:nvSpPr>
        <p:spPr bwMode="auto">
          <a:xfrm>
            <a:off x="486092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96" name="Line 836"/>
          <p:cNvSpPr>
            <a:spLocks noChangeShapeType="1"/>
          </p:cNvSpPr>
          <p:nvPr/>
        </p:nvSpPr>
        <p:spPr bwMode="auto">
          <a:xfrm>
            <a:off x="493553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97" name="Line 837"/>
          <p:cNvSpPr>
            <a:spLocks noChangeShapeType="1"/>
          </p:cNvSpPr>
          <p:nvPr/>
        </p:nvSpPr>
        <p:spPr bwMode="auto">
          <a:xfrm>
            <a:off x="500856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98" name="Line 838"/>
          <p:cNvSpPr>
            <a:spLocks noChangeShapeType="1"/>
          </p:cNvSpPr>
          <p:nvPr/>
        </p:nvSpPr>
        <p:spPr bwMode="auto">
          <a:xfrm>
            <a:off x="508317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599" name="Line 839"/>
          <p:cNvSpPr>
            <a:spLocks noChangeShapeType="1"/>
          </p:cNvSpPr>
          <p:nvPr/>
        </p:nvSpPr>
        <p:spPr bwMode="auto">
          <a:xfrm>
            <a:off x="515620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00" name="Line 840"/>
          <p:cNvSpPr>
            <a:spLocks noChangeShapeType="1"/>
          </p:cNvSpPr>
          <p:nvPr/>
        </p:nvSpPr>
        <p:spPr bwMode="auto">
          <a:xfrm>
            <a:off x="523081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01" name="Line 841"/>
          <p:cNvSpPr>
            <a:spLocks noChangeShapeType="1"/>
          </p:cNvSpPr>
          <p:nvPr/>
        </p:nvSpPr>
        <p:spPr bwMode="auto">
          <a:xfrm>
            <a:off x="530383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02" name="Line 842"/>
          <p:cNvSpPr>
            <a:spLocks noChangeShapeType="1"/>
          </p:cNvSpPr>
          <p:nvPr/>
        </p:nvSpPr>
        <p:spPr bwMode="auto">
          <a:xfrm>
            <a:off x="537845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03" name="Line 843"/>
          <p:cNvSpPr>
            <a:spLocks noChangeShapeType="1"/>
          </p:cNvSpPr>
          <p:nvPr/>
        </p:nvSpPr>
        <p:spPr bwMode="auto">
          <a:xfrm>
            <a:off x="545147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04" name="Line 844"/>
          <p:cNvSpPr>
            <a:spLocks noChangeShapeType="1"/>
          </p:cNvSpPr>
          <p:nvPr/>
        </p:nvSpPr>
        <p:spPr bwMode="auto">
          <a:xfrm>
            <a:off x="5526088"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05" name="Line 845"/>
          <p:cNvSpPr>
            <a:spLocks noChangeShapeType="1"/>
          </p:cNvSpPr>
          <p:nvPr/>
        </p:nvSpPr>
        <p:spPr bwMode="auto">
          <a:xfrm>
            <a:off x="559911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06" name="Line 846"/>
          <p:cNvSpPr>
            <a:spLocks noChangeShapeType="1"/>
          </p:cNvSpPr>
          <p:nvPr/>
        </p:nvSpPr>
        <p:spPr bwMode="auto">
          <a:xfrm>
            <a:off x="5673725"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07" name="Line 847"/>
          <p:cNvSpPr>
            <a:spLocks noChangeShapeType="1"/>
          </p:cNvSpPr>
          <p:nvPr/>
        </p:nvSpPr>
        <p:spPr bwMode="auto">
          <a:xfrm>
            <a:off x="5746750" y="1893888"/>
            <a:ext cx="7938"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08" name="Line 848"/>
          <p:cNvSpPr>
            <a:spLocks noChangeShapeType="1"/>
          </p:cNvSpPr>
          <p:nvPr/>
        </p:nvSpPr>
        <p:spPr bwMode="auto">
          <a:xfrm>
            <a:off x="5821363" y="1893888"/>
            <a:ext cx="793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09" name="Line 849"/>
          <p:cNvSpPr>
            <a:spLocks noChangeShapeType="1"/>
          </p:cNvSpPr>
          <p:nvPr/>
        </p:nvSpPr>
        <p:spPr bwMode="auto">
          <a:xfrm>
            <a:off x="5894388" y="1893888"/>
            <a:ext cx="1587" cy="1587"/>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10" name="Line 850"/>
          <p:cNvSpPr>
            <a:spLocks noChangeShapeType="1"/>
          </p:cNvSpPr>
          <p:nvPr/>
        </p:nvSpPr>
        <p:spPr bwMode="auto">
          <a:xfrm>
            <a:off x="131921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11" name="Line 851"/>
          <p:cNvSpPr>
            <a:spLocks noChangeShapeType="1"/>
          </p:cNvSpPr>
          <p:nvPr/>
        </p:nvSpPr>
        <p:spPr bwMode="auto">
          <a:xfrm>
            <a:off x="139223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12" name="Line 852"/>
          <p:cNvSpPr>
            <a:spLocks noChangeShapeType="1"/>
          </p:cNvSpPr>
          <p:nvPr/>
        </p:nvSpPr>
        <p:spPr bwMode="auto">
          <a:xfrm>
            <a:off x="146685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13" name="Line 853"/>
          <p:cNvSpPr>
            <a:spLocks noChangeShapeType="1"/>
          </p:cNvSpPr>
          <p:nvPr/>
        </p:nvSpPr>
        <p:spPr bwMode="auto">
          <a:xfrm>
            <a:off x="153987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14" name="Line 854"/>
          <p:cNvSpPr>
            <a:spLocks noChangeShapeType="1"/>
          </p:cNvSpPr>
          <p:nvPr/>
        </p:nvSpPr>
        <p:spPr bwMode="auto">
          <a:xfrm>
            <a:off x="161448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15" name="Line 855"/>
          <p:cNvSpPr>
            <a:spLocks noChangeShapeType="1"/>
          </p:cNvSpPr>
          <p:nvPr/>
        </p:nvSpPr>
        <p:spPr bwMode="auto">
          <a:xfrm>
            <a:off x="168751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16" name="Line 856"/>
          <p:cNvSpPr>
            <a:spLocks noChangeShapeType="1"/>
          </p:cNvSpPr>
          <p:nvPr/>
        </p:nvSpPr>
        <p:spPr bwMode="auto">
          <a:xfrm>
            <a:off x="176212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17" name="Line 857"/>
          <p:cNvSpPr>
            <a:spLocks noChangeShapeType="1"/>
          </p:cNvSpPr>
          <p:nvPr/>
        </p:nvSpPr>
        <p:spPr bwMode="auto">
          <a:xfrm>
            <a:off x="183515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18" name="Line 858"/>
          <p:cNvSpPr>
            <a:spLocks noChangeShapeType="1"/>
          </p:cNvSpPr>
          <p:nvPr/>
        </p:nvSpPr>
        <p:spPr bwMode="auto">
          <a:xfrm>
            <a:off x="190976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19" name="Line 859"/>
          <p:cNvSpPr>
            <a:spLocks noChangeShapeType="1"/>
          </p:cNvSpPr>
          <p:nvPr/>
        </p:nvSpPr>
        <p:spPr bwMode="auto">
          <a:xfrm>
            <a:off x="198278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20" name="Line 860"/>
          <p:cNvSpPr>
            <a:spLocks noChangeShapeType="1"/>
          </p:cNvSpPr>
          <p:nvPr/>
        </p:nvSpPr>
        <p:spPr bwMode="auto">
          <a:xfrm>
            <a:off x="205740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21" name="Line 861"/>
          <p:cNvSpPr>
            <a:spLocks noChangeShapeType="1"/>
          </p:cNvSpPr>
          <p:nvPr/>
        </p:nvSpPr>
        <p:spPr bwMode="auto">
          <a:xfrm>
            <a:off x="213042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22" name="Line 862"/>
          <p:cNvSpPr>
            <a:spLocks noChangeShapeType="1"/>
          </p:cNvSpPr>
          <p:nvPr/>
        </p:nvSpPr>
        <p:spPr bwMode="auto">
          <a:xfrm>
            <a:off x="220503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23" name="Line 863"/>
          <p:cNvSpPr>
            <a:spLocks noChangeShapeType="1"/>
          </p:cNvSpPr>
          <p:nvPr/>
        </p:nvSpPr>
        <p:spPr bwMode="auto">
          <a:xfrm>
            <a:off x="227806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24" name="Line 864"/>
          <p:cNvSpPr>
            <a:spLocks noChangeShapeType="1"/>
          </p:cNvSpPr>
          <p:nvPr/>
        </p:nvSpPr>
        <p:spPr bwMode="auto">
          <a:xfrm>
            <a:off x="235267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25" name="Line 865"/>
          <p:cNvSpPr>
            <a:spLocks noChangeShapeType="1"/>
          </p:cNvSpPr>
          <p:nvPr/>
        </p:nvSpPr>
        <p:spPr bwMode="auto">
          <a:xfrm>
            <a:off x="242570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26" name="Line 866"/>
          <p:cNvSpPr>
            <a:spLocks noChangeShapeType="1"/>
          </p:cNvSpPr>
          <p:nvPr/>
        </p:nvSpPr>
        <p:spPr bwMode="auto">
          <a:xfrm>
            <a:off x="250031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27" name="Line 867"/>
          <p:cNvSpPr>
            <a:spLocks noChangeShapeType="1"/>
          </p:cNvSpPr>
          <p:nvPr/>
        </p:nvSpPr>
        <p:spPr bwMode="auto">
          <a:xfrm>
            <a:off x="257333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28" name="Line 868"/>
          <p:cNvSpPr>
            <a:spLocks noChangeShapeType="1"/>
          </p:cNvSpPr>
          <p:nvPr/>
        </p:nvSpPr>
        <p:spPr bwMode="auto">
          <a:xfrm>
            <a:off x="264795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29" name="Line 869"/>
          <p:cNvSpPr>
            <a:spLocks noChangeShapeType="1"/>
          </p:cNvSpPr>
          <p:nvPr/>
        </p:nvSpPr>
        <p:spPr bwMode="auto">
          <a:xfrm>
            <a:off x="272097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30" name="Line 870"/>
          <p:cNvSpPr>
            <a:spLocks noChangeShapeType="1"/>
          </p:cNvSpPr>
          <p:nvPr/>
        </p:nvSpPr>
        <p:spPr bwMode="auto">
          <a:xfrm>
            <a:off x="2794000" y="10382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31" name="Line 871"/>
          <p:cNvSpPr>
            <a:spLocks noChangeShapeType="1"/>
          </p:cNvSpPr>
          <p:nvPr/>
        </p:nvSpPr>
        <p:spPr bwMode="auto">
          <a:xfrm>
            <a:off x="286861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32" name="Line 872"/>
          <p:cNvSpPr>
            <a:spLocks noChangeShapeType="1"/>
          </p:cNvSpPr>
          <p:nvPr/>
        </p:nvSpPr>
        <p:spPr bwMode="auto">
          <a:xfrm>
            <a:off x="2941638" y="10382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33" name="Line 873"/>
          <p:cNvSpPr>
            <a:spLocks noChangeShapeType="1"/>
          </p:cNvSpPr>
          <p:nvPr/>
        </p:nvSpPr>
        <p:spPr bwMode="auto">
          <a:xfrm>
            <a:off x="301625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34" name="Line 874"/>
          <p:cNvSpPr>
            <a:spLocks noChangeShapeType="1"/>
          </p:cNvSpPr>
          <p:nvPr/>
        </p:nvSpPr>
        <p:spPr bwMode="auto">
          <a:xfrm>
            <a:off x="3089275" y="10382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35" name="Line 875"/>
          <p:cNvSpPr>
            <a:spLocks noChangeShapeType="1"/>
          </p:cNvSpPr>
          <p:nvPr/>
        </p:nvSpPr>
        <p:spPr bwMode="auto">
          <a:xfrm>
            <a:off x="316388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36" name="Line 876"/>
          <p:cNvSpPr>
            <a:spLocks noChangeShapeType="1"/>
          </p:cNvSpPr>
          <p:nvPr/>
        </p:nvSpPr>
        <p:spPr bwMode="auto">
          <a:xfrm>
            <a:off x="3236913" y="10382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37" name="Line 877"/>
          <p:cNvSpPr>
            <a:spLocks noChangeShapeType="1"/>
          </p:cNvSpPr>
          <p:nvPr/>
        </p:nvSpPr>
        <p:spPr bwMode="auto">
          <a:xfrm>
            <a:off x="331152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38" name="Line 878"/>
          <p:cNvSpPr>
            <a:spLocks noChangeShapeType="1"/>
          </p:cNvSpPr>
          <p:nvPr/>
        </p:nvSpPr>
        <p:spPr bwMode="auto">
          <a:xfrm>
            <a:off x="3384550" y="10382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39" name="Line 879"/>
          <p:cNvSpPr>
            <a:spLocks noChangeShapeType="1"/>
          </p:cNvSpPr>
          <p:nvPr/>
        </p:nvSpPr>
        <p:spPr bwMode="auto">
          <a:xfrm>
            <a:off x="345916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40" name="Line 880"/>
          <p:cNvSpPr>
            <a:spLocks noChangeShapeType="1"/>
          </p:cNvSpPr>
          <p:nvPr/>
        </p:nvSpPr>
        <p:spPr bwMode="auto">
          <a:xfrm>
            <a:off x="3532188" y="10382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41" name="Line 881"/>
          <p:cNvSpPr>
            <a:spLocks noChangeShapeType="1"/>
          </p:cNvSpPr>
          <p:nvPr/>
        </p:nvSpPr>
        <p:spPr bwMode="auto">
          <a:xfrm>
            <a:off x="360680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42" name="Line 882"/>
          <p:cNvSpPr>
            <a:spLocks noChangeShapeType="1"/>
          </p:cNvSpPr>
          <p:nvPr/>
        </p:nvSpPr>
        <p:spPr bwMode="auto">
          <a:xfrm>
            <a:off x="3679825" y="10382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43" name="Line 883"/>
          <p:cNvSpPr>
            <a:spLocks noChangeShapeType="1"/>
          </p:cNvSpPr>
          <p:nvPr/>
        </p:nvSpPr>
        <p:spPr bwMode="auto">
          <a:xfrm>
            <a:off x="375443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44" name="Line 884"/>
          <p:cNvSpPr>
            <a:spLocks noChangeShapeType="1"/>
          </p:cNvSpPr>
          <p:nvPr/>
        </p:nvSpPr>
        <p:spPr bwMode="auto">
          <a:xfrm>
            <a:off x="3827463" y="10382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45" name="Line 885"/>
          <p:cNvSpPr>
            <a:spLocks noChangeShapeType="1"/>
          </p:cNvSpPr>
          <p:nvPr/>
        </p:nvSpPr>
        <p:spPr bwMode="auto">
          <a:xfrm>
            <a:off x="390207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46" name="Line 886"/>
          <p:cNvSpPr>
            <a:spLocks noChangeShapeType="1"/>
          </p:cNvSpPr>
          <p:nvPr/>
        </p:nvSpPr>
        <p:spPr bwMode="auto">
          <a:xfrm>
            <a:off x="3975100" y="1038225"/>
            <a:ext cx="9525"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47" name="Line 887"/>
          <p:cNvSpPr>
            <a:spLocks noChangeShapeType="1"/>
          </p:cNvSpPr>
          <p:nvPr/>
        </p:nvSpPr>
        <p:spPr bwMode="auto">
          <a:xfrm>
            <a:off x="404971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48" name="Line 888"/>
          <p:cNvSpPr>
            <a:spLocks noChangeShapeType="1"/>
          </p:cNvSpPr>
          <p:nvPr/>
        </p:nvSpPr>
        <p:spPr bwMode="auto">
          <a:xfrm>
            <a:off x="412273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49" name="Line 889"/>
          <p:cNvSpPr>
            <a:spLocks noChangeShapeType="1"/>
          </p:cNvSpPr>
          <p:nvPr/>
        </p:nvSpPr>
        <p:spPr bwMode="auto">
          <a:xfrm>
            <a:off x="419735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50" name="Line 890"/>
          <p:cNvSpPr>
            <a:spLocks noChangeShapeType="1"/>
          </p:cNvSpPr>
          <p:nvPr/>
        </p:nvSpPr>
        <p:spPr bwMode="auto">
          <a:xfrm>
            <a:off x="427037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51" name="Line 891"/>
          <p:cNvSpPr>
            <a:spLocks noChangeShapeType="1"/>
          </p:cNvSpPr>
          <p:nvPr/>
        </p:nvSpPr>
        <p:spPr bwMode="auto">
          <a:xfrm>
            <a:off x="434498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52" name="Line 892"/>
          <p:cNvSpPr>
            <a:spLocks noChangeShapeType="1"/>
          </p:cNvSpPr>
          <p:nvPr/>
        </p:nvSpPr>
        <p:spPr bwMode="auto">
          <a:xfrm>
            <a:off x="441801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53" name="Line 893"/>
          <p:cNvSpPr>
            <a:spLocks noChangeShapeType="1"/>
          </p:cNvSpPr>
          <p:nvPr/>
        </p:nvSpPr>
        <p:spPr bwMode="auto">
          <a:xfrm>
            <a:off x="449262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54" name="Line 894"/>
          <p:cNvSpPr>
            <a:spLocks noChangeShapeType="1"/>
          </p:cNvSpPr>
          <p:nvPr/>
        </p:nvSpPr>
        <p:spPr bwMode="auto">
          <a:xfrm>
            <a:off x="456565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55" name="Line 895"/>
          <p:cNvSpPr>
            <a:spLocks noChangeShapeType="1"/>
          </p:cNvSpPr>
          <p:nvPr/>
        </p:nvSpPr>
        <p:spPr bwMode="auto">
          <a:xfrm>
            <a:off x="464026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56" name="Line 896"/>
          <p:cNvSpPr>
            <a:spLocks noChangeShapeType="1"/>
          </p:cNvSpPr>
          <p:nvPr/>
        </p:nvSpPr>
        <p:spPr bwMode="auto">
          <a:xfrm>
            <a:off x="471328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57" name="Line 897"/>
          <p:cNvSpPr>
            <a:spLocks noChangeShapeType="1"/>
          </p:cNvSpPr>
          <p:nvPr/>
        </p:nvSpPr>
        <p:spPr bwMode="auto">
          <a:xfrm>
            <a:off x="478790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58" name="Line 898"/>
          <p:cNvSpPr>
            <a:spLocks noChangeShapeType="1"/>
          </p:cNvSpPr>
          <p:nvPr/>
        </p:nvSpPr>
        <p:spPr bwMode="auto">
          <a:xfrm>
            <a:off x="486092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59" name="Line 899"/>
          <p:cNvSpPr>
            <a:spLocks noChangeShapeType="1"/>
          </p:cNvSpPr>
          <p:nvPr/>
        </p:nvSpPr>
        <p:spPr bwMode="auto">
          <a:xfrm>
            <a:off x="493553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60" name="Line 900"/>
          <p:cNvSpPr>
            <a:spLocks noChangeShapeType="1"/>
          </p:cNvSpPr>
          <p:nvPr/>
        </p:nvSpPr>
        <p:spPr bwMode="auto">
          <a:xfrm>
            <a:off x="500856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61" name="Line 901"/>
          <p:cNvSpPr>
            <a:spLocks noChangeShapeType="1"/>
          </p:cNvSpPr>
          <p:nvPr/>
        </p:nvSpPr>
        <p:spPr bwMode="auto">
          <a:xfrm>
            <a:off x="508317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62" name="Line 902"/>
          <p:cNvSpPr>
            <a:spLocks noChangeShapeType="1"/>
          </p:cNvSpPr>
          <p:nvPr/>
        </p:nvSpPr>
        <p:spPr bwMode="auto">
          <a:xfrm>
            <a:off x="515620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63" name="Line 903"/>
          <p:cNvSpPr>
            <a:spLocks noChangeShapeType="1"/>
          </p:cNvSpPr>
          <p:nvPr/>
        </p:nvSpPr>
        <p:spPr bwMode="auto">
          <a:xfrm>
            <a:off x="523081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64" name="Line 904"/>
          <p:cNvSpPr>
            <a:spLocks noChangeShapeType="1"/>
          </p:cNvSpPr>
          <p:nvPr/>
        </p:nvSpPr>
        <p:spPr bwMode="auto">
          <a:xfrm>
            <a:off x="530383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65" name="Line 905"/>
          <p:cNvSpPr>
            <a:spLocks noChangeShapeType="1"/>
          </p:cNvSpPr>
          <p:nvPr/>
        </p:nvSpPr>
        <p:spPr bwMode="auto">
          <a:xfrm>
            <a:off x="537845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66" name="Line 906"/>
          <p:cNvSpPr>
            <a:spLocks noChangeShapeType="1"/>
          </p:cNvSpPr>
          <p:nvPr/>
        </p:nvSpPr>
        <p:spPr bwMode="auto">
          <a:xfrm>
            <a:off x="545147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67" name="Line 907"/>
          <p:cNvSpPr>
            <a:spLocks noChangeShapeType="1"/>
          </p:cNvSpPr>
          <p:nvPr/>
        </p:nvSpPr>
        <p:spPr bwMode="auto">
          <a:xfrm>
            <a:off x="5526088"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68" name="Line 908"/>
          <p:cNvSpPr>
            <a:spLocks noChangeShapeType="1"/>
          </p:cNvSpPr>
          <p:nvPr/>
        </p:nvSpPr>
        <p:spPr bwMode="auto">
          <a:xfrm>
            <a:off x="559911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69" name="Line 909"/>
          <p:cNvSpPr>
            <a:spLocks noChangeShapeType="1"/>
          </p:cNvSpPr>
          <p:nvPr/>
        </p:nvSpPr>
        <p:spPr bwMode="auto">
          <a:xfrm>
            <a:off x="5673725"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70" name="Line 910"/>
          <p:cNvSpPr>
            <a:spLocks noChangeShapeType="1"/>
          </p:cNvSpPr>
          <p:nvPr/>
        </p:nvSpPr>
        <p:spPr bwMode="auto">
          <a:xfrm>
            <a:off x="5746750" y="1038225"/>
            <a:ext cx="7938"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71" name="Line 911"/>
          <p:cNvSpPr>
            <a:spLocks noChangeShapeType="1"/>
          </p:cNvSpPr>
          <p:nvPr/>
        </p:nvSpPr>
        <p:spPr bwMode="auto">
          <a:xfrm>
            <a:off x="5821363" y="1038225"/>
            <a:ext cx="793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72" name="Line 912"/>
          <p:cNvSpPr>
            <a:spLocks noChangeShapeType="1"/>
          </p:cNvSpPr>
          <p:nvPr/>
        </p:nvSpPr>
        <p:spPr bwMode="auto">
          <a:xfrm>
            <a:off x="5894388" y="1038225"/>
            <a:ext cx="1587" cy="1588"/>
          </a:xfrm>
          <a:prstGeom prst="line">
            <a:avLst/>
          </a:prstGeom>
          <a:noFill/>
          <a:ln w="4763">
            <a:solidFill>
              <a:srgbClr val="000000"/>
            </a:solidFill>
            <a:round/>
            <a:headEnd/>
            <a:tailEnd/>
          </a:ln>
        </p:spPr>
        <p:txBody>
          <a:bodyPr>
            <a:prstTxWarp prst="textNoShape">
              <a:avLst/>
            </a:prstTxWarp>
          </a:bodyPr>
          <a:lstStyle/>
          <a:p>
            <a:endParaRPr lang="en-US"/>
          </a:p>
        </p:txBody>
      </p:sp>
      <p:sp>
        <p:nvSpPr>
          <p:cNvPr id="118673" name="Line 913"/>
          <p:cNvSpPr>
            <a:spLocks noChangeShapeType="1"/>
          </p:cNvSpPr>
          <p:nvPr/>
        </p:nvSpPr>
        <p:spPr bwMode="auto">
          <a:xfrm>
            <a:off x="1319213" y="5851525"/>
            <a:ext cx="4575175"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74" name="Line 914"/>
          <p:cNvSpPr>
            <a:spLocks noChangeShapeType="1"/>
          </p:cNvSpPr>
          <p:nvPr/>
        </p:nvSpPr>
        <p:spPr bwMode="auto">
          <a:xfrm>
            <a:off x="1319213" y="1038225"/>
            <a:ext cx="4575175"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75" name="Line 915"/>
          <p:cNvSpPr>
            <a:spLocks noChangeShapeType="1"/>
          </p:cNvSpPr>
          <p:nvPr/>
        </p:nvSpPr>
        <p:spPr bwMode="auto">
          <a:xfrm flipV="1">
            <a:off x="1319213" y="1038225"/>
            <a:ext cx="1587" cy="4813300"/>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76" name="Line 916"/>
          <p:cNvSpPr>
            <a:spLocks noChangeShapeType="1"/>
          </p:cNvSpPr>
          <p:nvPr/>
        </p:nvSpPr>
        <p:spPr bwMode="auto">
          <a:xfrm flipV="1">
            <a:off x="5894388" y="1038225"/>
            <a:ext cx="1587" cy="4813300"/>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77" name="Line 917"/>
          <p:cNvSpPr>
            <a:spLocks noChangeShapeType="1"/>
          </p:cNvSpPr>
          <p:nvPr/>
        </p:nvSpPr>
        <p:spPr bwMode="auto">
          <a:xfrm>
            <a:off x="1319213" y="5851525"/>
            <a:ext cx="4575175"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78" name="Line 918"/>
          <p:cNvSpPr>
            <a:spLocks noChangeShapeType="1"/>
          </p:cNvSpPr>
          <p:nvPr/>
        </p:nvSpPr>
        <p:spPr bwMode="auto">
          <a:xfrm flipV="1">
            <a:off x="1319213" y="1038225"/>
            <a:ext cx="1587" cy="4813300"/>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79" name="Line 919"/>
          <p:cNvSpPr>
            <a:spLocks noChangeShapeType="1"/>
          </p:cNvSpPr>
          <p:nvPr/>
        </p:nvSpPr>
        <p:spPr bwMode="auto">
          <a:xfrm flipV="1">
            <a:off x="1319213" y="5802313"/>
            <a:ext cx="1587" cy="4921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80" name="Line 920"/>
          <p:cNvSpPr>
            <a:spLocks noChangeShapeType="1"/>
          </p:cNvSpPr>
          <p:nvPr/>
        </p:nvSpPr>
        <p:spPr bwMode="auto">
          <a:xfrm>
            <a:off x="1319213" y="1038225"/>
            <a:ext cx="1587" cy="49213"/>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81" name="Freeform 921"/>
          <p:cNvSpPr>
            <a:spLocks noEditPoints="1"/>
          </p:cNvSpPr>
          <p:nvPr/>
        </p:nvSpPr>
        <p:spPr bwMode="auto">
          <a:xfrm>
            <a:off x="1273175" y="5937250"/>
            <a:ext cx="90488" cy="142875"/>
          </a:xfrm>
          <a:custGeom>
            <a:avLst/>
            <a:gdLst/>
            <a:ahLst/>
            <a:cxnLst>
              <a:cxn ang="0">
                <a:pos x="0" y="46"/>
              </a:cxn>
              <a:cxn ang="0">
                <a:pos x="0" y="31"/>
              </a:cxn>
              <a:cxn ang="0">
                <a:pos x="3" y="20"/>
              </a:cxn>
              <a:cxn ang="0">
                <a:pos x="5" y="10"/>
              </a:cxn>
              <a:cxn ang="0">
                <a:pos x="13" y="5"/>
              </a:cxn>
              <a:cxn ang="0">
                <a:pos x="18" y="2"/>
              </a:cxn>
              <a:cxn ang="0">
                <a:pos x="29" y="0"/>
              </a:cxn>
              <a:cxn ang="0">
                <a:pos x="36" y="0"/>
              </a:cxn>
              <a:cxn ang="0">
                <a:pos x="42" y="2"/>
              </a:cxn>
              <a:cxn ang="0">
                <a:pos x="47" y="8"/>
              </a:cxn>
              <a:cxn ang="0">
                <a:pos x="49" y="10"/>
              </a:cxn>
              <a:cxn ang="0">
                <a:pos x="52" y="18"/>
              </a:cxn>
              <a:cxn ang="0">
                <a:pos x="54" y="26"/>
              </a:cxn>
              <a:cxn ang="0">
                <a:pos x="57" y="33"/>
              </a:cxn>
              <a:cxn ang="0">
                <a:pos x="57" y="46"/>
              </a:cxn>
              <a:cxn ang="0">
                <a:pos x="57" y="59"/>
              </a:cxn>
              <a:cxn ang="0">
                <a:pos x="54" y="72"/>
              </a:cxn>
              <a:cxn ang="0">
                <a:pos x="49" y="80"/>
              </a:cxn>
              <a:cxn ang="0">
                <a:pos x="44" y="85"/>
              </a:cxn>
              <a:cxn ang="0">
                <a:pos x="36" y="90"/>
              </a:cxn>
              <a:cxn ang="0">
                <a:pos x="29" y="90"/>
              </a:cxn>
              <a:cxn ang="0">
                <a:pos x="21" y="90"/>
              </a:cxn>
              <a:cxn ang="0">
                <a:pos x="13" y="88"/>
              </a:cxn>
              <a:cxn ang="0">
                <a:pos x="8" y="82"/>
              </a:cxn>
              <a:cxn ang="0">
                <a:pos x="3" y="72"/>
              </a:cxn>
              <a:cxn ang="0">
                <a:pos x="0" y="62"/>
              </a:cxn>
              <a:cxn ang="0">
                <a:pos x="0" y="46"/>
              </a:cxn>
              <a:cxn ang="0">
                <a:pos x="11" y="46"/>
              </a:cxn>
              <a:cxn ang="0">
                <a:pos x="11" y="59"/>
              </a:cxn>
              <a:cxn ang="0">
                <a:pos x="13" y="67"/>
              </a:cxn>
              <a:cxn ang="0">
                <a:pos x="16" y="75"/>
              </a:cxn>
              <a:cxn ang="0">
                <a:pos x="21" y="80"/>
              </a:cxn>
              <a:cxn ang="0">
                <a:pos x="29" y="80"/>
              </a:cxn>
              <a:cxn ang="0">
                <a:pos x="36" y="80"/>
              </a:cxn>
              <a:cxn ang="0">
                <a:pos x="42" y="75"/>
              </a:cxn>
              <a:cxn ang="0">
                <a:pos x="44" y="67"/>
              </a:cxn>
              <a:cxn ang="0">
                <a:pos x="44" y="59"/>
              </a:cxn>
              <a:cxn ang="0">
                <a:pos x="47" y="46"/>
              </a:cxn>
              <a:cxn ang="0">
                <a:pos x="44" y="33"/>
              </a:cxn>
              <a:cxn ang="0">
                <a:pos x="44" y="23"/>
              </a:cxn>
              <a:cxn ang="0">
                <a:pos x="42" y="18"/>
              </a:cxn>
              <a:cxn ang="0">
                <a:pos x="36" y="13"/>
              </a:cxn>
              <a:cxn ang="0">
                <a:pos x="29" y="10"/>
              </a:cxn>
              <a:cxn ang="0">
                <a:pos x="21" y="13"/>
              </a:cxn>
              <a:cxn ang="0">
                <a:pos x="16" y="18"/>
              </a:cxn>
              <a:cxn ang="0">
                <a:pos x="13" y="23"/>
              </a:cxn>
              <a:cxn ang="0">
                <a:pos x="11" y="33"/>
              </a:cxn>
              <a:cxn ang="0">
                <a:pos x="11" y="46"/>
              </a:cxn>
            </a:cxnLst>
            <a:rect l="0" t="0" r="r" b="b"/>
            <a:pathLst>
              <a:path w="57" h="90">
                <a:moveTo>
                  <a:pt x="0" y="46"/>
                </a:moveTo>
                <a:lnTo>
                  <a:pt x="0" y="31"/>
                </a:lnTo>
                <a:lnTo>
                  <a:pt x="3" y="20"/>
                </a:lnTo>
                <a:lnTo>
                  <a:pt x="5" y="10"/>
                </a:lnTo>
                <a:lnTo>
                  <a:pt x="13" y="5"/>
                </a:lnTo>
                <a:lnTo>
                  <a:pt x="18" y="2"/>
                </a:lnTo>
                <a:lnTo>
                  <a:pt x="29" y="0"/>
                </a:lnTo>
                <a:lnTo>
                  <a:pt x="36" y="0"/>
                </a:lnTo>
                <a:lnTo>
                  <a:pt x="42" y="2"/>
                </a:lnTo>
                <a:lnTo>
                  <a:pt x="47" y="8"/>
                </a:lnTo>
                <a:lnTo>
                  <a:pt x="49" y="10"/>
                </a:lnTo>
                <a:lnTo>
                  <a:pt x="52" y="18"/>
                </a:lnTo>
                <a:lnTo>
                  <a:pt x="54" y="26"/>
                </a:lnTo>
                <a:lnTo>
                  <a:pt x="57" y="33"/>
                </a:lnTo>
                <a:lnTo>
                  <a:pt x="57" y="46"/>
                </a:lnTo>
                <a:lnTo>
                  <a:pt x="57" y="59"/>
                </a:lnTo>
                <a:lnTo>
                  <a:pt x="54" y="72"/>
                </a:lnTo>
                <a:lnTo>
                  <a:pt x="49" y="80"/>
                </a:lnTo>
                <a:lnTo>
                  <a:pt x="44" y="85"/>
                </a:lnTo>
                <a:lnTo>
                  <a:pt x="36" y="90"/>
                </a:lnTo>
                <a:lnTo>
                  <a:pt x="29" y="90"/>
                </a:lnTo>
                <a:lnTo>
                  <a:pt x="21" y="90"/>
                </a:lnTo>
                <a:lnTo>
                  <a:pt x="13" y="88"/>
                </a:lnTo>
                <a:lnTo>
                  <a:pt x="8" y="82"/>
                </a:lnTo>
                <a:lnTo>
                  <a:pt x="3" y="72"/>
                </a:lnTo>
                <a:lnTo>
                  <a:pt x="0" y="62"/>
                </a:lnTo>
                <a:lnTo>
                  <a:pt x="0" y="46"/>
                </a:lnTo>
                <a:close/>
                <a:moveTo>
                  <a:pt x="11" y="46"/>
                </a:moveTo>
                <a:lnTo>
                  <a:pt x="11" y="59"/>
                </a:lnTo>
                <a:lnTo>
                  <a:pt x="13" y="67"/>
                </a:lnTo>
                <a:lnTo>
                  <a:pt x="16" y="75"/>
                </a:lnTo>
                <a:lnTo>
                  <a:pt x="21" y="80"/>
                </a:lnTo>
                <a:lnTo>
                  <a:pt x="29" y="80"/>
                </a:lnTo>
                <a:lnTo>
                  <a:pt x="36" y="80"/>
                </a:lnTo>
                <a:lnTo>
                  <a:pt x="42" y="75"/>
                </a:lnTo>
                <a:lnTo>
                  <a:pt x="44" y="67"/>
                </a:lnTo>
                <a:lnTo>
                  <a:pt x="44" y="59"/>
                </a:lnTo>
                <a:lnTo>
                  <a:pt x="47" y="46"/>
                </a:lnTo>
                <a:lnTo>
                  <a:pt x="44" y="33"/>
                </a:lnTo>
                <a:lnTo>
                  <a:pt x="44" y="23"/>
                </a:lnTo>
                <a:lnTo>
                  <a:pt x="42" y="18"/>
                </a:lnTo>
                <a:lnTo>
                  <a:pt x="36" y="13"/>
                </a:lnTo>
                <a:lnTo>
                  <a:pt x="29" y="10"/>
                </a:lnTo>
                <a:lnTo>
                  <a:pt x="21" y="13"/>
                </a:lnTo>
                <a:lnTo>
                  <a:pt x="16" y="18"/>
                </a:lnTo>
                <a:lnTo>
                  <a:pt x="13" y="23"/>
                </a:lnTo>
                <a:lnTo>
                  <a:pt x="11" y="33"/>
                </a:lnTo>
                <a:lnTo>
                  <a:pt x="11"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682" name="Line 922"/>
          <p:cNvSpPr>
            <a:spLocks noChangeShapeType="1"/>
          </p:cNvSpPr>
          <p:nvPr/>
        </p:nvSpPr>
        <p:spPr bwMode="auto">
          <a:xfrm flipV="1">
            <a:off x="1974850" y="5802313"/>
            <a:ext cx="1588" cy="4921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83" name="Line 923"/>
          <p:cNvSpPr>
            <a:spLocks noChangeShapeType="1"/>
          </p:cNvSpPr>
          <p:nvPr/>
        </p:nvSpPr>
        <p:spPr bwMode="auto">
          <a:xfrm>
            <a:off x="1974850" y="1038225"/>
            <a:ext cx="1588" cy="49213"/>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84" name="Freeform 924"/>
          <p:cNvSpPr>
            <a:spLocks/>
          </p:cNvSpPr>
          <p:nvPr/>
        </p:nvSpPr>
        <p:spPr bwMode="auto">
          <a:xfrm>
            <a:off x="1871663" y="5940425"/>
            <a:ext cx="95250" cy="139700"/>
          </a:xfrm>
          <a:custGeom>
            <a:avLst/>
            <a:gdLst/>
            <a:ahLst/>
            <a:cxnLst>
              <a:cxn ang="0">
                <a:pos x="0" y="65"/>
              </a:cxn>
              <a:cxn ang="0">
                <a:pos x="13" y="62"/>
              </a:cxn>
              <a:cxn ang="0">
                <a:pos x="13" y="70"/>
              </a:cxn>
              <a:cxn ang="0">
                <a:pos x="18" y="75"/>
              </a:cxn>
              <a:cxn ang="0">
                <a:pos x="21" y="78"/>
              </a:cxn>
              <a:cxn ang="0">
                <a:pos x="29" y="78"/>
              </a:cxn>
              <a:cxn ang="0">
                <a:pos x="37" y="78"/>
              </a:cxn>
              <a:cxn ang="0">
                <a:pos x="42" y="73"/>
              </a:cxn>
              <a:cxn ang="0">
                <a:pos x="47" y="65"/>
              </a:cxn>
              <a:cxn ang="0">
                <a:pos x="47" y="57"/>
              </a:cxn>
              <a:cxn ang="0">
                <a:pos x="47" y="49"/>
              </a:cxn>
              <a:cxn ang="0">
                <a:pos x="42" y="44"/>
              </a:cxn>
              <a:cxn ang="0">
                <a:pos x="37" y="39"/>
              </a:cxn>
              <a:cxn ang="0">
                <a:pos x="29" y="39"/>
              </a:cxn>
              <a:cxn ang="0">
                <a:pos x="24" y="39"/>
              </a:cxn>
              <a:cxn ang="0">
                <a:pos x="18" y="42"/>
              </a:cxn>
              <a:cxn ang="0">
                <a:pos x="16" y="42"/>
              </a:cxn>
              <a:cxn ang="0">
                <a:pos x="13" y="47"/>
              </a:cxn>
              <a:cxn ang="0">
                <a:pos x="3" y="44"/>
              </a:cxn>
              <a:cxn ang="0">
                <a:pos x="11" y="0"/>
              </a:cxn>
              <a:cxn ang="0">
                <a:pos x="55" y="0"/>
              </a:cxn>
              <a:cxn ang="0">
                <a:pos x="55" y="11"/>
              </a:cxn>
              <a:cxn ang="0">
                <a:pos x="21" y="11"/>
              </a:cxn>
              <a:cxn ang="0">
                <a:pos x="16" y="34"/>
              </a:cxn>
              <a:cxn ang="0">
                <a:pos x="24" y="29"/>
              </a:cxn>
              <a:cxn ang="0">
                <a:pos x="31" y="29"/>
              </a:cxn>
              <a:cxn ang="0">
                <a:pos x="39" y="29"/>
              </a:cxn>
              <a:cxn ang="0">
                <a:pos x="44" y="31"/>
              </a:cxn>
              <a:cxn ang="0">
                <a:pos x="52" y="37"/>
              </a:cxn>
              <a:cxn ang="0">
                <a:pos x="55" y="42"/>
              </a:cxn>
              <a:cxn ang="0">
                <a:pos x="57" y="49"/>
              </a:cxn>
              <a:cxn ang="0">
                <a:pos x="60" y="57"/>
              </a:cxn>
              <a:cxn ang="0">
                <a:pos x="57" y="68"/>
              </a:cxn>
              <a:cxn ang="0">
                <a:pos x="52" y="78"/>
              </a:cxn>
              <a:cxn ang="0">
                <a:pos x="44" y="83"/>
              </a:cxn>
              <a:cxn ang="0">
                <a:pos x="37" y="88"/>
              </a:cxn>
              <a:cxn ang="0">
                <a:pos x="29" y="88"/>
              </a:cxn>
              <a:cxn ang="0">
                <a:pos x="21" y="88"/>
              </a:cxn>
              <a:cxn ang="0">
                <a:pos x="13" y="86"/>
              </a:cxn>
              <a:cxn ang="0">
                <a:pos x="8" y="83"/>
              </a:cxn>
              <a:cxn ang="0">
                <a:pos x="6" y="78"/>
              </a:cxn>
              <a:cxn ang="0">
                <a:pos x="3" y="70"/>
              </a:cxn>
              <a:cxn ang="0">
                <a:pos x="0" y="65"/>
              </a:cxn>
            </a:cxnLst>
            <a:rect l="0" t="0" r="r" b="b"/>
            <a:pathLst>
              <a:path w="60" h="88">
                <a:moveTo>
                  <a:pt x="0" y="65"/>
                </a:moveTo>
                <a:lnTo>
                  <a:pt x="13" y="62"/>
                </a:lnTo>
                <a:lnTo>
                  <a:pt x="13" y="70"/>
                </a:lnTo>
                <a:lnTo>
                  <a:pt x="18" y="75"/>
                </a:lnTo>
                <a:lnTo>
                  <a:pt x="21" y="78"/>
                </a:lnTo>
                <a:lnTo>
                  <a:pt x="29" y="78"/>
                </a:lnTo>
                <a:lnTo>
                  <a:pt x="37" y="78"/>
                </a:lnTo>
                <a:lnTo>
                  <a:pt x="42" y="73"/>
                </a:lnTo>
                <a:lnTo>
                  <a:pt x="47" y="65"/>
                </a:lnTo>
                <a:lnTo>
                  <a:pt x="47" y="57"/>
                </a:lnTo>
                <a:lnTo>
                  <a:pt x="47" y="49"/>
                </a:lnTo>
                <a:lnTo>
                  <a:pt x="42" y="44"/>
                </a:lnTo>
                <a:lnTo>
                  <a:pt x="37" y="39"/>
                </a:lnTo>
                <a:lnTo>
                  <a:pt x="29" y="39"/>
                </a:lnTo>
                <a:lnTo>
                  <a:pt x="24" y="39"/>
                </a:lnTo>
                <a:lnTo>
                  <a:pt x="18" y="42"/>
                </a:lnTo>
                <a:lnTo>
                  <a:pt x="16" y="42"/>
                </a:lnTo>
                <a:lnTo>
                  <a:pt x="13" y="47"/>
                </a:lnTo>
                <a:lnTo>
                  <a:pt x="3" y="44"/>
                </a:lnTo>
                <a:lnTo>
                  <a:pt x="11" y="0"/>
                </a:lnTo>
                <a:lnTo>
                  <a:pt x="55" y="0"/>
                </a:lnTo>
                <a:lnTo>
                  <a:pt x="55" y="11"/>
                </a:lnTo>
                <a:lnTo>
                  <a:pt x="21" y="11"/>
                </a:lnTo>
                <a:lnTo>
                  <a:pt x="16" y="34"/>
                </a:lnTo>
                <a:lnTo>
                  <a:pt x="24" y="29"/>
                </a:lnTo>
                <a:lnTo>
                  <a:pt x="31" y="29"/>
                </a:lnTo>
                <a:lnTo>
                  <a:pt x="39" y="29"/>
                </a:lnTo>
                <a:lnTo>
                  <a:pt x="44" y="31"/>
                </a:lnTo>
                <a:lnTo>
                  <a:pt x="52" y="37"/>
                </a:lnTo>
                <a:lnTo>
                  <a:pt x="55" y="42"/>
                </a:lnTo>
                <a:lnTo>
                  <a:pt x="57" y="49"/>
                </a:lnTo>
                <a:lnTo>
                  <a:pt x="60" y="57"/>
                </a:lnTo>
                <a:lnTo>
                  <a:pt x="57" y="68"/>
                </a:lnTo>
                <a:lnTo>
                  <a:pt x="52" y="78"/>
                </a:lnTo>
                <a:lnTo>
                  <a:pt x="44" y="83"/>
                </a:lnTo>
                <a:lnTo>
                  <a:pt x="37" y="88"/>
                </a:lnTo>
                <a:lnTo>
                  <a:pt x="29" y="88"/>
                </a:lnTo>
                <a:lnTo>
                  <a:pt x="21" y="88"/>
                </a:lnTo>
                <a:lnTo>
                  <a:pt x="13" y="86"/>
                </a:lnTo>
                <a:lnTo>
                  <a:pt x="8" y="83"/>
                </a:lnTo>
                <a:lnTo>
                  <a:pt x="6" y="78"/>
                </a:lnTo>
                <a:lnTo>
                  <a:pt x="3" y="70"/>
                </a:lnTo>
                <a:lnTo>
                  <a:pt x="0" y="6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685" name="Freeform 925"/>
          <p:cNvSpPr>
            <a:spLocks noEditPoints="1"/>
          </p:cNvSpPr>
          <p:nvPr/>
        </p:nvSpPr>
        <p:spPr bwMode="auto">
          <a:xfrm>
            <a:off x="1982788" y="5937250"/>
            <a:ext cx="90487" cy="142875"/>
          </a:xfrm>
          <a:custGeom>
            <a:avLst/>
            <a:gdLst/>
            <a:ahLst/>
            <a:cxnLst>
              <a:cxn ang="0">
                <a:pos x="0" y="46"/>
              </a:cxn>
              <a:cxn ang="0">
                <a:pos x="0" y="31"/>
              </a:cxn>
              <a:cxn ang="0">
                <a:pos x="3" y="20"/>
              </a:cxn>
              <a:cxn ang="0">
                <a:pos x="5" y="10"/>
              </a:cxn>
              <a:cxn ang="0">
                <a:pos x="13" y="5"/>
              </a:cxn>
              <a:cxn ang="0">
                <a:pos x="18" y="2"/>
              </a:cxn>
              <a:cxn ang="0">
                <a:pos x="29" y="0"/>
              </a:cxn>
              <a:cxn ang="0">
                <a:pos x="34" y="0"/>
              </a:cxn>
              <a:cxn ang="0">
                <a:pos x="41" y="2"/>
              </a:cxn>
              <a:cxn ang="0">
                <a:pos x="47" y="8"/>
              </a:cxn>
              <a:cxn ang="0">
                <a:pos x="49" y="10"/>
              </a:cxn>
              <a:cxn ang="0">
                <a:pos x="52" y="18"/>
              </a:cxn>
              <a:cxn ang="0">
                <a:pos x="54" y="26"/>
              </a:cxn>
              <a:cxn ang="0">
                <a:pos x="57" y="33"/>
              </a:cxn>
              <a:cxn ang="0">
                <a:pos x="57" y="46"/>
              </a:cxn>
              <a:cxn ang="0">
                <a:pos x="57" y="59"/>
              </a:cxn>
              <a:cxn ang="0">
                <a:pos x="54" y="72"/>
              </a:cxn>
              <a:cxn ang="0">
                <a:pos x="49" y="80"/>
              </a:cxn>
              <a:cxn ang="0">
                <a:pos x="44" y="85"/>
              </a:cxn>
              <a:cxn ang="0">
                <a:pos x="36" y="90"/>
              </a:cxn>
              <a:cxn ang="0">
                <a:pos x="29" y="90"/>
              </a:cxn>
              <a:cxn ang="0">
                <a:pos x="21" y="90"/>
              </a:cxn>
              <a:cxn ang="0">
                <a:pos x="13" y="88"/>
              </a:cxn>
              <a:cxn ang="0">
                <a:pos x="8" y="82"/>
              </a:cxn>
              <a:cxn ang="0">
                <a:pos x="3" y="72"/>
              </a:cxn>
              <a:cxn ang="0">
                <a:pos x="0" y="62"/>
              </a:cxn>
              <a:cxn ang="0">
                <a:pos x="0" y="46"/>
              </a:cxn>
              <a:cxn ang="0">
                <a:pos x="10" y="46"/>
              </a:cxn>
              <a:cxn ang="0">
                <a:pos x="10" y="59"/>
              </a:cxn>
              <a:cxn ang="0">
                <a:pos x="13" y="67"/>
              </a:cxn>
              <a:cxn ang="0">
                <a:pos x="16" y="75"/>
              </a:cxn>
              <a:cxn ang="0">
                <a:pos x="21" y="80"/>
              </a:cxn>
              <a:cxn ang="0">
                <a:pos x="29" y="80"/>
              </a:cxn>
              <a:cxn ang="0">
                <a:pos x="34" y="80"/>
              </a:cxn>
              <a:cxn ang="0">
                <a:pos x="41" y="75"/>
              </a:cxn>
              <a:cxn ang="0">
                <a:pos x="44" y="67"/>
              </a:cxn>
              <a:cxn ang="0">
                <a:pos x="44" y="59"/>
              </a:cxn>
              <a:cxn ang="0">
                <a:pos x="47" y="46"/>
              </a:cxn>
              <a:cxn ang="0">
                <a:pos x="44" y="33"/>
              </a:cxn>
              <a:cxn ang="0">
                <a:pos x="44" y="23"/>
              </a:cxn>
              <a:cxn ang="0">
                <a:pos x="41" y="18"/>
              </a:cxn>
              <a:cxn ang="0">
                <a:pos x="34" y="13"/>
              </a:cxn>
              <a:cxn ang="0">
                <a:pos x="29" y="10"/>
              </a:cxn>
              <a:cxn ang="0">
                <a:pos x="21" y="13"/>
              </a:cxn>
              <a:cxn ang="0">
                <a:pos x="16" y="18"/>
              </a:cxn>
              <a:cxn ang="0">
                <a:pos x="13" y="23"/>
              </a:cxn>
              <a:cxn ang="0">
                <a:pos x="10" y="33"/>
              </a:cxn>
              <a:cxn ang="0">
                <a:pos x="10" y="46"/>
              </a:cxn>
            </a:cxnLst>
            <a:rect l="0" t="0" r="r" b="b"/>
            <a:pathLst>
              <a:path w="57" h="90">
                <a:moveTo>
                  <a:pt x="0" y="46"/>
                </a:moveTo>
                <a:lnTo>
                  <a:pt x="0" y="31"/>
                </a:lnTo>
                <a:lnTo>
                  <a:pt x="3" y="20"/>
                </a:lnTo>
                <a:lnTo>
                  <a:pt x="5" y="10"/>
                </a:lnTo>
                <a:lnTo>
                  <a:pt x="13" y="5"/>
                </a:lnTo>
                <a:lnTo>
                  <a:pt x="18" y="2"/>
                </a:lnTo>
                <a:lnTo>
                  <a:pt x="29" y="0"/>
                </a:lnTo>
                <a:lnTo>
                  <a:pt x="34" y="0"/>
                </a:lnTo>
                <a:lnTo>
                  <a:pt x="41" y="2"/>
                </a:lnTo>
                <a:lnTo>
                  <a:pt x="47" y="8"/>
                </a:lnTo>
                <a:lnTo>
                  <a:pt x="49" y="10"/>
                </a:lnTo>
                <a:lnTo>
                  <a:pt x="52" y="18"/>
                </a:lnTo>
                <a:lnTo>
                  <a:pt x="54" y="26"/>
                </a:lnTo>
                <a:lnTo>
                  <a:pt x="57" y="33"/>
                </a:lnTo>
                <a:lnTo>
                  <a:pt x="57" y="46"/>
                </a:lnTo>
                <a:lnTo>
                  <a:pt x="57" y="59"/>
                </a:lnTo>
                <a:lnTo>
                  <a:pt x="54" y="72"/>
                </a:lnTo>
                <a:lnTo>
                  <a:pt x="49" y="80"/>
                </a:lnTo>
                <a:lnTo>
                  <a:pt x="44" y="85"/>
                </a:lnTo>
                <a:lnTo>
                  <a:pt x="36" y="90"/>
                </a:lnTo>
                <a:lnTo>
                  <a:pt x="29" y="90"/>
                </a:lnTo>
                <a:lnTo>
                  <a:pt x="21" y="90"/>
                </a:lnTo>
                <a:lnTo>
                  <a:pt x="13" y="88"/>
                </a:lnTo>
                <a:lnTo>
                  <a:pt x="8" y="82"/>
                </a:lnTo>
                <a:lnTo>
                  <a:pt x="3" y="72"/>
                </a:lnTo>
                <a:lnTo>
                  <a:pt x="0" y="62"/>
                </a:lnTo>
                <a:lnTo>
                  <a:pt x="0" y="46"/>
                </a:lnTo>
                <a:close/>
                <a:moveTo>
                  <a:pt x="10" y="46"/>
                </a:moveTo>
                <a:lnTo>
                  <a:pt x="10" y="59"/>
                </a:lnTo>
                <a:lnTo>
                  <a:pt x="13" y="67"/>
                </a:lnTo>
                <a:lnTo>
                  <a:pt x="16" y="75"/>
                </a:lnTo>
                <a:lnTo>
                  <a:pt x="21" y="80"/>
                </a:lnTo>
                <a:lnTo>
                  <a:pt x="29" y="80"/>
                </a:lnTo>
                <a:lnTo>
                  <a:pt x="34" y="80"/>
                </a:lnTo>
                <a:lnTo>
                  <a:pt x="41" y="75"/>
                </a:lnTo>
                <a:lnTo>
                  <a:pt x="44" y="67"/>
                </a:lnTo>
                <a:lnTo>
                  <a:pt x="44" y="59"/>
                </a:lnTo>
                <a:lnTo>
                  <a:pt x="47" y="46"/>
                </a:lnTo>
                <a:lnTo>
                  <a:pt x="44" y="33"/>
                </a:lnTo>
                <a:lnTo>
                  <a:pt x="44" y="23"/>
                </a:lnTo>
                <a:lnTo>
                  <a:pt x="41" y="18"/>
                </a:lnTo>
                <a:lnTo>
                  <a:pt x="34" y="13"/>
                </a:lnTo>
                <a:lnTo>
                  <a:pt x="29" y="10"/>
                </a:lnTo>
                <a:lnTo>
                  <a:pt x="21" y="13"/>
                </a:lnTo>
                <a:lnTo>
                  <a:pt x="16" y="18"/>
                </a:lnTo>
                <a:lnTo>
                  <a:pt x="13" y="23"/>
                </a:lnTo>
                <a:lnTo>
                  <a:pt x="10" y="33"/>
                </a:lnTo>
                <a:lnTo>
                  <a:pt x="10"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686" name="Line 926"/>
          <p:cNvSpPr>
            <a:spLocks noChangeShapeType="1"/>
          </p:cNvSpPr>
          <p:nvPr/>
        </p:nvSpPr>
        <p:spPr bwMode="auto">
          <a:xfrm flipV="1">
            <a:off x="2627313" y="5802313"/>
            <a:ext cx="1587" cy="4921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87" name="Line 927"/>
          <p:cNvSpPr>
            <a:spLocks noChangeShapeType="1"/>
          </p:cNvSpPr>
          <p:nvPr/>
        </p:nvSpPr>
        <p:spPr bwMode="auto">
          <a:xfrm>
            <a:off x="2627313" y="1038225"/>
            <a:ext cx="1587" cy="49213"/>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88" name="Freeform 928"/>
          <p:cNvSpPr>
            <a:spLocks/>
          </p:cNvSpPr>
          <p:nvPr/>
        </p:nvSpPr>
        <p:spPr bwMode="auto">
          <a:xfrm>
            <a:off x="2482850" y="5937250"/>
            <a:ext cx="53975" cy="142875"/>
          </a:xfrm>
          <a:custGeom>
            <a:avLst/>
            <a:gdLst/>
            <a:ahLst/>
            <a:cxnLst>
              <a:cxn ang="0">
                <a:pos x="34" y="90"/>
              </a:cxn>
              <a:cxn ang="0">
                <a:pos x="21" y="90"/>
              </a:cxn>
              <a:cxn ang="0">
                <a:pos x="21" y="20"/>
              </a:cxn>
              <a:cxn ang="0">
                <a:pos x="16" y="23"/>
              </a:cxn>
              <a:cxn ang="0">
                <a:pos x="11" y="28"/>
              </a:cxn>
              <a:cxn ang="0">
                <a:pos x="5" y="31"/>
              </a:cxn>
              <a:cxn ang="0">
                <a:pos x="0" y="33"/>
              </a:cxn>
              <a:cxn ang="0">
                <a:pos x="0" y="23"/>
              </a:cxn>
              <a:cxn ang="0">
                <a:pos x="8" y="18"/>
              </a:cxn>
              <a:cxn ang="0">
                <a:pos x="16" y="13"/>
              </a:cxn>
              <a:cxn ang="0">
                <a:pos x="21" y="5"/>
              </a:cxn>
              <a:cxn ang="0">
                <a:pos x="26" y="0"/>
              </a:cxn>
              <a:cxn ang="0">
                <a:pos x="34" y="0"/>
              </a:cxn>
              <a:cxn ang="0">
                <a:pos x="34" y="90"/>
              </a:cxn>
            </a:cxnLst>
            <a:rect l="0" t="0" r="r" b="b"/>
            <a:pathLst>
              <a:path w="34" h="90">
                <a:moveTo>
                  <a:pt x="34" y="90"/>
                </a:moveTo>
                <a:lnTo>
                  <a:pt x="21" y="90"/>
                </a:lnTo>
                <a:lnTo>
                  <a:pt x="21" y="20"/>
                </a:lnTo>
                <a:lnTo>
                  <a:pt x="16" y="23"/>
                </a:lnTo>
                <a:lnTo>
                  <a:pt x="11" y="28"/>
                </a:lnTo>
                <a:lnTo>
                  <a:pt x="5" y="31"/>
                </a:lnTo>
                <a:lnTo>
                  <a:pt x="0" y="33"/>
                </a:lnTo>
                <a:lnTo>
                  <a:pt x="0" y="23"/>
                </a:lnTo>
                <a:lnTo>
                  <a:pt x="8" y="18"/>
                </a:lnTo>
                <a:lnTo>
                  <a:pt x="16" y="13"/>
                </a:lnTo>
                <a:lnTo>
                  <a:pt x="21" y="5"/>
                </a:lnTo>
                <a:lnTo>
                  <a:pt x="26" y="0"/>
                </a:lnTo>
                <a:lnTo>
                  <a:pt x="34" y="0"/>
                </a:lnTo>
                <a:lnTo>
                  <a:pt x="34" y="9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689" name="Freeform 929"/>
          <p:cNvSpPr>
            <a:spLocks noEditPoints="1"/>
          </p:cNvSpPr>
          <p:nvPr/>
        </p:nvSpPr>
        <p:spPr bwMode="auto">
          <a:xfrm>
            <a:off x="2581275" y="5937250"/>
            <a:ext cx="90488" cy="142875"/>
          </a:xfrm>
          <a:custGeom>
            <a:avLst/>
            <a:gdLst/>
            <a:ahLst/>
            <a:cxnLst>
              <a:cxn ang="0">
                <a:pos x="0" y="46"/>
              </a:cxn>
              <a:cxn ang="0">
                <a:pos x="0" y="31"/>
              </a:cxn>
              <a:cxn ang="0">
                <a:pos x="3" y="20"/>
              </a:cxn>
              <a:cxn ang="0">
                <a:pos x="5" y="10"/>
              </a:cxn>
              <a:cxn ang="0">
                <a:pos x="13" y="5"/>
              </a:cxn>
              <a:cxn ang="0">
                <a:pos x="18" y="2"/>
              </a:cxn>
              <a:cxn ang="0">
                <a:pos x="29" y="0"/>
              </a:cxn>
              <a:cxn ang="0">
                <a:pos x="34" y="0"/>
              </a:cxn>
              <a:cxn ang="0">
                <a:pos x="42" y="2"/>
              </a:cxn>
              <a:cxn ang="0">
                <a:pos x="47" y="8"/>
              </a:cxn>
              <a:cxn ang="0">
                <a:pos x="49" y="10"/>
              </a:cxn>
              <a:cxn ang="0">
                <a:pos x="52" y="18"/>
              </a:cxn>
              <a:cxn ang="0">
                <a:pos x="54" y="26"/>
              </a:cxn>
              <a:cxn ang="0">
                <a:pos x="57" y="33"/>
              </a:cxn>
              <a:cxn ang="0">
                <a:pos x="57" y="46"/>
              </a:cxn>
              <a:cxn ang="0">
                <a:pos x="57" y="59"/>
              </a:cxn>
              <a:cxn ang="0">
                <a:pos x="54" y="72"/>
              </a:cxn>
              <a:cxn ang="0">
                <a:pos x="49" y="80"/>
              </a:cxn>
              <a:cxn ang="0">
                <a:pos x="44" y="85"/>
              </a:cxn>
              <a:cxn ang="0">
                <a:pos x="36" y="90"/>
              </a:cxn>
              <a:cxn ang="0">
                <a:pos x="29" y="90"/>
              </a:cxn>
              <a:cxn ang="0">
                <a:pos x="21" y="90"/>
              </a:cxn>
              <a:cxn ang="0">
                <a:pos x="13" y="88"/>
              </a:cxn>
              <a:cxn ang="0">
                <a:pos x="8" y="82"/>
              </a:cxn>
              <a:cxn ang="0">
                <a:pos x="3" y="72"/>
              </a:cxn>
              <a:cxn ang="0">
                <a:pos x="0" y="62"/>
              </a:cxn>
              <a:cxn ang="0">
                <a:pos x="0" y="46"/>
              </a:cxn>
              <a:cxn ang="0">
                <a:pos x="11" y="46"/>
              </a:cxn>
              <a:cxn ang="0">
                <a:pos x="11" y="59"/>
              </a:cxn>
              <a:cxn ang="0">
                <a:pos x="13" y="67"/>
              </a:cxn>
              <a:cxn ang="0">
                <a:pos x="16" y="75"/>
              </a:cxn>
              <a:cxn ang="0">
                <a:pos x="21" y="80"/>
              </a:cxn>
              <a:cxn ang="0">
                <a:pos x="29" y="80"/>
              </a:cxn>
              <a:cxn ang="0">
                <a:pos x="34" y="80"/>
              </a:cxn>
              <a:cxn ang="0">
                <a:pos x="42" y="75"/>
              </a:cxn>
              <a:cxn ang="0">
                <a:pos x="44" y="67"/>
              </a:cxn>
              <a:cxn ang="0">
                <a:pos x="44" y="59"/>
              </a:cxn>
              <a:cxn ang="0">
                <a:pos x="47" y="46"/>
              </a:cxn>
              <a:cxn ang="0">
                <a:pos x="44" y="33"/>
              </a:cxn>
              <a:cxn ang="0">
                <a:pos x="44" y="23"/>
              </a:cxn>
              <a:cxn ang="0">
                <a:pos x="42" y="18"/>
              </a:cxn>
              <a:cxn ang="0">
                <a:pos x="34" y="13"/>
              </a:cxn>
              <a:cxn ang="0">
                <a:pos x="29" y="10"/>
              </a:cxn>
              <a:cxn ang="0">
                <a:pos x="21" y="13"/>
              </a:cxn>
              <a:cxn ang="0">
                <a:pos x="16" y="18"/>
              </a:cxn>
              <a:cxn ang="0">
                <a:pos x="13" y="23"/>
              </a:cxn>
              <a:cxn ang="0">
                <a:pos x="11" y="33"/>
              </a:cxn>
              <a:cxn ang="0">
                <a:pos x="11" y="46"/>
              </a:cxn>
            </a:cxnLst>
            <a:rect l="0" t="0" r="r" b="b"/>
            <a:pathLst>
              <a:path w="57" h="90">
                <a:moveTo>
                  <a:pt x="0" y="46"/>
                </a:moveTo>
                <a:lnTo>
                  <a:pt x="0" y="31"/>
                </a:lnTo>
                <a:lnTo>
                  <a:pt x="3" y="20"/>
                </a:lnTo>
                <a:lnTo>
                  <a:pt x="5" y="10"/>
                </a:lnTo>
                <a:lnTo>
                  <a:pt x="13" y="5"/>
                </a:lnTo>
                <a:lnTo>
                  <a:pt x="18" y="2"/>
                </a:lnTo>
                <a:lnTo>
                  <a:pt x="29" y="0"/>
                </a:lnTo>
                <a:lnTo>
                  <a:pt x="34" y="0"/>
                </a:lnTo>
                <a:lnTo>
                  <a:pt x="42" y="2"/>
                </a:lnTo>
                <a:lnTo>
                  <a:pt x="47" y="8"/>
                </a:lnTo>
                <a:lnTo>
                  <a:pt x="49" y="10"/>
                </a:lnTo>
                <a:lnTo>
                  <a:pt x="52" y="18"/>
                </a:lnTo>
                <a:lnTo>
                  <a:pt x="54" y="26"/>
                </a:lnTo>
                <a:lnTo>
                  <a:pt x="57" y="33"/>
                </a:lnTo>
                <a:lnTo>
                  <a:pt x="57" y="46"/>
                </a:lnTo>
                <a:lnTo>
                  <a:pt x="57" y="59"/>
                </a:lnTo>
                <a:lnTo>
                  <a:pt x="54" y="72"/>
                </a:lnTo>
                <a:lnTo>
                  <a:pt x="49" y="80"/>
                </a:lnTo>
                <a:lnTo>
                  <a:pt x="44" y="85"/>
                </a:lnTo>
                <a:lnTo>
                  <a:pt x="36" y="90"/>
                </a:lnTo>
                <a:lnTo>
                  <a:pt x="29" y="90"/>
                </a:lnTo>
                <a:lnTo>
                  <a:pt x="21" y="90"/>
                </a:lnTo>
                <a:lnTo>
                  <a:pt x="13" y="88"/>
                </a:lnTo>
                <a:lnTo>
                  <a:pt x="8" y="82"/>
                </a:lnTo>
                <a:lnTo>
                  <a:pt x="3" y="72"/>
                </a:lnTo>
                <a:lnTo>
                  <a:pt x="0" y="62"/>
                </a:lnTo>
                <a:lnTo>
                  <a:pt x="0" y="46"/>
                </a:lnTo>
                <a:close/>
                <a:moveTo>
                  <a:pt x="11" y="46"/>
                </a:moveTo>
                <a:lnTo>
                  <a:pt x="11" y="59"/>
                </a:lnTo>
                <a:lnTo>
                  <a:pt x="13" y="67"/>
                </a:lnTo>
                <a:lnTo>
                  <a:pt x="16" y="75"/>
                </a:lnTo>
                <a:lnTo>
                  <a:pt x="21" y="80"/>
                </a:lnTo>
                <a:lnTo>
                  <a:pt x="29" y="80"/>
                </a:lnTo>
                <a:lnTo>
                  <a:pt x="34" y="80"/>
                </a:lnTo>
                <a:lnTo>
                  <a:pt x="42" y="75"/>
                </a:lnTo>
                <a:lnTo>
                  <a:pt x="44" y="67"/>
                </a:lnTo>
                <a:lnTo>
                  <a:pt x="44" y="59"/>
                </a:lnTo>
                <a:lnTo>
                  <a:pt x="47" y="46"/>
                </a:lnTo>
                <a:lnTo>
                  <a:pt x="44" y="33"/>
                </a:lnTo>
                <a:lnTo>
                  <a:pt x="44" y="23"/>
                </a:lnTo>
                <a:lnTo>
                  <a:pt x="42" y="18"/>
                </a:lnTo>
                <a:lnTo>
                  <a:pt x="34" y="13"/>
                </a:lnTo>
                <a:lnTo>
                  <a:pt x="29" y="10"/>
                </a:lnTo>
                <a:lnTo>
                  <a:pt x="21" y="13"/>
                </a:lnTo>
                <a:lnTo>
                  <a:pt x="16" y="18"/>
                </a:lnTo>
                <a:lnTo>
                  <a:pt x="13" y="23"/>
                </a:lnTo>
                <a:lnTo>
                  <a:pt x="11" y="33"/>
                </a:lnTo>
                <a:lnTo>
                  <a:pt x="11"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690" name="Freeform 930"/>
          <p:cNvSpPr>
            <a:spLocks noEditPoints="1"/>
          </p:cNvSpPr>
          <p:nvPr/>
        </p:nvSpPr>
        <p:spPr bwMode="auto">
          <a:xfrm>
            <a:off x="2687638" y="5937250"/>
            <a:ext cx="95250" cy="142875"/>
          </a:xfrm>
          <a:custGeom>
            <a:avLst/>
            <a:gdLst/>
            <a:ahLst/>
            <a:cxnLst>
              <a:cxn ang="0">
                <a:pos x="0" y="46"/>
              </a:cxn>
              <a:cxn ang="0">
                <a:pos x="0" y="31"/>
              </a:cxn>
              <a:cxn ang="0">
                <a:pos x="3" y="20"/>
              </a:cxn>
              <a:cxn ang="0">
                <a:pos x="8" y="10"/>
              </a:cxn>
              <a:cxn ang="0">
                <a:pos x="13" y="5"/>
              </a:cxn>
              <a:cxn ang="0">
                <a:pos x="21" y="2"/>
              </a:cxn>
              <a:cxn ang="0">
                <a:pos x="29" y="0"/>
              </a:cxn>
              <a:cxn ang="0">
                <a:pos x="36" y="0"/>
              </a:cxn>
              <a:cxn ang="0">
                <a:pos x="42" y="2"/>
              </a:cxn>
              <a:cxn ang="0">
                <a:pos x="47" y="8"/>
              </a:cxn>
              <a:cxn ang="0">
                <a:pos x="52" y="10"/>
              </a:cxn>
              <a:cxn ang="0">
                <a:pos x="55" y="18"/>
              </a:cxn>
              <a:cxn ang="0">
                <a:pos x="57" y="26"/>
              </a:cxn>
              <a:cxn ang="0">
                <a:pos x="57" y="33"/>
              </a:cxn>
              <a:cxn ang="0">
                <a:pos x="60" y="46"/>
              </a:cxn>
              <a:cxn ang="0">
                <a:pos x="57" y="59"/>
              </a:cxn>
              <a:cxn ang="0">
                <a:pos x="55" y="72"/>
              </a:cxn>
              <a:cxn ang="0">
                <a:pos x="52" y="80"/>
              </a:cxn>
              <a:cxn ang="0">
                <a:pos x="47" y="85"/>
              </a:cxn>
              <a:cxn ang="0">
                <a:pos x="39" y="90"/>
              </a:cxn>
              <a:cxn ang="0">
                <a:pos x="29" y="90"/>
              </a:cxn>
              <a:cxn ang="0">
                <a:pos x="21" y="90"/>
              </a:cxn>
              <a:cxn ang="0">
                <a:pos x="16" y="88"/>
              </a:cxn>
              <a:cxn ang="0">
                <a:pos x="8" y="82"/>
              </a:cxn>
              <a:cxn ang="0">
                <a:pos x="6" y="72"/>
              </a:cxn>
              <a:cxn ang="0">
                <a:pos x="0" y="62"/>
              </a:cxn>
              <a:cxn ang="0">
                <a:pos x="0" y="46"/>
              </a:cxn>
              <a:cxn ang="0">
                <a:pos x="13" y="46"/>
              </a:cxn>
              <a:cxn ang="0">
                <a:pos x="13" y="59"/>
              </a:cxn>
              <a:cxn ang="0">
                <a:pos x="13" y="67"/>
              </a:cxn>
              <a:cxn ang="0">
                <a:pos x="16" y="75"/>
              </a:cxn>
              <a:cxn ang="0">
                <a:pos x="24" y="80"/>
              </a:cxn>
              <a:cxn ang="0">
                <a:pos x="29" y="80"/>
              </a:cxn>
              <a:cxn ang="0">
                <a:pos x="36" y="80"/>
              </a:cxn>
              <a:cxn ang="0">
                <a:pos x="42" y="75"/>
              </a:cxn>
              <a:cxn ang="0">
                <a:pos x="44" y="67"/>
              </a:cxn>
              <a:cxn ang="0">
                <a:pos x="47" y="59"/>
              </a:cxn>
              <a:cxn ang="0">
                <a:pos x="47" y="46"/>
              </a:cxn>
              <a:cxn ang="0">
                <a:pos x="47" y="33"/>
              </a:cxn>
              <a:cxn ang="0">
                <a:pos x="44" y="23"/>
              </a:cxn>
              <a:cxn ang="0">
                <a:pos x="42" y="18"/>
              </a:cxn>
              <a:cxn ang="0">
                <a:pos x="36" y="13"/>
              </a:cxn>
              <a:cxn ang="0">
                <a:pos x="29" y="10"/>
              </a:cxn>
              <a:cxn ang="0">
                <a:pos x="24" y="13"/>
              </a:cxn>
              <a:cxn ang="0">
                <a:pos x="18" y="18"/>
              </a:cxn>
              <a:cxn ang="0">
                <a:pos x="13" y="23"/>
              </a:cxn>
              <a:cxn ang="0">
                <a:pos x="13" y="33"/>
              </a:cxn>
              <a:cxn ang="0">
                <a:pos x="13" y="46"/>
              </a:cxn>
            </a:cxnLst>
            <a:rect l="0" t="0" r="r" b="b"/>
            <a:pathLst>
              <a:path w="60" h="90">
                <a:moveTo>
                  <a:pt x="0" y="46"/>
                </a:moveTo>
                <a:lnTo>
                  <a:pt x="0" y="31"/>
                </a:lnTo>
                <a:lnTo>
                  <a:pt x="3" y="20"/>
                </a:lnTo>
                <a:lnTo>
                  <a:pt x="8" y="10"/>
                </a:lnTo>
                <a:lnTo>
                  <a:pt x="13" y="5"/>
                </a:lnTo>
                <a:lnTo>
                  <a:pt x="21" y="2"/>
                </a:lnTo>
                <a:lnTo>
                  <a:pt x="29" y="0"/>
                </a:lnTo>
                <a:lnTo>
                  <a:pt x="36" y="0"/>
                </a:lnTo>
                <a:lnTo>
                  <a:pt x="42" y="2"/>
                </a:lnTo>
                <a:lnTo>
                  <a:pt x="47" y="8"/>
                </a:lnTo>
                <a:lnTo>
                  <a:pt x="52" y="10"/>
                </a:lnTo>
                <a:lnTo>
                  <a:pt x="55" y="18"/>
                </a:lnTo>
                <a:lnTo>
                  <a:pt x="57" y="26"/>
                </a:lnTo>
                <a:lnTo>
                  <a:pt x="57" y="33"/>
                </a:lnTo>
                <a:lnTo>
                  <a:pt x="60" y="46"/>
                </a:lnTo>
                <a:lnTo>
                  <a:pt x="57" y="59"/>
                </a:lnTo>
                <a:lnTo>
                  <a:pt x="55" y="72"/>
                </a:lnTo>
                <a:lnTo>
                  <a:pt x="52" y="80"/>
                </a:lnTo>
                <a:lnTo>
                  <a:pt x="47" y="85"/>
                </a:lnTo>
                <a:lnTo>
                  <a:pt x="39" y="90"/>
                </a:lnTo>
                <a:lnTo>
                  <a:pt x="29" y="90"/>
                </a:lnTo>
                <a:lnTo>
                  <a:pt x="21" y="90"/>
                </a:lnTo>
                <a:lnTo>
                  <a:pt x="16" y="88"/>
                </a:lnTo>
                <a:lnTo>
                  <a:pt x="8" y="82"/>
                </a:lnTo>
                <a:lnTo>
                  <a:pt x="6" y="72"/>
                </a:lnTo>
                <a:lnTo>
                  <a:pt x="0" y="62"/>
                </a:lnTo>
                <a:lnTo>
                  <a:pt x="0" y="46"/>
                </a:lnTo>
                <a:close/>
                <a:moveTo>
                  <a:pt x="13" y="46"/>
                </a:moveTo>
                <a:lnTo>
                  <a:pt x="13" y="59"/>
                </a:lnTo>
                <a:lnTo>
                  <a:pt x="13" y="67"/>
                </a:lnTo>
                <a:lnTo>
                  <a:pt x="16" y="75"/>
                </a:lnTo>
                <a:lnTo>
                  <a:pt x="24" y="80"/>
                </a:lnTo>
                <a:lnTo>
                  <a:pt x="29" y="80"/>
                </a:lnTo>
                <a:lnTo>
                  <a:pt x="36" y="80"/>
                </a:lnTo>
                <a:lnTo>
                  <a:pt x="42" y="75"/>
                </a:lnTo>
                <a:lnTo>
                  <a:pt x="44" y="67"/>
                </a:lnTo>
                <a:lnTo>
                  <a:pt x="47" y="59"/>
                </a:lnTo>
                <a:lnTo>
                  <a:pt x="47" y="46"/>
                </a:lnTo>
                <a:lnTo>
                  <a:pt x="47" y="33"/>
                </a:lnTo>
                <a:lnTo>
                  <a:pt x="44" y="23"/>
                </a:lnTo>
                <a:lnTo>
                  <a:pt x="42" y="18"/>
                </a:lnTo>
                <a:lnTo>
                  <a:pt x="36" y="13"/>
                </a:lnTo>
                <a:lnTo>
                  <a:pt x="29" y="10"/>
                </a:lnTo>
                <a:lnTo>
                  <a:pt x="24" y="13"/>
                </a:lnTo>
                <a:lnTo>
                  <a:pt x="18" y="18"/>
                </a:lnTo>
                <a:lnTo>
                  <a:pt x="13" y="23"/>
                </a:lnTo>
                <a:lnTo>
                  <a:pt x="13" y="33"/>
                </a:lnTo>
                <a:lnTo>
                  <a:pt x="13"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691" name="Line 931"/>
          <p:cNvSpPr>
            <a:spLocks noChangeShapeType="1"/>
          </p:cNvSpPr>
          <p:nvPr/>
        </p:nvSpPr>
        <p:spPr bwMode="auto">
          <a:xfrm flipV="1">
            <a:off x="3278188" y="5802313"/>
            <a:ext cx="1587" cy="4921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92" name="Line 932"/>
          <p:cNvSpPr>
            <a:spLocks noChangeShapeType="1"/>
          </p:cNvSpPr>
          <p:nvPr/>
        </p:nvSpPr>
        <p:spPr bwMode="auto">
          <a:xfrm>
            <a:off x="3278188" y="1038225"/>
            <a:ext cx="1587" cy="49213"/>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93" name="Freeform 933"/>
          <p:cNvSpPr>
            <a:spLocks/>
          </p:cNvSpPr>
          <p:nvPr/>
        </p:nvSpPr>
        <p:spPr bwMode="auto">
          <a:xfrm>
            <a:off x="3135313" y="5937250"/>
            <a:ext cx="52387" cy="142875"/>
          </a:xfrm>
          <a:custGeom>
            <a:avLst/>
            <a:gdLst/>
            <a:ahLst/>
            <a:cxnLst>
              <a:cxn ang="0">
                <a:pos x="33" y="90"/>
              </a:cxn>
              <a:cxn ang="0">
                <a:pos x="21" y="90"/>
              </a:cxn>
              <a:cxn ang="0">
                <a:pos x="21" y="20"/>
              </a:cxn>
              <a:cxn ang="0">
                <a:pos x="18" y="23"/>
              </a:cxn>
              <a:cxn ang="0">
                <a:pos x="13" y="28"/>
              </a:cxn>
              <a:cxn ang="0">
                <a:pos x="5" y="31"/>
              </a:cxn>
              <a:cxn ang="0">
                <a:pos x="0" y="33"/>
              </a:cxn>
              <a:cxn ang="0">
                <a:pos x="0" y="23"/>
              </a:cxn>
              <a:cxn ang="0">
                <a:pos x="10" y="18"/>
              </a:cxn>
              <a:cxn ang="0">
                <a:pos x="15" y="13"/>
              </a:cxn>
              <a:cxn ang="0">
                <a:pos x="21" y="5"/>
              </a:cxn>
              <a:cxn ang="0">
                <a:pos x="26" y="0"/>
              </a:cxn>
              <a:cxn ang="0">
                <a:pos x="33" y="0"/>
              </a:cxn>
              <a:cxn ang="0">
                <a:pos x="33" y="90"/>
              </a:cxn>
            </a:cxnLst>
            <a:rect l="0" t="0" r="r" b="b"/>
            <a:pathLst>
              <a:path w="33" h="90">
                <a:moveTo>
                  <a:pt x="33" y="90"/>
                </a:moveTo>
                <a:lnTo>
                  <a:pt x="21" y="90"/>
                </a:lnTo>
                <a:lnTo>
                  <a:pt x="21" y="20"/>
                </a:lnTo>
                <a:lnTo>
                  <a:pt x="18" y="23"/>
                </a:lnTo>
                <a:lnTo>
                  <a:pt x="13" y="28"/>
                </a:lnTo>
                <a:lnTo>
                  <a:pt x="5" y="31"/>
                </a:lnTo>
                <a:lnTo>
                  <a:pt x="0" y="33"/>
                </a:lnTo>
                <a:lnTo>
                  <a:pt x="0" y="23"/>
                </a:lnTo>
                <a:lnTo>
                  <a:pt x="10" y="18"/>
                </a:lnTo>
                <a:lnTo>
                  <a:pt x="15" y="13"/>
                </a:lnTo>
                <a:lnTo>
                  <a:pt x="21" y="5"/>
                </a:lnTo>
                <a:lnTo>
                  <a:pt x="26" y="0"/>
                </a:lnTo>
                <a:lnTo>
                  <a:pt x="33" y="0"/>
                </a:lnTo>
                <a:lnTo>
                  <a:pt x="33" y="9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694" name="Freeform 934"/>
          <p:cNvSpPr>
            <a:spLocks/>
          </p:cNvSpPr>
          <p:nvPr/>
        </p:nvSpPr>
        <p:spPr bwMode="auto">
          <a:xfrm>
            <a:off x="3233738" y="5940425"/>
            <a:ext cx="90487" cy="139700"/>
          </a:xfrm>
          <a:custGeom>
            <a:avLst/>
            <a:gdLst/>
            <a:ahLst/>
            <a:cxnLst>
              <a:cxn ang="0">
                <a:pos x="0" y="65"/>
              </a:cxn>
              <a:cxn ang="0">
                <a:pos x="10" y="62"/>
              </a:cxn>
              <a:cxn ang="0">
                <a:pos x="13" y="70"/>
              </a:cxn>
              <a:cxn ang="0">
                <a:pos x="15" y="75"/>
              </a:cxn>
              <a:cxn ang="0">
                <a:pos x="21" y="78"/>
              </a:cxn>
              <a:cxn ang="0">
                <a:pos x="28" y="78"/>
              </a:cxn>
              <a:cxn ang="0">
                <a:pos x="36" y="78"/>
              </a:cxn>
              <a:cxn ang="0">
                <a:pos x="41" y="73"/>
              </a:cxn>
              <a:cxn ang="0">
                <a:pos x="44" y="65"/>
              </a:cxn>
              <a:cxn ang="0">
                <a:pos x="46" y="57"/>
              </a:cxn>
              <a:cxn ang="0">
                <a:pos x="44" y="49"/>
              </a:cxn>
              <a:cxn ang="0">
                <a:pos x="41" y="44"/>
              </a:cxn>
              <a:cxn ang="0">
                <a:pos x="36" y="39"/>
              </a:cxn>
              <a:cxn ang="0">
                <a:pos x="28" y="39"/>
              </a:cxn>
              <a:cxn ang="0">
                <a:pos x="23" y="39"/>
              </a:cxn>
              <a:cxn ang="0">
                <a:pos x="18" y="42"/>
              </a:cxn>
              <a:cxn ang="0">
                <a:pos x="15" y="42"/>
              </a:cxn>
              <a:cxn ang="0">
                <a:pos x="13" y="47"/>
              </a:cxn>
              <a:cxn ang="0">
                <a:pos x="0" y="44"/>
              </a:cxn>
              <a:cxn ang="0">
                <a:pos x="10" y="0"/>
              </a:cxn>
              <a:cxn ang="0">
                <a:pos x="52" y="0"/>
              </a:cxn>
              <a:cxn ang="0">
                <a:pos x="52" y="11"/>
              </a:cxn>
              <a:cxn ang="0">
                <a:pos x="21" y="11"/>
              </a:cxn>
              <a:cxn ang="0">
                <a:pos x="15" y="34"/>
              </a:cxn>
              <a:cxn ang="0">
                <a:pos x="23" y="29"/>
              </a:cxn>
              <a:cxn ang="0">
                <a:pos x="31" y="29"/>
              </a:cxn>
              <a:cxn ang="0">
                <a:pos x="39" y="29"/>
              </a:cxn>
              <a:cxn ang="0">
                <a:pos x="44" y="31"/>
              </a:cxn>
              <a:cxn ang="0">
                <a:pos x="49" y="37"/>
              </a:cxn>
              <a:cxn ang="0">
                <a:pos x="54" y="42"/>
              </a:cxn>
              <a:cxn ang="0">
                <a:pos x="57" y="49"/>
              </a:cxn>
              <a:cxn ang="0">
                <a:pos x="57" y="57"/>
              </a:cxn>
              <a:cxn ang="0">
                <a:pos x="57" y="68"/>
              </a:cxn>
              <a:cxn ang="0">
                <a:pos x="52" y="78"/>
              </a:cxn>
              <a:cxn ang="0">
                <a:pos x="44" y="83"/>
              </a:cxn>
              <a:cxn ang="0">
                <a:pos x="36" y="88"/>
              </a:cxn>
              <a:cxn ang="0">
                <a:pos x="28" y="88"/>
              </a:cxn>
              <a:cxn ang="0">
                <a:pos x="21" y="88"/>
              </a:cxn>
              <a:cxn ang="0">
                <a:pos x="13" y="86"/>
              </a:cxn>
              <a:cxn ang="0">
                <a:pos x="8" y="83"/>
              </a:cxn>
              <a:cxn ang="0">
                <a:pos x="5" y="78"/>
              </a:cxn>
              <a:cxn ang="0">
                <a:pos x="0" y="70"/>
              </a:cxn>
              <a:cxn ang="0">
                <a:pos x="0" y="65"/>
              </a:cxn>
            </a:cxnLst>
            <a:rect l="0" t="0" r="r" b="b"/>
            <a:pathLst>
              <a:path w="57" h="88">
                <a:moveTo>
                  <a:pt x="0" y="65"/>
                </a:moveTo>
                <a:lnTo>
                  <a:pt x="10" y="62"/>
                </a:lnTo>
                <a:lnTo>
                  <a:pt x="13" y="70"/>
                </a:lnTo>
                <a:lnTo>
                  <a:pt x="15" y="75"/>
                </a:lnTo>
                <a:lnTo>
                  <a:pt x="21" y="78"/>
                </a:lnTo>
                <a:lnTo>
                  <a:pt x="28" y="78"/>
                </a:lnTo>
                <a:lnTo>
                  <a:pt x="36" y="78"/>
                </a:lnTo>
                <a:lnTo>
                  <a:pt x="41" y="73"/>
                </a:lnTo>
                <a:lnTo>
                  <a:pt x="44" y="65"/>
                </a:lnTo>
                <a:lnTo>
                  <a:pt x="46" y="57"/>
                </a:lnTo>
                <a:lnTo>
                  <a:pt x="44" y="49"/>
                </a:lnTo>
                <a:lnTo>
                  <a:pt x="41" y="44"/>
                </a:lnTo>
                <a:lnTo>
                  <a:pt x="36" y="39"/>
                </a:lnTo>
                <a:lnTo>
                  <a:pt x="28" y="39"/>
                </a:lnTo>
                <a:lnTo>
                  <a:pt x="23" y="39"/>
                </a:lnTo>
                <a:lnTo>
                  <a:pt x="18" y="42"/>
                </a:lnTo>
                <a:lnTo>
                  <a:pt x="15" y="42"/>
                </a:lnTo>
                <a:lnTo>
                  <a:pt x="13" y="47"/>
                </a:lnTo>
                <a:lnTo>
                  <a:pt x="0" y="44"/>
                </a:lnTo>
                <a:lnTo>
                  <a:pt x="10" y="0"/>
                </a:lnTo>
                <a:lnTo>
                  <a:pt x="52" y="0"/>
                </a:lnTo>
                <a:lnTo>
                  <a:pt x="52" y="11"/>
                </a:lnTo>
                <a:lnTo>
                  <a:pt x="21" y="11"/>
                </a:lnTo>
                <a:lnTo>
                  <a:pt x="15" y="34"/>
                </a:lnTo>
                <a:lnTo>
                  <a:pt x="23" y="29"/>
                </a:lnTo>
                <a:lnTo>
                  <a:pt x="31" y="29"/>
                </a:lnTo>
                <a:lnTo>
                  <a:pt x="39" y="29"/>
                </a:lnTo>
                <a:lnTo>
                  <a:pt x="44" y="31"/>
                </a:lnTo>
                <a:lnTo>
                  <a:pt x="49" y="37"/>
                </a:lnTo>
                <a:lnTo>
                  <a:pt x="54" y="42"/>
                </a:lnTo>
                <a:lnTo>
                  <a:pt x="57" y="49"/>
                </a:lnTo>
                <a:lnTo>
                  <a:pt x="57" y="57"/>
                </a:lnTo>
                <a:lnTo>
                  <a:pt x="57" y="68"/>
                </a:lnTo>
                <a:lnTo>
                  <a:pt x="52" y="78"/>
                </a:lnTo>
                <a:lnTo>
                  <a:pt x="44" y="83"/>
                </a:lnTo>
                <a:lnTo>
                  <a:pt x="36" y="88"/>
                </a:lnTo>
                <a:lnTo>
                  <a:pt x="28" y="88"/>
                </a:lnTo>
                <a:lnTo>
                  <a:pt x="21" y="88"/>
                </a:lnTo>
                <a:lnTo>
                  <a:pt x="13" y="86"/>
                </a:lnTo>
                <a:lnTo>
                  <a:pt x="8" y="83"/>
                </a:lnTo>
                <a:lnTo>
                  <a:pt x="5" y="78"/>
                </a:lnTo>
                <a:lnTo>
                  <a:pt x="0" y="70"/>
                </a:lnTo>
                <a:lnTo>
                  <a:pt x="0" y="6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695" name="Freeform 935"/>
          <p:cNvSpPr>
            <a:spLocks noEditPoints="1"/>
          </p:cNvSpPr>
          <p:nvPr/>
        </p:nvSpPr>
        <p:spPr bwMode="auto">
          <a:xfrm>
            <a:off x="3340100" y="5937250"/>
            <a:ext cx="93663" cy="142875"/>
          </a:xfrm>
          <a:custGeom>
            <a:avLst/>
            <a:gdLst/>
            <a:ahLst/>
            <a:cxnLst>
              <a:cxn ang="0">
                <a:pos x="0" y="46"/>
              </a:cxn>
              <a:cxn ang="0">
                <a:pos x="3" y="31"/>
              </a:cxn>
              <a:cxn ang="0">
                <a:pos x="5" y="20"/>
              </a:cxn>
              <a:cxn ang="0">
                <a:pos x="8" y="10"/>
              </a:cxn>
              <a:cxn ang="0">
                <a:pos x="13" y="5"/>
              </a:cxn>
              <a:cxn ang="0">
                <a:pos x="21" y="2"/>
              </a:cxn>
              <a:cxn ang="0">
                <a:pos x="31" y="0"/>
              </a:cxn>
              <a:cxn ang="0">
                <a:pos x="36" y="0"/>
              </a:cxn>
              <a:cxn ang="0">
                <a:pos x="44" y="2"/>
              </a:cxn>
              <a:cxn ang="0">
                <a:pos x="49" y="8"/>
              </a:cxn>
              <a:cxn ang="0">
                <a:pos x="52" y="10"/>
              </a:cxn>
              <a:cxn ang="0">
                <a:pos x="54" y="18"/>
              </a:cxn>
              <a:cxn ang="0">
                <a:pos x="57" y="26"/>
              </a:cxn>
              <a:cxn ang="0">
                <a:pos x="59" y="33"/>
              </a:cxn>
              <a:cxn ang="0">
                <a:pos x="59" y="46"/>
              </a:cxn>
              <a:cxn ang="0">
                <a:pos x="59" y="59"/>
              </a:cxn>
              <a:cxn ang="0">
                <a:pos x="57" y="72"/>
              </a:cxn>
              <a:cxn ang="0">
                <a:pos x="52" y="80"/>
              </a:cxn>
              <a:cxn ang="0">
                <a:pos x="46" y="85"/>
              </a:cxn>
              <a:cxn ang="0">
                <a:pos x="39" y="90"/>
              </a:cxn>
              <a:cxn ang="0">
                <a:pos x="31" y="90"/>
              </a:cxn>
              <a:cxn ang="0">
                <a:pos x="21" y="90"/>
              </a:cxn>
              <a:cxn ang="0">
                <a:pos x="16" y="88"/>
              </a:cxn>
              <a:cxn ang="0">
                <a:pos x="10" y="82"/>
              </a:cxn>
              <a:cxn ang="0">
                <a:pos x="5" y="72"/>
              </a:cxn>
              <a:cxn ang="0">
                <a:pos x="3" y="62"/>
              </a:cxn>
              <a:cxn ang="0">
                <a:pos x="0" y="46"/>
              </a:cxn>
              <a:cxn ang="0">
                <a:pos x="13" y="46"/>
              </a:cxn>
              <a:cxn ang="0">
                <a:pos x="13" y="59"/>
              </a:cxn>
              <a:cxn ang="0">
                <a:pos x="16" y="67"/>
              </a:cxn>
              <a:cxn ang="0">
                <a:pos x="18" y="75"/>
              </a:cxn>
              <a:cxn ang="0">
                <a:pos x="23" y="80"/>
              </a:cxn>
              <a:cxn ang="0">
                <a:pos x="31" y="80"/>
              </a:cxn>
              <a:cxn ang="0">
                <a:pos x="36" y="80"/>
              </a:cxn>
              <a:cxn ang="0">
                <a:pos x="41" y="75"/>
              </a:cxn>
              <a:cxn ang="0">
                <a:pos x="44" y="67"/>
              </a:cxn>
              <a:cxn ang="0">
                <a:pos x="46" y="59"/>
              </a:cxn>
              <a:cxn ang="0">
                <a:pos x="46" y="46"/>
              </a:cxn>
              <a:cxn ang="0">
                <a:pos x="46" y="33"/>
              </a:cxn>
              <a:cxn ang="0">
                <a:pos x="44" y="23"/>
              </a:cxn>
              <a:cxn ang="0">
                <a:pos x="41" y="18"/>
              </a:cxn>
              <a:cxn ang="0">
                <a:pos x="36" y="13"/>
              </a:cxn>
              <a:cxn ang="0">
                <a:pos x="31" y="10"/>
              </a:cxn>
              <a:cxn ang="0">
                <a:pos x="23" y="13"/>
              </a:cxn>
              <a:cxn ang="0">
                <a:pos x="18" y="18"/>
              </a:cxn>
              <a:cxn ang="0">
                <a:pos x="16" y="23"/>
              </a:cxn>
              <a:cxn ang="0">
                <a:pos x="13" y="33"/>
              </a:cxn>
              <a:cxn ang="0">
                <a:pos x="13" y="46"/>
              </a:cxn>
            </a:cxnLst>
            <a:rect l="0" t="0" r="r" b="b"/>
            <a:pathLst>
              <a:path w="59" h="90">
                <a:moveTo>
                  <a:pt x="0" y="46"/>
                </a:moveTo>
                <a:lnTo>
                  <a:pt x="3" y="31"/>
                </a:lnTo>
                <a:lnTo>
                  <a:pt x="5" y="20"/>
                </a:lnTo>
                <a:lnTo>
                  <a:pt x="8" y="10"/>
                </a:lnTo>
                <a:lnTo>
                  <a:pt x="13" y="5"/>
                </a:lnTo>
                <a:lnTo>
                  <a:pt x="21" y="2"/>
                </a:lnTo>
                <a:lnTo>
                  <a:pt x="31" y="0"/>
                </a:lnTo>
                <a:lnTo>
                  <a:pt x="36" y="0"/>
                </a:lnTo>
                <a:lnTo>
                  <a:pt x="44" y="2"/>
                </a:lnTo>
                <a:lnTo>
                  <a:pt x="49" y="8"/>
                </a:lnTo>
                <a:lnTo>
                  <a:pt x="52" y="10"/>
                </a:lnTo>
                <a:lnTo>
                  <a:pt x="54" y="18"/>
                </a:lnTo>
                <a:lnTo>
                  <a:pt x="57" y="26"/>
                </a:lnTo>
                <a:lnTo>
                  <a:pt x="59" y="33"/>
                </a:lnTo>
                <a:lnTo>
                  <a:pt x="59" y="46"/>
                </a:lnTo>
                <a:lnTo>
                  <a:pt x="59" y="59"/>
                </a:lnTo>
                <a:lnTo>
                  <a:pt x="57" y="72"/>
                </a:lnTo>
                <a:lnTo>
                  <a:pt x="52" y="80"/>
                </a:lnTo>
                <a:lnTo>
                  <a:pt x="46" y="85"/>
                </a:lnTo>
                <a:lnTo>
                  <a:pt x="39" y="90"/>
                </a:lnTo>
                <a:lnTo>
                  <a:pt x="31" y="90"/>
                </a:lnTo>
                <a:lnTo>
                  <a:pt x="21" y="90"/>
                </a:lnTo>
                <a:lnTo>
                  <a:pt x="16" y="88"/>
                </a:lnTo>
                <a:lnTo>
                  <a:pt x="10" y="82"/>
                </a:lnTo>
                <a:lnTo>
                  <a:pt x="5" y="72"/>
                </a:lnTo>
                <a:lnTo>
                  <a:pt x="3" y="62"/>
                </a:lnTo>
                <a:lnTo>
                  <a:pt x="0" y="46"/>
                </a:lnTo>
                <a:close/>
                <a:moveTo>
                  <a:pt x="13" y="46"/>
                </a:moveTo>
                <a:lnTo>
                  <a:pt x="13" y="59"/>
                </a:lnTo>
                <a:lnTo>
                  <a:pt x="16" y="67"/>
                </a:lnTo>
                <a:lnTo>
                  <a:pt x="18" y="75"/>
                </a:lnTo>
                <a:lnTo>
                  <a:pt x="23" y="80"/>
                </a:lnTo>
                <a:lnTo>
                  <a:pt x="31" y="80"/>
                </a:lnTo>
                <a:lnTo>
                  <a:pt x="36" y="80"/>
                </a:lnTo>
                <a:lnTo>
                  <a:pt x="41" y="75"/>
                </a:lnTo>
                <a:lnTo>
                  <a:pt x="44" y="67"/>
                </a:lnTo>
                <a:lnTo>
                  <a:pt x="46" y="59"/>
                </a:lnTo>
                <a:lnTo>
                  <a:pt x="46" y="46"/>
                </a:lnTo>
                <a:lnTo>
                  <a:pt x="46" y="33"/>
                </a:lnTo>
                <a:lnTo>
                  <a:pt x="44" y="23"/>
                </a:lnTo>
                <a:lnTo>
                  <a:pt x="41" y="18"/>
                </a:lnTo>
                <a:lnTo>
                  <a:pt x="36" y="13"/>
                </a:lnTo>
                <a:lnTo>
                  <a:pt x="31" y="10"/>
                </a:lnTo>
                <a:lnTo>
                  <a:pt x="23" y="13"/>
                </a:lnTo>
                <a:lnTo>
                  <a:pt x="18" y="18"/>
                </a:lnTo>
                <a:lnTo>
                  <a:pt x="16" y="23"/>
                </a:lnTo>
                <a:lnTo>
                  <a:pt x="13" y="33"/>
                </a:lnTo>
                <a:lnTo>
                  <a:pt x="13"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696" name="Line 936"/>
          <p:cNvSpPr>
            <a:spLocks noChangeShapeType="1"/>
          </p:cNvSpPr>
          <p:nvPr/>
        </p:nvSpPr>
        <p:spPr bwMode="auto">
          <a:xfrm flipV="1">
            <a:off x="3935413" y="5802313"/>
            <a:ext cx="1587" cy="4921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97" name="Line 937"/>
          <p:cNvSpPr>
            <a:spLocks noChangeShapeType="1"/>
          </p:cNvSpPr>
          <p:nvPr/>
        </p:nvSpPr>
        <p:spPr bwMode="auto">
          <a:xfrm>
            <a:off x="3935413" y="1038225"/>
            <a:ext cx="1587" cy="49213"/>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698" name="Freeform 938"/>
          <p:cNvSpPr>
            <a:spLocks/>
          </p:cNvSpPr>
          <p:nvPr/>
        </p:nvSpPr>
        <p:spPr bwMode="auto">
          <a:xfrm>
            <a:off x="3778250" y="5937250"/>
            <a:ext cx="90488" cy="142875"/>
          </a:xfrm>
          <a:custGeom>
            <a:avLst/>
            <a:gdLst/>
            <a:ahLst/>
            <a:cxnLst>
              <a:cxn ang="0">
                <a:pos x="57" y="77"/>
              </a:cxn>
              <a:cxn ang="0">
                <a:pos x="57" y="90"/>
              </a:cxn>
              <a:cxn ang="0">
                <a:pos x="0" y="90"/>
              </a:cxn>
              <a:cxn ang="0">
                <a:pos x="0" y="85"/>
              </a:cxn>
              <a:cxn ang="0">
                <a:pos x="0" y="82"/>
              </a:cxn>
              <a:cxn ang="0">
                <a:pos x="3" y="75"/>
              </a:cxn>
              <a:cxn ang="0">
                <a:pos x="6" y="70"/>
              </a:cxn>
              <a:cxn ang="0">
                <a:pos x="13" y="62"/>
              </a:cxn>
              <a:cxn ang="0">
                <a:pos x="21" y="57"/>
              </a:cxn>
              <a:cxn ang="0">
                <a:pos x="29" y="49"/>
              </a:cxn>
              <a:cxn ang="0">
                <a:pos x="37" y="41"/>
              </a:cxn>
              <a:cxn ang="0">
                <a:pos x="39" y="39"/>
              </a:cxn>
              <a:cxn ang="0">
                <a:pos x="44" y="31"/>
              </a:cxn>
              <a:cxn ang="0">
                <a:pos x="44" y="26"/>
              </a:cxn>
              <a:cxn ang="0">
                <a:pos x="44" y="20"/>
              </a:cxn>
              <a:cxn ang="0">
                <a:pos x="39" y="15"/>
              </a:cxn>
              <a:cxn ang="0">
                <a:pos x="34" y="13"/>
              </a:cxn>
              <a:cxn ang="0">
                <a:pos x="29" y="10"/>
              </a:cxn>
              <a:cxn ang="0">
                <a:pos x="21" y="13"/>
              </a:cxn>
              <a:cxn ang="0">
                <a:pos x="16" y="15"/>
              </a:cxn>
              <a:cxn ang="0">
                <a:pos x="13" y="20"/>
              </a:cxn>
              <a:cxn ang="0">
                <a:pos x="13" y="26"/>
              </a:cxn>
              <a:cxn ang="0">
                <a:pos x="0" y="26"/>
              </a:cxn>
              <a:cxn ang="0">
                <a:pos x="3" y="18"/>
              </a:cxn>
              <a:cxn ang="0">
                <a:pos x="6" y="10"/>
              </a:cxn>
              <a:cxn ang="0">
                <a:pos x="8" y="8"/>
              </a:cxn>
              <a:cxn ang="0">
                <a:pos x="13" y="2"/>
              </a:cxn>
              <a:cxn ang="0">
                <a:pos x="21" y="0"/>
              </a:cxn>
              <a:cxn ang="0">
                <a:pos x="29" y="0"/>
              </a:cxn>
              <a:cxn ang="0">
                <a:pos x="37" y="0"/>
              </a:cxn>
              <a:cxn ang="0">
                <a:pos x="44" y="2"/>
              </a:cxn>
              <a:cxn ang="0">
                <a:pos x="49" y="8"/>
              </a:cxn>
              <a:cxn ang="0">
                <a:pos x="52" y="13"/>
              </a:cxn>
              <a:cxn ang="0">
                <a:pos x="55" y="18"/>
              </a:cxn>
              <a:cxn ang="0">
                <a:pos x="57" y="26"/>
              </a:cxn>
              <a:cxn ang="0">
                <a:pos x="55" y="31"/>
              </a:cxn>
              <a:cxn ang="0">
                <a:pos x="55" y="36"/>
              </a:cxn>
              <a:cxn ang="0">
                <a:pos x="52" y="41"/>
              </a:cxn>
              <a:cxn ang="0">
                <a:pos x="47" y="46"/>
              </a:cxn>
              <a:cxn ang="0">
                <a:pos x="44" y="51"/>
              </a:cxn>
              <a:cxn ang="0">
                <a:pos x="39" y="54"/>
              </a:cxn>
              <a:cxn ang="0">
                <a:pos x="31" y="62"/>
              </a:cxn>
              <a:cxn ang="0">
                <a:pos x="26" y="67"/>
              </a:cxn>
              <a:cxn ang="0">
                <a:pos x="21" y="70"/>
              </a:cxn>
              <a:cxn ang="0">
                <a:pos x="18" y="72"/>
              </a:cxn>
              <a:cxn ang="0">
                <a:pos x="16" y="75"/>
              </a:cxn>
              <a:cxn ang="0">
                <a:pos x="13" y="77"/>
              </a:cxn>
              <a:cxn ang="0">
                <a:pos x="57" y="77"/>
              </a:cxn>
            </a:cxnLst>
            <a:rect l="0" t="0" r="r" b="b"/>
            <a:pathLst>
              <a:path w="57" h="90">
                <a:moveTo>
                  <a:pt x="57" y="77"/>
                </a:moveTo>
                <a:lnTo>
                  <a:pt x="57" y="90"/>
                </a:lnTo>
                <a:lnTo>
                  <a:pt x="0" y="90"/>
                </a:lnTo>
                <a:lnTo>
                  <a:pt x="0" y="85"/>
                </a:lnTo>
                <a:lnTo>
                  <a:pt x="0" y="82"/>
                </a:lnTo>
                <a:lnTo>
                  <a:pt x="3" y="75"/>
                </a:lnTo>
                <a:lnTo>
                  <a:pt x="6" y="70"/>
                </a:lnTo>
                <a:lnTo>
                  <a:pt x="13" y="62"/>
                </a:lnTo>
                <a:lnTo>
                  <a:pt x="21" y="57"/>
                </a:lnTo>
                <a:lnTo>
                  <a:pt x="29" y="49"/>
                </a:lnTo>
                <a:lnTo>
                  <a:pt x="37" y="41"/>
                </a:lnTo>
                <a:lnTo>
                  <a:pt x="39" y="39"/>
                </a:lnTo>
                <a:lnTo>
                  <a:pt x="44" y="31"/>
                </a:lnTo>
                <a:lnTo>
                  <a:pt x="44" y="26"/>
                </a:lnTo>
                <a:lnTo>
                  <a:pt x="44" y="20"/>
                </a:lnTo>
                <a:lnTo>
                  <a:pt x="39" y="15"/>
                </a:lnTo>
                <a:lnTo>
                  <a:pt x="34" y="13"/>
                </a:lnTo>
                <a:lnTo>
                  <a:pt x="29" y="10"/>
                </a:lnTo>
                <a:lnTo>
                  <a:pt x="21" y="13"/>
                </a:lnTo>
                <a:lnTo>
                  <a:pt x="16" y="15"/>
                </a:lnTo>
                <a:lnTo>
                  <a:pt x="13" y="20"/>
                </a:lnTo>
                <a:lnTo>
                  <a:pt x="13" y="26"/>
                </a:lnTo>
                <a:lnTo>
                  <a:pt x="0" y="26"/>
                </a:lnTo>
                <a:lnTo>
                  <a:pt x="3" y="18"/>
                </a:lnTo>
                <a:lnTo>
                  <a:pt x="6" y="10"/>
                </a:lnTo>
                <a:lnTo>
                  <a:pt x="8" y="8"/>
                </a:lnTo>
                <a:lnTo>
                  <a:pt x="13" y="2"/>
                </a:lnTo>
                <a:lnTo>
                  <a:pt x="21" y="0"/>
                </a:lnTo>
                <a:lnTo>
                  <a:pt x="29" y="0"/>
                </a:lnTo>
                <a:lnTo>
                  <a:pt x="37" y="0"/>
                </a:lnTo>
                <a:lnTo>
                  <a:pt x="44" y="2"/>
                </a:lnTo>
                <a:lnTo>
                  <a:pt x="49" y="8"/>
                </a:lnTo>
                <a:lnTo>
                  <a:pt x="52" y="13"/>
                </a:lnTo>
                <a:lnTo>
                  <a:pt x="55" y="18"/>
                </a:lnTo>
                <a:lnTo>
                  <a:pt x="57" y="26"/>
                </a:lnTo>
                <a:lnTo>
                  <a:pt x="55" y="31"/>
                </a:lnTo>
                <a:lnTo>
                  <a:pt x="55" y="36"/>
                </a:lnTo>
                <a:lnTo>
                  <a:pt x="52" y="41"/>
                </a:lnTo>
                <a:lnTo>
                  <a:pt x="47" y="46"/>
                </a:lnTo>
                <a:lnTo>
                  <a:pt x="44" y="51"/>
                </a:lnTo>
                <a:lnTo>
                  <a:pt x="39" y="54"/>
                </a:lnTo>
                <a:lnTo>
                  <a:pt x="31" y="62"/>
                </a:lnTo>
                <a:lnTo>
                  <a:pt x="26" y="67"/>
                </a:lnTo>
                <a:lnTo>
                  <a:pt x="21" y="70"/>
                </a:lnTo>
                <a:lnTo>
                  <a:pt x="18" y="72"/>
                </a:lnTo>
                <a:lnTo>
                  <a:pt x="16" y="75"/>
                </a:lnTo>
                <a:lnTo>
                  <a:pt x="13" y="77"/>
                </a:lnTo>
                <a:lnTo>
                  <a:pt x="57" y="7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699" name="Freeform 939"/>
          <p:cNvSpPr>
            <a:spLocks noEditPoints="1"/>
          </p:cNvSpPr>
          <p:nvPr/>
        </p:nvSpPr>
        <p:spPr bwMode="auto">
          <a:xfrm>
            <a:off x="3889375" y="5937250"/>
            <a:ext cx="90488" cy="142875"/>
          </a:xfrm>
          <a:custGeom>
            <a:avLst/>
            <a:gdLst/>
            <a:ahLst/>
            <a:cxnLst>
              <a:cxn ang="0">
                <a:pos x="0" y="46"/>
              </a:cxn>
              <a:cxn ang="0">
                <a:pos x="0" y="31"/>
              </a:cxn>
              <a:cxn ang="0">
                <a:pos x="3" y="20"/>
              </a:cxn>
              <a:cxn ang="0">
                <a:pos x="5" y="10"/>
              </a:cxn>
              <a:cxn ang="0">
                <a:pos x="13" y="5"/>
              </a:cxn>
              <a:cxn ang="0">
                <a:pos x="18" y="2"/>
              </a:cxn>
              <a:cxn ang="0">
                <a:pos x="29" y="0"/>
              </a:cxn>
              <a:cxn ang="0">
                <a:pos x="34" y="0"/>
              </a:cxn>
              <a:cxn ang="0">
                <a:pos x="41" y="2"/>
              </a:cxn>
              <a:cxn ang="0">
                <a:pos x="47" y="8"/>
              </a:cxn>
              <a:cxn ang="0">
                <a:pos x="49" y="10"/>
              </a:cxn>
              <a:cxn ang="0">
                <a:pos x="52" y="18"/>
              </a:cxn>
              <a:cxn ang="0">
                <a:pos x="54" y="26"/>
              </a:cxn>
              <a:cxn ang="0">
                <a:pos x="57" y="33"/>
              </a:cxn>
              <a:cxn ang="0">
                <a:pos x="57" y="46"/>
              </a:cxn>
              <a:cxn ang="0">
                <a:pos x="57" y="59"/>
              </a:cxn>
              <a:cxn ang="0">
                <a:pos x="54" y="72"/>
              </a:cxn>
              <a:cxn ang="0">
                <a:pos x="49" y="80"/>
              </a:cxn>
              <a:cxn ang="0">
                <a:pos x="44" y="85"/>
              </a:cxn>
              <a:cxn ang="0">
                <a:pos x="36" y="90"/>
              </a:cxn>
              <a:cxn ang="0">
                <a:pos x="29" y="90"/>
              </a:cxn>
              <a:cxn ang="0">
                <a:pos x="21" y="90"/>
              </a:cxn>
              <a:cxn ang="0">
                <a:pos x="13" y="88"/>
              </a:cxn>
              <a:cxn ang="0">
                <a:pos x="8" y="82"/>
              </a:cxn>
              <a:cxn ang="0">
                <a:pos x="3" y="72"/>
              </a:cxn>
              <a:cxn ang="0">
                <a:pos x="0" y="62"/>
              </a:cxn>
              <a:cxn ang="0">
                <a:pos x="0" y="46"/>
              </a:cxn>
              <a:cxn ang="0">
                <a:pos x="10" y="46"/>
              </a:cxn>
              <a:cxn ang="0">
                <a:pos x="10" y="59"/>
              </a:cxn>
              <a:cxn ang="0">
                <a:pos x="13" y="67"/>
              </a:cxn>
              <a:cxn ang="0">
                <a:pos x="16" y="75"/>
              </a:cxn>
              <a:cxn ang="0">
                <a:pos x="21" y="80"/>
              </a:cxn>
              <a:cxn ang="0">
                <a:pos x="29" y="80"/>
              </a:cxn>
              <a:cxn ang="0">
                <a:pos x="34" y="80"/>
              </a:cxn>
              <a:cxn ang="0">
                <a:pos x="41" y="75"/>
              </a:cxn>
              <a:cxn ang="0">
                <a:pos x="44" y="67"/>
              </a:cxn>
              <a:cxn ang="0">
                <a:pos x="44" y="59"/>
              </a:cxn>
              <a:cxn ang="0">
                <a:pos x="47" y="46"/>
              </a:cxn>
              <a:cxn ang="0">
                <a:pos x="44" y="33"/>
              </a:cxn>
              <a:cxn ang="0">
                <a:pos x="44" y="23"/>
              </a:cxn>
              <a:cxn ang="0">
                <a:pos x="41" y="18"/>
              </a:cxn>
              <a:cxn ang="0">
                <a:pos x="34" y="13"/>
              </a:cxn>
              <a:cxn ang="0">
                <a:pos x="29" y="10"/>
              </a:cxn>
              <a:cxn ang="0">
                <a:pos x="21" y="13"/>
              </a:cxn>
              <a:cxn ang="0">
                <a:pos x="16" y="18"/>
              </a:cxn>
              <a:cxn ang="0">
                <a:pos x="13" y="23"/>
              </a:cxn>
              <a:cxn ang="0">
                <a:pos x="10" y="33"/>
              </a:cxn>
              <a:cxn ang="0">
                <a:pos x="10" y="46"/>
              </a:cxn>
            </a:cxnLst>
            <a:rect l="0" t="0" r="r" b="b"/>
            <a:pathLst>
              <a:path w="57" h="90">
                <a:moveTo>
                  <a:pt x="0" y="46"/>
                </a:moveTo>
                <a:lnTo>
                  <a:pt x="0" y="31"/>
                </a:lnTo>
                <a:lnTo>
                  <a:pt x="3" y="20"/>
                </a:lnTo>
                <a:lnTo>
                  <a:pt x="5" y="10"/>
                </a:lnTo>
                <a:lnTo>
                  <a:pt x="13" y="5"/>
                </a:lnTo>
                <a:lnTo>
                  <a:pt x="18" y="2"/>
                </a:lnTo>
                <a:lnTo>
                  <a:pt x="29" y="0"/>
                </a:lnTo>
                <a:lnTo>
                  <a:pt x="34" y="0"/>
                </a:lnTo>
                <a:lnTo>
                  <a:pt x="41" y="2"/>
                </a:lnTo>
                <a:lnTo>
                  <a:pt x="47" y="8"/>
                </a:lnTo>
                <a:lnTo>
                  <a:pt x="49" y="10"/>
                </a:lnTo>
                <a:lnTo>
                  <a:pt x="52" y="18"/>
                </a:lnTo>
                <a:lnTo>
                  <a:pt x="54" y="26"/>
                </a:lnTo>
                <a:lnTo>
                  <a:pt x="57" y="33"/>
                </a:lnTo>
                <a:lnTo>
                  <a:pt x="57" y="46"/>
                </a:lnTo>
                <a:lnTo>
                  <a:pt x="57" y="59"/>
                </a:lnTo>
                <a:lnTo>
                  <a:pt x="54" y="72"/>
                </a:lnTo>
                <a:lnTo>
                  <a:pt x="49" y="80"/>
                </a:lnTo>
                <a:lnTo>
                  <a:pt x="44" y="85"/>
                </a:lnTo>
                <a:lnTo>
                  <a:pt x="36" y="90"/>
                </a:lnTo>
                <a:lnTo>
                  <a:pt x="29" y="90"/>
                </a:lnTo>
                <a:lnTo>
                  <a:pt x="21" y="90"/>
                </a:lnTo>
                <a:lnTo>
                  <a:pt x="13" y="88"/>
                </a:lnTo>
                <a:lnTo>
                  <a:pt x="8" y="82"/>
                </a:lnTo>
                <a:lnTo>
                  <a:pt x="3" y="72"/>
                </a:lnTo>
                <a:lnTo>
                  <a:pt x="0" y="62"/>
                </a:lnTo>
                <a:lnTo>
                  <a:pt x="0" y="46"/>
                </a:lnTo>
                <a:close/>
                <a:moveTo>
                  <a:pt x="10" y="46"/>
                </a:moveTo>
                <a:lnTo>
                  <a:pt x="10" y="59"/>
                </a:lnTo>
                <a:lnTo>
                  <a:pt x="13" y="67"/>
                </a:lnTo>
                <a:lnTo>
                  <a:pt x="16" y="75"/>
                </a:lnTo>
                <a:lnTo>
                  <a:pt x="21" y="80"/>
                </a:lnTo>
                <a:lnTo>
                  <a:pt x="29" y="80"/>
                </a:lnTo>
                <a:lnTo>
                  <a:pt x="34" y="80"/>
                </a:lnTo>
                <a:lnTo>
                  <a:pt x="41" y="75"/>
                </a:lnTo>
                <a:lnTo>
                  <a:pt x="44" y="67"/>
                </a:lnTo>
                <a:lnTo>
                  <a:pt x="44" y="59"/>
                </a:lnTo>
                <a:lnTo>
                  <a:pt x="47" y="46"/>
                </a:lnTo>
                <a:lnTo>
                  <a:pt x="44" y="33"/>
                </a:lnTo>
                <a:lnTo>
                  <a:pt x="44" y="23"/>
                </a:lnTo>
                <a:lnTo>
                  <a:pt x="41" y="18"/>
                </a:lnTo>
                <a:lnTo>
                  <a:pt x="34" y="13"/>
                </a:lnTo>
                <a:lnTo>
                  <a:pt x="29" y="10"/>
                </a:lnTo>
                <a:lnTo>
                  <a:pt x="21" y="13"/>
                </a:lnTo>
                <a:lnTo>
                  <a:pt x="16" y="18"/>
                </a:lnTo>
                <a:lnTo>
                  <a:pt x="13" y="23"/>
                </a:lnTo>
                <a:lnTo>
                  <a:pt x="10" y="33"/>
                </a:lnTo>
                <a:lnTo>
                  <a:pt x="10"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00" name="Freeform 940"/>
          <p:cNvSpPr>
            <a:spLocks noEditPoints="1"/>
          </p:cNvSpPr>
          <p:nvPr/>
        </p:nvSpPr>
        <p:spPr bwMode="auto">
          <a:xfrm>
            <a:off x="3995738" y="5937250"/>
            <a:ext cx="95250" cy="142875"/>
          </a:xfrm>
          <a:custGeom>
            <a:avLst/>
            <a:gdLst/>
            <a:ahLst/>
            <a:cxnLst>
              <a:cxn ang="0">
                <a:pos x="0" y="46"/>
              </a:cxn>
              <a:cxn ang="0">
                <a:pos x="0" y="31"/>
              </a:cxn>
              <a:cxn ang="0">
                <a:pos x="3" y="20"/>
              </a:cxn>
              <a:cxn ang="0">
                <a:pos x="8" y="10"/>
              </a:cxn>
              <a:cxn ang="0">
                <a:pos x="13" y="5"/>
              </a:cxn>
              <a:cxn ang="0">
                <a:pos x="21" y="2"/>
              </a:cxn>
              <a:cxn ang="0">
                <a:pos x="29" y="0"/>
              </a:cxn>
              <a:cxn ang="0">
                <a:pos x="36" y="0"/>
              </a:cxn>
              <a:cxn ang="0">
                <a:pos x="42" y="2"/>
              </a:cxn>
              <a:cxn ang="0">
                <a:pos x="47" y="8"/>
              </a:cxn>
              <a:cxn ang="0">
                <a:pos x="52" y="10"/>
              </a:cxn>
              <a:cxn ang="0">
                <a:pos x="54" y="18"/>
              </a:cxn>
              <a:cxn ang="0">
                <a:pos x="57" y="26"/>
              </a:cxn>
              <a:cxn ang="0">
                <a:pos x="57" y="33"/>
              </a:cxn>
              <a:cxn ang="0">
                <a:pos x="60" y="46"/>
              </a:cxn>
              <a:cxn ang="0">
                <a:pos x="57" y="59"/>
              </a:cxn>
              <a:cxn ang="0">
                <a:pos x="54" y="72"/>
              </a:cxn>
              <a:cxn ang="0">
                <a:pos x="52" y="80"/>
              </a:cxn>
              <a:cxn ang="0">
                <a:pos x="47" y="85"/>
              </a:cxn>
              <a:cxn ang="0">
                <a:pos x="39" y="90"/>
              </a:cxn>
              <a:cxn ang="0">
                <a:pos x="29" y="90"/>
              </a:cxn>
              <a:cxn ang="0">
                <a:pos x="21" y="90"/>
              </a:cxn>
              <a:cxn ang="0">
                <a:pos x="16" y="88"/>
              </a:cxn>
              <a:cxn ang="0">
                <a:pos x="8" y="82"/>
              </a:cxn>
              <a:cxn ang="0">
                <a:pos x="5" y="72"/>
              </a:cxn>
              <a:cxn ang="0">
                <a:pos x="0" y="62"/>
              </a:cxn>
              <a:cxn ang="0">
                <a:pos x="0" y="46"/>
              </a:cxn>
              <a:cxn ang="0">
                <a:pos x="13" y="46"/>
              </a:cxn>
              <a:cxn ang="0">
                <a:pos x="13" y="59"/>
              </a:cxn>
              <a:cxn ang="0">
                <a:pos x="13" y="67"/>
              </a:cxn>
              <a:cxn ang="0">
                <a:pos x="16" y="75"/>
              </a:cxn>
              <a:cxn ang="0">
                <a:pos x="24" y="80"/>
              </a:cxn>
              <a:cxn ang="0">
                <a:pos x="29" y="80"/>
              </a:cxn>
              <a:cxn ang="0">
                <a:pos x="36" y="80"/>
              </a:cxn>
              <a:cxn ang="0">
                <a:pos x="42" y="75"/>
              </a:cxn>
              <a:cxn ang="0">
                <a:pos x="44" y="67"/>
              </a:cxn>
              <a:cxn ang="0">
                <a:pos x="47" y="59"/>
              </a:cxn>
              <a:cxn ang="0">
                <a:pos x="47" y="46"/>
              </a:cxn>
              <a:cxn ang="0">
                <a:pos x="47" y="33"/>
              </a:cxn>
              <a:cxn ang="0">
                <a:pos x="44" y="23"/>
              </a:cxn>
              <a:cxn ang="0">
                <a:pos x="42" y="18"/>
              </a:cxn>
              <a:cxn ang="0">
                <a:pos x="36" y="13"/>
              </a:cxn>
              <a:cxn ang="0">
                <a:pos x="29" y="10"/>
              </a:cxn>
              <a:cxn ang="0">
                <a:pos x="24" y="13"/>
              </a:cxn>
              <a:cxn ang="0">
                <a:pos x="18" y="18"/>
              </a:cxn>
              <a:cxn ang="0">
                <a:pos x="13" y="23"/>
              </a:cxn>
              <a:cxn ang="0">
                <a:pos x="13" y="33"/>
              </a:cxn>
              <a:cxn ang="0">
                <a:pos x="13" y="46"/>
              </a:cxn>
            </a:cxnLst>
            <a:rect l="0" t="0" r="r" b="b"/>
            <a:pathLst>
              <a:path w="60" h="90">
                <a:moveTo>
                  <a:pt x="0" y="46"/>
                </a:moveTo>
                <a:lnTo>
                  <a:pt x="0" y="31"/>
                </a:lnTo>
                <a:lnTo>
                  <a:pt x="3" y="20"/>
                </a:lnTo>
                <a:lnTo>
                  <a:pt x="8" y="10"/>
                </a:lnTo>
                <a:lnTo>
                  <a:pt x="13" y="5"/>
                </a:lnTo>
                <a:lnTo>
                  <a:pt x="21" y="2"/>
                </a:lnTo>
                <a:lnTo>
                  <a:pt x="29" y="0"/>
                </a:lnTo>
                <a:lnTo>
                  <a:pt x="36" y="0"/>
                </a:lnTo>
                <a:lnTo>
                  <a:pt x="42" y="2"/>
                </a:lnTo>
                <a:lnTo>
                  <a:pt x="47" y="8"/>
                </a:lnTo>
                <a:lnTo>
                  <a:pt x="52" y="10"/>
                </a:lnTo>
                <a:lnTo>
                  <a:pt x="54" y="18"/>
                </a:lnTo>
                <a:lnTo>
                  <a:pt x="57" y="26"/>
                </a:lnTo>
                <a:lnTo>
                  <a:pt x="57" y="33"/>
                </a:lnTo>
                <a:lnTo>
                  <a:pt x="60" y="46"/>
                </a:lnTo>
                <a:lnTo>
                  <a:pt x="57" y="59"/>
                </a:lnTo>
                <a:lnTo>
                  <a:pt x="54" y="72"/>
                </a:lnTo>
                <a:lnTo>
                  <a:pt x="52" y="80"/>
                </a:lnTo>
                <a:lnTo>
                  <a:pt x="47" y="85"/>
                </a:lnTo>
                <a:lnTo>
                  <a:pt x="39" y="90"/>
                </a:lnTo>
                <a:lnTo>
                  <a:pt x="29" y="90"/>
                </a:lnTo>
                <a:lnTo>
                  <a:pt x="21" y="90"/>
                </a:lnTo>
                <a:lnTo>
                  <a:pt x="16" y="88"/>
                </a:lnTo>
                <a:lnTo>
                  <a:pt x="8" y="82"/>
                </a:lnTo>
                <a:lnTo>
                  <a:pt x="5" y="72"/>
                </a:lnTo>
                <a:lnTo>
                  <a:pt x="0" y="62"/>
                </a:lnTo>
                <a:lnTo>
                  <a:pt x="0" y="46"/>
                </a:lnTo>
                <a:close/>
                <a:moveTo>
                  <a:pt x="13" y="46"/>
                </a:moveTo>
                <a:lnTo>
                  <a:pt x="13" y="59"/>
                </a:lnTo>
                <a:lnTo>
                  <a:pt x="13" y="67"/>
                </a:lnTo>
                <a:lnTo>
                  <a:pt x="16" y="75"/>
                </a:lnTo>
                <a:lnTo>
                  <a:pt x="24" y="80"/>
                </a:lnTo>
                <a:lnTo>
                  <a:pt x="29" y="80"/>
                </a:lnTo>
                <a:lnTo>
                  <a:pt x="36" y="80"/>
                </a:lnTo>
                <a:lnTo>
                  <a:pt x="42" y="75"/>
                </a:lnTo>
                <a:lnTo>
                  <a:pt x="44" y="67"/>
                </a:lnTo>
                <a:lnTo>
                  <a:pt x="47" y="59"/>
                </a:lnTo>
                <a:lnTo>
                  <a:pt x="47" y="46"/>
                </a:lnTo>
                <a:lnTo>
                  <a:pt x="47" y="33"/>
                </a:lnTo>
                <a:lnTo>
                  <a:pt x="44" y="23"/>
                </a:lnTo>
                <a:lnTo>
                  <a:pt x="42" y="18"/>
                </a:lnTo>
                <a:lnTo>
                  <a:pt x="36" y="13"/>
                </a:lnTo>
                <a:lnTo>
                  <a:pt x="29" y="10"/>
                </a:lnTo>
                <a:lnTo>
                  <a:pt x="24" y="13"/>
                </a:lnTo>
                <a:lnTo>
                  <a:pt x="18" y="18"/>
                </a:lnTo>
                <a:lnTo>
                  <a:pt x="13" y="23"/>
                </a:lnTo>
                <a:lnTo>
                  <a:pt x="13" y="33"/>
                </a:lnTo>
                <a:lnTo>
                  <a:pt x="13"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01" name="Line 941"/>
          <p:cNvSpPr>
            <a:spLocks noChangeShapeType="1"/>
          </p:cNvSpPr>
          <p:nvPr/>
        </p:nvSpPr>
        <p:spPr bwMode="auto">
          <a:xfrm flipV="1">
            <a:off x="4586288" y="5802313"/>
            <a:ext cx="1587" cy="4921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02" name="Line 942"/>
          <p:cNvSpPr>
            <a:spLocks noChangeShapeType="1"/>
          </p:cNvSpPr>
          <p:nvPr/>
        </p:nvSpPr>
        <p:spPr bwMode="auto">
          <a:xfrm>
            <a:off x="4586288" y="1038225"/>
            <a:ext cx="1587" cy="49213"/>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03" name="Freeform 943"/>
          <p:cNvSpPr>
            <a:spLocks/>
          </p:cNvSpPr>
          <p:nvPr/>
        </p:nvSpPr>
        <p:spPr bwMode="auto">
          <a:xfrm>
            <a:off x="4430713" y="5937250"/>
            <a:ext cx="90487" cy="142875"/>
          </a:xfrm>
          <a:custGeom>
            <a:avLst/>
            <a:gdLst/>
            <a:ahLst/>
            <a:cxnLst>
              <a:cxn ang="0">
                <a:pos x="57" y="77"/>
              </a:cxn>
              <a:cxn ang="0">
                <a:pos x="57" y="90"/>
              </a:cxn>
              <a:cxn ang="0">
                <a:pos x="0" y="90"/>
              </a:cxn>
              <a:cxn ang="0">
                <a:pos x="0" y="85"/>
              </a:cxn>
              <a:cxn ang="0">
                <a:pos x="0" y="82"/>
              </a:cxn>
              <a:cxn ang="0">
                <a:pos x="3" y="75"/>
              </a:cxn>
              <a:cxn ang="0">
                <a:pos x="8" y="70"/>
              </a:cxn>
              <a:cxn ang="0">
                <a:pos x="13" y="62"/>
              </a:cxn>
              <a:cxn ang="0">
                <a:pos x="21" y="57"/>
              </a:cxn>
              <a:cxn ang="0">
                <a:pos x="28" y="49"/>
              </a:cxn>
              <a:cxn ang="0">
                <a:pos x="36" y="41"/>
              </a:cxn>
              <a:cxn ang="0">
                <a:pos x="41" y="39"/>
              </a:cxn>
              <a:cxn ang="0">
                <a:pos x="44" y="31"/>
              </a:cxn>
              <a:cxn ang="0">
                <a:pos x="44" y="26"/>
              </a:cxn>
              <a:cxn ang="0">
                <a:pos x="44" y="20"/>
              </a:cxn>
              <a:cxn ang="0">
                <a:pos x="41" y="15"/>
              </a:cxn>
              <a:cxn ang="0">
                <a:pos x="36" y="13"/>
              </a:cxn>
              <a:cxn ang="0">
                <a:pos x="28" y="10"/>
              </a:cxn>
              <a:cxn ang="0">
                <a:pos x="23" y="13"/>
              </a:cxn>
              <a:cxn ang="0">
                <a:pos x="18" y="15"/>
              </a:cxn>
              <a:cxn ang="0">
                <a:pos x="13" y="20"/>
              </a:cxn>
              <a:cxn ang="0">
                <a:pos x="13" y="26"/>
              </a:cxn>
              <a:cxn ang="0">
                <a:pos x="0" y="26"/>
              </a:cxn>
              <a:cxn ang="0">
                <a:pos x="3" y="18"/>
              </a:cxn>
              <a:cxn ang="0">
                <a:pos x="5" y="10"/>
              </a:cxn>
              <a:cxn ang="0">
                <a:pos x="10" y="8"/>
              </a:cxn>
              <a:cxn ang="0">
                <a:pos x="16" y="2"/>
              </a:cxn>
              <a:cxn ang="0">
                <a:pos x="21" y="0"/>
              </a:cxn>
              <a:cxn ang="0">
                <a:pos x="28" y="0"/>
              </a:cxn>
              <a:cxn ang="0">
                <a:pos x="36" y="0"/>
              </a:cxn>
              <a:cxn ang="0">
                <a:pos x="44" y="2"/>
              </a:cxn>
              <a:cxn ang="0">
                <a:pos x="49" y="8"/>
              </a:cxn>
              <a:cxn ang="0">
                <a:pos x="54" y="13"/>
              </a:cxn>
              <a:cxn ang="0">
                <a:pos x="57" y="18"/>
              </a:cxn>
              <a:cxn ang="0">
                <a:pos x="57" y="26"/>
              </a:cxn>
              <a:cxn ang="0">
                <a:pos x="57" y="31"/>
              </a:cxn>
              <a:cxn ang="0">
                <a:pos x="54" y="36"/>
              </a:cxn>
              <a:cxn ang="0">
                <a:pos x="52" y="41"/>
              </a:cxn>
              <a:cxn ang="0">
                <a:pos x="49" y="46"/>
              </a:cxn>
              <a:cxn ang="0">
                <a:pos x="44" y="51"/>
              </a:cxn>
              <a:cxn ang="0">
                <a:pos x="39" y="54"/>
              </a:cxn>
              <a:cxn ang="0">
                <a:pos x="31" y="62"/>
              </a:cxn>
              <a:cxn ang="0">
                <a:pos x="26" y="67"/>
              </a:cxn>
              <a:cxn ang="0">
                <a:pos x="23" y="70"/>
              </a:cxn>
              <a:cxn ang="0">
                <a:pos x="18" y="72"/>
              </a:cxn>
              <a:cxn ang="0">
                <a:pos x="16" y="75"/>
              </a:cxn>
              <a:cxn ang="0">
                <a:pos x="16" y="77"/>
              </a:cxn>
              <a:cxn ang="0">
                <a:pos x="57" y="77"/>
              </a:cxn>
            </a:cxnLst>
            <a:rect l="0" t="0" r="r" b="b"/>
            <a:pathLst>
              <a:path w="57" h="90">
                <a:moveTo>
                  <a:pt x="57" y="77"/>
                </a:moveTo>
                <a:lnTo>
                  <a:pt x="57" y="90"/>
                </a:lnTo>
                <a:lnTo>
                  <a:pt x="0" y="90"/>
                </a:lnTo>
                <a:lnTo>
                  <a:pt x="0" y="85"/>
                </a:lnTo>
                <a:lnTo>
                  <a:pt x="0" y="82"/>
                </a:lnTo>
                <a:lnTo>
                  <a:pt x="3" y="75"/>
                </a:lnTo>
                <a:lnTo>
                  <a:pt x="8" y="70"/>
                </a:lnTo>
                <a:lnTo>
                  <a:pt x="13" y="62"/>
                </a:lnTo>
                <a:lnTo>
                  <a:pt x="21" y="57"/>
                </a:lnTo>
                <a:lnTo>
                  <a:pt x="28" y="49"/>
                </a:lnTo>
                <a:lnTo>
                  <a:pt x="36" y="41"/>
                </a:lnTo>
                <a:lnTo>
                  <a:pt x="41" y="39"/>
                </a:lnTo>
                <a:lnTo>
                  <a:pt x="44" y="31"/>
                </a:lnTo>
                <a:lnTo>
                  <a:pt x="44" y="26"/>
                </a:lnTo>
                <a:lnTo>
                  <a:pt x="44" y="20"/>
                </a:lnTo>
                <a:lnTo>
                  <a:pt x="41" y="15"/>
                </a:lnTo>
                <a:lnTo>
                  <a:pt x="36" y="13"/>
                </a:lnTo>
                <a:lnTo>
                  <a:pt x="28" y="10"/>
                </a:lnTo>
                <a:lnTo>
                  <a:pt x="23" y="13"/>
                </a:lnTo>
                <a:lnTo>
                  <a:pt x="18" y="15"/>
                </a:lnTo>
                <a:lnTo>
                  <a:pt x="13" y="20"/>
                </a:lnTo>
                <a:lnTo>
                  <a:pt x="13" y="26"/>
                </a:lnTo>
                <a:lnTo>
                  <a:pt x="0" y="26"/>
                </a:lnTo>
                <a:lnTo>
                  <a:pt x="3" y="18"/>
                </a:lnTo>
                <a:lnTo>
                  <a:pt x="5" y="10"/>
                </a:lnTo>
                <a:lnTo>
                  <a:pt x="10" y="8"/>
                </a:lnTo>
                <a:lnTo>
                  <a:pt x="16" y="2"/>
                </a:lnTo>
                <a:lnTo>
                  <a:pt x="21" y="0"/>
                </a:lnTo>
                <a:lnTo>
                  <a:pt x="28" y="0"/>
                </a:lnTo>
                <a:lnTo>
                  <a:pt x="36" y="0"/>
                </a:lnTo>
                <a:lnTo>
                  <a:pt x="44" y="2"/>
                </a:lnTo>
                <a:lnTo>
                  <a:pt x="49" y="8"/>
                </a:lnTo>
                <a:lnTo>
                  <a:pt x="54" y="13"/>
                </a:lnTo>
                <a:lnTo>
                  <a:pt x="57" y="18"/>
                </a:lnTo>
                <a:lnTo>
                  <a:pt x="57" y="26"/>
                </a:lnTo>
                <a:lnTo>
                  <a:pt x="57" y="31"/>
                </a:lnTo>
                <a:lnTo>
                  <a:pt x="54" y="36"/>
                </a:lnTo>
                <a:lnTo>
                  <a:pt x="52" y="41"/>
                </a:lnTo>
                <a:lnTo>
                  <a:pt x="49" y="46"/>
                </a:lnTo>
                <a:lnTo>
                  <a:pt x="44" y="51"/>
                </a:lnTo>
                <a:lnTo>
                  <a:pt x="39" y="54"/>
                </a:lnTo>
                <a:lnTo>
                  <a:pt x="31" y="62"/>
                </a:lnTo>
                <a:lnTo>
                  <a:pt x="26" y="67"/>
                </a:lnTo>
                <a:lnTo>
                  <a:pt x="23" y="70"/>
                </a:lnTo>
                <a:lnTo>
                  <a:pt x="18" y="72"/>
                </a:lnTo>
                <a:lnTo>
                  <a:pt x="16" y="75"/>
                </a:lnTo>
                <a:lnTo>
                  <a:pt x="16" y="77"/>
                </a:lnTo>
                <a:lnTo>
                  <a:pt x="57" y="7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04" name="Freeform 944"/>
          <p:cNvSpPr>
            <a:spLocks/>
          </p:cNvSpPr>
          <p:nvPr/>
        </p:nvSpPr>
        <p:spPr bwMode="auto">
          <a:xfrm>
            <a:off x="4541838" y="5940425"/>
            <a:ext cx="90487" cy="139700"/>
          </a:xfrm>
          <a:custGeom>
            <a:avLst/>
            <a:gdLst/>
            <a:ahLst/>
            <a:cxnLst>
              <a:cxn ang="0">
                <a:pos x="0" y="65"/>
              </a:cxn>
              <a:cxn ang="0">
                <a:pos x="10" y="62"/>
              </a:cxn>
              <a:cxn ang="0">
                <a:pos x="13" y="70"/>
              </a:cxn>
              <a:cxn ang="0">
                <a:pos x="15" y="75"/>
              </a:cxn>
              <a:cxn ang="0">
                <a:pos x="20" y="78"/>
              </a:cxn>
              <a:cxn ang="0">
                <a:pos x="28" y="78"/>
              </a:cxn>
              <a:cxn ang="0">
                <a:pos x="36" y="78"/>
              </a:cxn>
              <a:cxn ang="0">
                <a:pos x="41" y="73"/>
              </a:cxn>
              <a:cxn ang="0">
                <a:pos x="44" y="65"/>
              </a:cxn>
              <a:cxn ang="0">
                <a:pos x="46" y="57"/>
              </a:cxn>
              <a:cxn ang="0">
                <a:pos x="44" y="49"/>
              </a:cxn>
              <a:cxn ang="0">
                <a:pos x="41" y="44"/>
              </a:cxn>
              <a:cxn ang="0">
                <a:pos x="36" y="39"/>
              </a:cxn>
              <a:cxn ang="0">
                <a:pos x="28" y="39"/>
              </a:cxn>
              <a:cxn ang="0">
                <a:pos x="23" y="39"/>
              </a:cxn>
              <a:cxn ang="0">
                <a:pos x="18" y="42"/>
              </a:cxn>
              <a:cxn ang="0">
                <a:pos x="15" y="42"/>
              </a:cxn>
              <a:cxn ang="0">
                <a:pos x="13" y="47"/>
              </a:cxn>
              <a:cxn ang="0">
                <a:pos x="0" y="44"/>
              </a:cxn>
              <a:cxn ang="0">
                <a:pos x="10" y="0"/>
              </a:cxn>
              <a:cxn ang="0">
                <a:pos x="51" y="0"/>
              </a:cxn>
              <a:cxn ang="0">
                <a:pos x="51" y="11"/>
              </a:cxn>
              <a:cxn ang="0">
                <a:pos x="20" y="11"/>
              </a:cxn>
              <a:cxn ang="0">
                <a:pos x="15" y="34"/>
              </a:cxn>
              <a:cxn ang="0">
                <a:pos x="23" y="29"/>
              </a:cxn>
              <a:cxn ang="0">
                <a:pos x="31" y="29"/>
              </a:cxn>
              <a:cxn ang="0">
                <a:pos x="39" y="29"/>
              </a:cxn>
              <a:cxn ang="0">
                <a:pos x="44" y="31"/>
              </a:cxn>
              <a:cxn ang="0">
                <a:pos x="49" y="37"/>
              </a:cxn>
              <a:cxn ang="0">
                <a:pos x="54" y="42"/>
              </a:cxn>
              <a:cxn ang="0">
                <a:pos x="57" y="49"/>
              </a:cxn>
              <a:cxn ang="0">
                <a:pos x="57" y="57"/>
              </a:cxn>
              <a:cxn ang="0">
                <a:pos x="57" y="68"/>
              </a:cxn>
              <a:cxn ang="0">
                <a:pos x="51" y="78"/>
              </a:cxn>
              <a:cxn ang="0">
                <a:pos x="44" y="83"/>
              </a:cxn>
              <a:cxn ang="0">
                <a:pos x="36" y="88"/>
              </a:cxn>
              <a:cxn ang="0">
                <a:pos x="28" y="88"/>
              </a:cxn>
              <a:cxn ang="0">
                <a:pos x="20" y="88"/>
              </a:cxn>
              <a:cxn ang="0">
                <a:pos x="13" y="86"/>
              </a:cxn>
              <a:cxn ang="0">
                <a:pos x="8" y="83"/>
              </a:cxn>
              <a:cxn ang="0">
                <a:pos x="5" y="78"/>
              </a:cxn>
              <a:cxn ang="0">
                <a:pos x="0" y="70"/>
              </a:cxn>
              <a:cxn ang="0">
                <a:pos x="0" y="65"/>
              </a:cxn>
            </a:cxnLst>
            <a:rect l="0" t="0" r="r" b="b"/>
            <a:pathLst>
              <a:path w="57" h="88">
                <a:moveTo>
                  <a:pt x="0" y="65"/>
                </a:moveTo>
                <a:lnTo>
                  <a:pt x="10" y="62"/>
                </a:lnTo>
                <a:lnTo>
                  <a:pt x="13" y="70"/>
                </a:lnTo>
                <a:lnTo>
                  <a:pt x="15" y="75"/>
                </a:lnTo>
                <a:lnTo>
                  <a:pt x="20" y="78"/>
                </a:lnTo>
                <a:lnTo>
                  <a:pt x="28" y="78"/>
                </a:lnTo>
                <a:lnTo>
                  <a:pt x="36" y="78"/>
                </a:lnTo>
                <a:lnTo>
                  <a:pt x="41" y="73"/>
                </a:lnTo>
                <a:lnTo>
                  <a:pt x="44" y="65"/>
                </a:lnTo>
                <a:lnTo>
                  <a:pt x="46" y="57"/>
                </a:lnTo>
                <a:lnTo>
                  <a:pt x="44" y="49"/>
                </a:lnTo>
                <a:lnTo>
                  <a:pt x="41" y="44"/>
                </a:lnTo>
                <a:lnTo>
                  <a:pt x="36" y="39"/>
                </a:lnTo>
                <a:lnTo>
                  <a:pt x="28" y="39"/>
                </a:lnTo>
                <a:lnTo>
                  <a:pt x="23" y="39"/>
                </a:lnTo>
                <a:lnTo>
                  <a:pt x="18" y="42"/>
                </a:lnTo>
                <a:lnTo>
                  <a:pt x="15" y="42"/>
                </a:lnTo>
                <a:lnTo>
                  <a:pt x="13" y="47"/>
                </a:lnTo>
                <a:lnTo>
                  <a:pt x="0" y="44"/>
                </a:lnTo>
                <a:lnTo>
                  <a:pt x="10" y="0"/>
                </a:lnTo>
                <a:lnTo>
                  <a:pt x="51" y="0"/>
                </a:lnTo>
                <a:lnTo>
                  <a:pt x="51" y="11"/>
                </a:lnTo>
                <a:lnTo>
                  <a:pt x="20" y="11"/>
                </a:lnTo>
                <a:lnTo>
                  <a:pt x="15" y="34"/>
                </a:lnTo>
                <a:lnTo>
                  <a:pt x="23" y="29"/>
                </a:lnTo>
                <a:lnTo>
                  <a:pt x="31" y="29"/>
                </a:lnTo>
                <a:lnTo>
                  <a:pt x="39" y="29"/>
                </a:lnTo>
                <a:lnTo>
                  <a:pt x="44" y="31"/>
                </a:lnTo>
                <a:lnTo>
                  <a:pt x="49" y="37"/>
                </a:lnTo>
                <a:lnTo>
                  <a:pt x="54" y="42"/>
                </a:lnTo>
                <a:lnTo>
                  <a:pt x="57" y="49"/>
                </a:lnTo>
                <a:lnTo>
                  <a:pt x="57" y="57"/>
                </a:lnTo>
                <a:lnTo>
                  <a:pt x="57" y="68"/>
                </a:lnTo>
                <a:lnTo>
                  <a:pt x="51" y="78"/>
                </a:lnTo>
                <a:lnTo>
                  <a:pt x="44" y="83"/>
                </a:lnTo>
                <a:lnTo>
                  <a:pt x="36" y="88"/>
                </a:lnTo>
                <a:lnTo>
                  <a:pt x="28" y="88"/>
                </a:lnTo>
                <a:lnTo>
                  <a:pt x="20" y="88"/>
                </a:lnTo>
                <a:lnTo>
                  <a:pt x="13" y="86"/>
                </a:lnTo>
                <a:lnTo>
                  <a:pt x="8" y="83"/>
                </a:lnTo>
                <a:lnTo>
                  <a:pt x="5" y="78"/>
                </a:lnTo>
                <a:lnTo>
                  <a:pt x="0" y="70"/>
                </a:lnTo>
                <a:lnTo>
                  <a:pt x="0" y="6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05" name="Freeform 945"/>
          <p:cNvSpPr>
            <a:spLocks noEditPoints="1"/>
          </p:cNvSpPr>
          <p:nvPr/>
        </p:nvSpPr>
        <p:spPr bwMode="auto">
          <a:xfrm>
            <a:off x="4648200" y="5937250"/>
            <a:ext cx="93663" cy="142875"/>
          </a:xfrm>
          <a:custGeom>
            <a:avLst/>
            <a:gdLst/>
            <a:ahLst/>
            <a:cxnLst>
              <a:cxn ang="0">
                <a:pos x="0" y="46"/>
              </a:cxn>
              <a:cxn ang="0">
                <a:pos x="3" y="31"/>
              </a:cxn>
              <a:cxn ang="0">
                <a:pos x="5" y="20"/>
              </a:cxn>
              <a:cxn ang="0">
                <a:pos x="8" y="10"/>
              </a:cxn>
              <a:cxn ang="0">
                <a:pos x="13" y="5"/>
              </a:cxn>
              <a:cxn ang="0">
                <a:pos x="21" y="2"/>
              </a:cxn>
              <a:cxn ang="0">
                <a:pos x="31" y="0"/>
              </a:cxn>
              <a:cxn ang="0">
                <a:pos x="36" y="0"/>
              </a:cxn>
              <a:cxn ang="0">
                <a:pos x="44" y="2"/>
              </a:cxn>
              <a:cxn ang="0">
                <a:pos x="49" y="8"/>
              </a:cxn>
              <a:cxn ang="0">
                <a:pos x="52" y="10"/>
              </a:cxn>
              <a:cxn ang="0">
                <a:pos x="54" y="18"/>
              </a:cxn>
              <a:cxn ang="0">
                <a:pos x="57" y="26"/>
              </a:cxn>
              <a:cxn ang="0">
                <a:pos x="59" y="33"/>
              </a:cxn>
              <a:cxn ang="0">
                <a:pos x="59" y="46"/>
              </a:cxn>
              <a:cxn ang="0">
                <a:pos x="59" y="59"/>
              </a:cxn>
              <a:cxn ang="0">
                <a:pos x="57" y="72"/>
              </a:cxn>
              <a:cxn ang="0">
                <a:pos x="52" y="80"/>
              </a:cxn>
              <a:cxn ang="0">
                <a:pos x="46" y="85"/>
              </a:cxn>
              <a:cxn ang="0">
                <a:pos x="39" y="90"/>
              </a:cxn>
              <a:cxn ang="0">
                <a:pos x="31" y="90"/>
              </a:cxn>
              <a:cxn ang="0">
                <a:pos x="21" y="90"/>
              </a:cxn>
              <a:cxn ang="0">
                <a:pos x="15" y="88"/>
              </a:cxn>
              <a:cxn ang="0">
                <a:pos x="10" y="82"/>
              </a:cxn>
              <a:cxn ang="0">
                <a:pos x="5" y="72"/>
              </a:cxn>
              <a:cxn ang="0">
                <a:pos x="3" y="62"/>
              </a:cxn>
              <a:cxn ang="0">
                <a:pos x="0" y="46"/>
              </a:cxn>
              <a:cxn ang="0">
                <a:pos x="13" y="46"/>
              </a:cxn>
              <a:cxn ang="0">
                <a:pos x="13" y="59"/>
              </a:cxn>
              <a:cxn ang="0">
                <a:pos x="15" y="67"/>
              </a:cxn>
              <a:cxn ang="0">
                <a:pos x="18" y="75"/>
              </a:cxn>
              <a:cxn ang="0">
                <a:pos x="23" y="80"/>
              </a:cxn>
              <a:cxn ang="0">
                <a:pos x="31" y="80"/>
              </a:cxn>
              <a:cxn ang="0">
                <a:pos x="36" y="80"/>
              </a:cxn>
              <a:cxn ang="0">
                <a:pos x="41" y="75"/>
              </a:cxn>
              <a:cxn ang="0">
                <a:pos x="44" y="67"/>
              </a:cxn>
              <a:cxn ang="0">
                <a:pos x="46" y="59"/>
              </a:cxn>
              <a:cxn ang="0">
                <a:pos x="46" y="46"/>
              </a:cxn>
              <a:cxn ang="0">
                <a:pos x="46" y="33"/>
              </a:cxn>
              <a:cxn ang="0">
                <a:pos x="44" y="23"/>
              </a:cxn>
              <a:cxn ang="0">
                <a:pos x="41" y="18"/>
              </a:cxn>
              <a:cxn ang="0">
                <a:pos x="36" y="13"/>
              </a:cxn>
              <a:cxn ang="0">
                <a:pos x="31" y="10"/>
              </a:cxn>
              <a:cxn ang="0">
                <a:pos x="23" y="13"/>
              </a:cxn>
              <a:cxn ang="0">
                <a:pos x="18" y="18"/>
              </a:cxn>
              <a:cxn ang="0">
                <a:pos x="15" y="23"/>
              </a:cxn>
              <a:cxn ang="0">
                <a:pos x="13" y="33"/>
              </a:cxn>
              <a:cxn ang="0">
                <a:pos x="13" y="46"/>
              </a:cxn>
            </a:cxnLst>
            <a:rect l="0" t="0" r="r" b="b"/>
            <a:pathLst>
              <a:path w="59" h="90">
                <a:moveTo>
                  <a:pt x="0" y="46"/>
                </a:moveTo>
                <a:lnTo>
                  <a:pt x="3" y="31"/>
                </a:lnTo>
                <a:lnTo>
                  <a:pt x="5" y="20"/>
                </a:lnTo>
                <a:lnTo>
                  <a:pt x="8" y="10"/>
                </a:lnTo>
                <a:lnTo>
                  <a:pt x="13" y="5"/>
                </a:lnTo>
                <a:lnTo>
                  <a:pt x="21" y="2"/>
                </a:lnTo>
                <a:lnTo>
                  <a:pt x="31" y="0"/>
                </a:lnTo>
                <a:lnTo>
                  <a:pt x="36" y="0"/>
                </a:lnTo>
                <a:lnTo>
                  <a:pt x="44" y="2"/>
                </a:lnTo>
                <a:lnTo>
                  <a:pt x="49" y="8"/>
                </a:lnTo>
                <a:lnTo>
                  <a:pt x="52" y="10"/>
                </a:lnTo>
                <a:lnTo>
                  <a:pt x="54" y="18"/>
                </a:lnTo>
                <a:lnTo>
                  <a:pt x="57" y="26"/>
                </a:lnTo>
                <a:lnTo>
                  <a:pt x="59" y="33"/>
                </a:lnTo>
                <a:lnTo>
                  <a:pt x="59" y="46"/>
                </a:lnTo>
                <a:lnTo>
                  <a:pt x="59" y="59"/>
                </a:lnTo>
                <a:lnTo>
                  <a:pt x="57" y="72"/>
                </a:lnTo>
                <a:lnTo>
                  <a:pt x="52" y="80"/>
                </a:lnTo>
                <a:lnTo>
                  <a:pt x="46" y="85"/>
                </a:lnTo>
                <a:lnTo>
                  <a:pt x="39" y="90"/>
                </a:lnTo>
                <a:lnTo>
                  <a:pt x="31" y="90"/>
                </a:lnTo>
                <a:lnTo>
                  <a:pt x="21" y="90"/>
                </a:lnTo>
                <a:lnTo>
                  <a:pt x="15" y="88"/>
                </a:lnTo>
                <a:lnTo>
                  <a:pt x="10" y="82"/>
                </a:lnTo>
                <a:lnTo>
                  <a:pt x="5" y="72"/>
                </a:lnTo>
                <a:lnTo>
                  <a:pt x="3" y="62"/>
                </a:lnTo>
                <a:lnTo>
                  <a:pt x="0" y="46"/>
                </a:lnTo>
                <a:close/>
                <a:moveTo>
                  <a:pt x="13" y="46"/>
                </a:moveTo>
                <a:lnTo>
                  <a:pt x="13" y="59"/>
                </a:lnTo>
                <a:lnTo>
                  <a:pt x="15" y="67"/>
                </a:lnTo>
                <a:lnTo>
                  <a:pt x="18" y="75"/>
                </a:lnTo>
                <a:lnTo>
                  <a:pt x="23" y="80"/>
                </a:lnTo>
                <a:lnTo>
                  <a:pt x="31" y="80"/>
                </a:lnTo>
                <a:lnTo>
                  <a:pt x="36" y="80"/>
                </a:lnTo>
                <a:lnTo>
                  <a:pt x="41" y="75"/>
                </a:lnTo>
                <a:lnTo>
                  <a:pt x="44" y="67"/>
                </a:lnTo>
                <a:lnTo>
                  <a:pt x="46" y="59"/>
                </a:lnTo>
                <a:lnTo>
                  <a:pt x="46" y="46"/>
                </a:lnTo>
                <a:lnTo>
                  <a:pt x="46" y="33"/>
                </a:lnTo>
                <a:lnTo>
                  <a:pt x="44" y="23"/>
                </a:lnTo>
                <a:lnTo>
                  <a:pt x="41" y="18"/>
                </a:lnTo>
                <a:lnTo>
                  <a:pt x="36" y="13"/>
                </a:lnTo>
                <a:lnTo>
                  <a:pt x="31" y="10"/>
                </a:lnTo>
                <a:lnTo>
                  <a:pt x="23" y="13"/>
                </a:lnTo>
                <a:lnTo>
                  <a:pt x="18" y="18"/>
                </a:lnTo>
                <a:lnTo>
                  <a:pt x="15" y="23"/>
                </a:lnTo>
                <a:lnTo>
                  <a:pt x="13" y="33"/>
                </a:lnTo>
                <a:lnTo>
                  <a:pt x="13"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06" name="Line 946"/>
          <p:cNvSpPr>
            <a:spLocks noChangeShapeType="1"/>
          </p:cNvSpPr>
          <p:nvPr/>
        </p:nvSpPr>
        <p:spPr bwMode="auto">
          <a:xfrm flipV="1">
            <a:off x="5241925" y="5802313"/>
            <a:ext cx="1588" cy="4921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07" name="Line 947"/>
          <p:cNvSpPr>
            <a:spLocks noChangeShapeType="1"/>
          </p:cNvSpPr>
          <p:nvPr/>
        </p:nvSpPr>
        <p:spPr bwMode="auto">
          <a:xfrm>
            <a:off x="5241925" y="1038225"/>
            <a:ext cx="1588" cy="49213"/>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08" name="Freeform 948"/>
          <p:cNvSpPr>
            <a:spLocks/>
          </p:cNvSpPr>
          <p:nvPr/>
        </p:nvSpPr>
        <p:spPr bwMode="auto">
          <a:xfrm>
            <a:off x="5086350" y="5937250"/>
            <a:ext cx="90488" cy="142875"/>
          </a:xfrm>
          <a:custGeom>
            <a:avLst/>
            <a:gdLst/>
            <a:ahLst/>
            <a:cxnLst>
              <a:cxn ang="0">
                <a:pos x="0" y="67"/>
              </a:cxn>
              <a:cxn ang="0">
                <a:pos x="11" y="64"/>
              </a:cxn>
              <a:cxn ang="0">
                <a:pos x="13" y="72"/>
              </a:cxn>
              <a:cxn ang="0">
                <a:pos x="16" y="77"/>
              </a:cxn>
              <a:cxn ang="0">
                <a:pos x="21" y="80"/>
              </a:cxn>
              <a:cxn ang="0">
                <a:pos x="29" y="80"/>
              </a:cxn>
              <a:cxn ang="0">
                <a:pos x="36" y="80"/>
              </a:cxn>
              <a:cxn ang="0">
                <a:pos x="42" y="75"/>
              </a:cxn>
              <a:cxn ang="0">
                <a:pos x="44" y="70"/>
              </a:cxn>
              <a:cxn ang="0">
                <a:pos x="47" y="62"/>
              </a:cxn>
              <a:cxn ang="0">
                <a:pos x="44" y="57"/>
              </a:cxn>
              <a:cxn ang="0">
                <a:pos x="42" y="51"/>
              </a:cxn>
              <a:cxn ang="0">
                <a:pos x="36" y="46"/>
              </a:cxn>
              <a:cxn ang="0">
                <a:pos x="29" y="46"/>
              </a:cxn>
              <a:cxn ang="0">
                <a:pos x="26" y="46"/>
              </a:cxn>
              <a:cxn ang="0">
                <a:pos x="21" y="46"/>
              </a:cxn>
              <a:cxn ang="0">
                <a:pos x="24" y="36"/>
              </a:cxn>
              <a:cxn ang="0">
                <a:pos x="24" y="36"/>
              </a:cxn>
              <a:cxn ang="0">
                <a:pos x="24" y="36"/>
              </a:cxn>
              <a:cxn ang="0">
                <a:pos x="31" y="36"/>
              </a:cxn>
              <a:cxn ang="0">
                <a:pos x="36" y="33"/>
              </a:cxn>
              <a:cxn ang="0">
                <a:pos x="39" y="28"/>
              </a:cxn>
              <a:cxn ang="0">
                <a:pos x="42" y="23"/>
              </a:cxn>
              <a:cxn ang="0">
                <a:pos x="39" y="18"/>
              </a:cxn>
              <a:cxn ang="0">
                <a:pos x="36" y="15"/>
              </a:cxn>
              <a:cxn ang="0">
                <a:pos x="34" y="13"/>
              </a:cxn>
              <a:cxn ang="0">
                <a:pos x="26" y="10"/>
              </a:cxn>
              <a:cxn ang="0">
                <a:pos x="21" y="13"/>
              </a:cxn>
              <a:cxn ang="0">
                <a:pos x="18" y="15"/>
              </a:cxn>
              <a:cxn ang="0">
                <a:pos x="13" y="18"/>
              </a:cxn>
              <a:cxn ang="0">
                <a:pos x="13" y="26"/>
              </a:cxn>
              <a:cxn ang="0">
                <a:pos x="0" y="23"/>
              </a:cxn>
              <a:cxn ang="0">
                <a:pos x="3" y="13"/>
              </a:cxn>
              <a:cxn ang="0">
                <a:pos x="11" y="8"/>
              </a:cxn>
              <a:cxn ang="0">
                <a:pos x="18" y="2"/>
              </a:cxn>
              <a:cxn ang="0">
                <a:pos x="26" y="0"/>
              </a:cxn>
              <a:cxn ang="0">
                <a:pos x="34" y="0"/>
              </a:cxn>
              <a:cxn ang="0">
                <a:pos x="39" y="2"/>
              </a:cxn>
              <a:cxn ang="0">
                <a:pos x="44" y="8"/>
              </a:cxn>
              <a:cxn ang="0">
                <a:pos x="49" y="13"/>
              </a:cxn>
              <a:cxn ang="0">
                <a:pos x="52" y="18"/>
              </a:cxn>
              <a:cxn ang="0">
                <a:pos x="52" y="23"/>
              </a:cxn>
              <a:cxn ang="0">
                <a:pos x="52" y="28"/>
              </a:cxn>
              <a:cxn ang="0">
                <a:pos x="49" y="33"/>
              </a:cxn>
              <a:cxn ang="0">
                <a:pos x="44" y="36"/>
              </a:cxn>
              <a:cxn ang="0">
                <a:pos x="39" y="41"/>
              </a:cxn>
              <a:cxn ang="0">
                <a:pos x="47" y="44"/>
              </a:cxn>
              <a:cxn ang="0">
                <a:pos x="52" y="49"/>
              </a:cxn>
              <a:cxn ang="0">
                <a:pos x="57" y="54"/>
              </a:cxn>
              <a:cxn ang="0">
                <a:pos x="57" y="62"/>
              </a:cxn>
              <a:cxn ang="0">
                <a:pos x="57" y="70"/>
              </a:cxn>
              <a:cxn ang="0">
                <a:pos x="55" y="77"/>
              </a:cxn>
              <a:cxn ang="0">
                <a:pos x="49" y="82"/>
              </a:cxn>
              <a:cxn ang="0">
                <a:pos x="44" y="88"/>
              </a:cxn>
              <a:cxn ang="0">
                <a:pos x="36" y="90"/>
              </a:cxn>
              <a:cxn ang="0">
                <a:pos x="29" y="90"/>
              </a:cxn>
              <a:cxn ang="0">
                <a:pos x="21" y="90"/>
              </a:cxn>
              <a:cxn ang="0">
                <a:pos x="13" y="88"/>
              </a:cxn>
              <a:cxn ang="0">
                <a:pos x="8" y="85"/>
              </a:cxn>
              <a:cxn ang="0">
                <a:pos x="3" y="80"/>
              </a:cxn>
              <a:cxn ang="0">
                <a:pos x="0" y="72"/>
              </a:cxn>
              <a:cxn ang="0">
                <a:pos x="0" y="67"/>
              </a:cxn>
            </a:cxnLst>
            <a:rect l="0" t="0" r="r" b="b"/>
            <a:pathLst>
              <a:path w="57" h="90">
                <a:moveTo>
                  <a:pt x="0" y="67"/>
                </a:moveTo>
                <a:lnTo>
                  <a:pt x="11" y="64"/>
                </a:lnTo>
                <a:lnTo>
                  <a:pt x="13" y="72"/>
                </a:lnTo>
                <a:lnTo>
                  <a:pt x="16" y="77"/>
                </a:lnTo>
                <a:lnTo>
                  <a:pt x="21" y="80"/>
                </a:lnTo>
                <a:lnTo>
                  <a:pt x="29" y="80"/>
                </a:lnTo>
                <a:lnTo>
                  <a:pt x="36" y="80"/>
                </a:lnTo>
                <a:lnTo>
                  <a:pt x="42" y="75"/>
                </a:lnTo>
                <a:lnTo>
                  <a:pt x="44" y="70"/>
                </a:lnTo>
                <a:lnTo>
                  <a:pt x="47" y="62"/>
                </a:lnTo>
                <a:lnTo>
                  <a:pt x="44" y="57"/>
                </a:lnTo>
                <a:lnTo>
                  <a:pt x="42" y="51"/>
                </a:lnTo>
                <a:lnTo>
                  <a:pt x="36" y="46"/>
                </a:lnTo>
                <a:lnTo>
                  <a:pt x="29" y="46"/>
                </a:lnTo>
                <a:lnTo>
                  <a:pt x="26" y="46"/>
                </a:lnTo>
                <a:lnTo>
                  <a:pt x="21" y="46"/>
                </a:lnTo>
                <a:lnTo>
                  <a:pt x="24" y="36"/>
                </a:lnTo>
                <a:lnTo>
                  <a:pt x="24" y="36"/>
                </a:lnTo>
                <a:lnTo>
                  <a:pt x="24" y="36"/>
                </a:lnTo>
                <a:lnTo>
                  <a:pt x="31" y="36"/>
                </a:lnTo>
                <a:lnTo>
                  <a:pt x="36" y="33"/>
                </a:lnTo>
                <a:lnTo>
                  <a:pt x="39" y="28"/>
                </a:lnTo>
                <a:lnTo>
                  <a:pt x="42" y="23"/>
                </a:lnTo>
                <a:lnTo>
                  <a:pt x="39" y="18"/>
                </a:lnTo>
                <a:lnTo>
                  <a:pt x="36" y="15"/>
                </a:lnTo>
                <a:lnTo>
                  <a:pt x="34" y="13"/>
                </a:lnTo>
                <a:lnTo>
                  <a:pt x="26" y="10"/>
                </a:lnTo>
                <a:lnTo>
                  <a:pt x="21" y="13"/>
                </a:lnTo>
                <a:lnTo>
                  <a:pt x="18" y="15"/>
                </a:lnTo>
                <a:lnTo>
                  <a:pt x="13" y="18"/>
                </a:lnTo>
                <a:lnTo>
                  <a:pt x="13" y="26"/>
                </a:lnTo>
                <a:lnTo>
                  <a:pt x="0" y="23"/>
                </a:lnTo>
                <a:lnTo>
                  <a:pt x="3" y="13"/>
                </a:lnTo>
                <a:lnTo>
                  <a:pt x="11" y="8"/>
                </a:lnTo>
                <a:lnTo>
                  <a:pt x="18" y="2"/>
                </a:lnTo>
                <a:lnTo>
                  <a:pt x="26" y="0"/>
                </a:lnTo>
                <a:lnTo>
                  <a:pt x="34" y="0"/>
                </a:lnTo>
                <a:lnTo>
                  <a:pt x="39" y="2"/>
                </a:lnTo>
                <a:lnTo>
                  <a:pt x="44" y="8"/>
                </a:lnTo>
                <a:lnTo>
                  <a:pt x="49" y="13"/>
                </a:lnTo>
                <a:lnTo>
                  <a:pt x="52" y="18"/>
                </a:lnTo>
                <a:lnTo>
                  <a:pt x="52" y="23"/>
                </a:lnTo>
                <a:lnTo>
                  <a:pt x="52" y="28"/>
                </a:lnTo>
                <a:lnTo>
                  <a:pt x="49" y="33"/>
                </a:lnTo>
                <a:lnTo>
                  <a:pt x="44" y="36"/>
                </a:lnTo>
                <a:lnTo>
                  <a:pt x="39" y="41"/>
                </a:lnTo>
                <a:lnTo>
                  <a:pt x="47" y="44"/>
                </a:lnTo>
                <a:lnTo>
                  <a:pt x="52" y="49"/>
                </a:lnTo>
                <a:lnTo>
                  <a:pt x="57" y="54"/>
                </a:lnTo>
                <a:lnTo>
                  <a:pt x="57" y="62"/>
                </a:lnTo>
                <a:lnTo>
                  <a:pt x="57" y="70"/>
                </a:lnTo>
                <a:lnTo>
                  <a:pt x="55" y="77"/>
                </a:lnTo>
                <a:lnTo>
                  <a:pt x="49" y="82"/>
                </a:lnTo>
                <a:lnTo>
                  <a:pt x="44" y="88"/>
                </a:lnTo>
                <a:lnTo>
                  <a:pt x="36" y="90"/>
                </a:lnTo>
                <a:lnTo>
                  <a:pt x="29" y="90"/>
                </a:lnTo>
                <a:lnTo>
                  <a:pt x="21" y="90"/>
                </a:lnTo>
                <a:lnTo>
                  <a:pt x="13" y="88"/>
                </a:lnTo>
                <a:lnTo>
                  <a:pt x="8" y="85"/>
                </a:lnTo>
                <a:lnTo>
                  <a:pt x="3" y="80"/>
                </a:lnTo>
                <a:lnTo>
                  <a:pt x="0" y="72"/>
                </a:lnTo>
                <a:lnTo>
                  <a:pt x="0" y="6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09" name="Freeform 949"/>
          <p:cNvSpPr>
            <a:spLocks noEditPoints="1"/>
          </p:cNvSpPr>
          <p:nvPr/>
        </p:nvSpPr>
        <p:spPr bwMode="auto">
          <a:xfrm>
            <a:off x="5192713" y="5937250"/>
            <a:ext cx="95250" cy="142875"/>
          </a:xfrm>
          <a:custGeom>
            <a:avLst/>
            <a:gdLst/>
            <a:ahLst/>
            <a:cxnLst>
              <a:cxn ang="0">
                <a:pos x="0" y="46"/>
              </a:cxn>
              <a:cxn ang="0">
                <a:pos x="0" y="31"/>
              </a:cxn>
              <a:cxn ang="0">
                <a:pos x="3" y="20"/>
              </a:cxn>
              <a:cxn ang="0">
                <a:pos x="8" y="10"/>
              </a:cxn>
              <a:cxn ang="0">
                <a:pos x="13" y="5"/>
              </a:cxn>
              <a:cxn ang="0">
                <a:pos x="21" y="2"/>
              </a:cxn>
              <a:cxn ang="0">
                <a:pos x="29" y="0"/>
              </a:cxn>
              <a:cxn ang="0">
                <a:pos x="37" y="0"/>
              </a:cxn>
              <a:cxn ang="0">
                <a:pos x="42" y="2"/>
              </a:cxn>
              <a:cxn ang="0">
                <a:pos x="47" y="8"/>
              </a:cxn>
              <a:cxn ang="0">
                <a:pos x="52" y="10"/>
              </a:cxn>
              <a:cxn ang="0">
                <a:pos x="55" y="18"/>
              </a:cxn>
              <a:cxn ang="0">
                <a:pos x="57" y="26"/>
              </a:cxn>
              <a:cxn ang="0">
                <a:pos x="57" y="33"/>
              </a:cxn>
              <a:cxn ang="0">
                <a:pos x="60" y="46"/>
              </a:cxn>
              <a:cxn ang="0">
                <a:pos x="57" y="59"/>
              </a:cxn>
              <a:cxn ang="0">
                <a:pos x="55" y="72"/>
              </a:cxn>
              <a:cxn ang="0">
                <a:pos x="52" y="80"/>
              </a:cxn>
              <a:cxn ang="0">
                <a:pos x="47" y="85"/>
              </a:cxn>
              <a:cxn ang="0">
                <a:pos x="39" y="90"/>
              </a:cxn>
              <a:cxn ang="0">
                <a:pos x="29" y="90"/>
              </a:cxn>
              <a:cxn ang="0">
                <a:pos x="21" y="90"/>
              </a:cxn>
              <a:cxn ang="0">
                <a:pos x="16" y="88"/>
              </a:cxn>
              <a:cxn ang="0">
                <a:pos x="11" y="82"/>
              </a:cxn>
              <a:cxn ang="0">
                <a:pos x="6" y="72"/>
              </a:cxn>
              <a:cxn ang="0">
                <a:pos x="3" y="62"/>
              </a:cxn>
              <a:cxn ang="0">
                <a:pos x="0" y="46"/>
              </a:cxn>
              <a:cxn ang="0">
                <a:pos x="13" y="46"/>
              </a:cxn>
              <a:cxn ang="0">
                <a:pos x="13" y="59"/>
              </a:cxn>
              <a:cxn ang="0">
                <a:pos x="16" y="67"/>
              </a:cxn>
              <a:cxn ang="0">
                <a:pos x="19" y="75"/>
              </a:cxn>
              <a:cxn ang="0">
                <a:pos x="24" y="80"/>
              </a:cxn>
              <a:cxn ang="0">
                <a:pos x="29" y="80"/>
              </a:cxn>
              <a:cxn ang="0">
                <a:pos x="37" y="80"/>
              </a:cxn>
              <a:cxn ang="0">
                <a:pos x="42" y="75"/>
              </a:cxn>
              <a:cxn ang="0">
                <a:pos x="44" y="67"/>
              </a:cxn>
              <a:cxn ang="0">
                <a:pos x="47" y="59"/>
              </a:cxn>
              <a:cxn ang="0">
                <a:pos x="47" y="46"/>
              </a:cxn>
              <a:cxn ang="0">
                <a:pos x="47" y="33"/>
              </a:cxn>
              <a:cxn ang="0">
                <a:pos x="44" y="23"/>
              </a:cxn>
              <a:cxn ang="0">
                <a:pos x="42" y="18"/>
              </a:cxn>
              <a:cxn ang="0">
                <a:pos x="37" y="13"/>
              </a:cxn>
              <a:cxn ang="0">
                <a:pos x="29" y="10"/>
              </a:cxn>
              <a:cxn ang="0">
                <a:pos x="24" y="13"/>
              </a:cxn>
              <a:cxn ang="0">
                <a:pos x="19" y="18"/>
              </a:cxn>
              <a:cxn ang="0">
                <a:pos x="16" y="23"/>
              </a:cxn>
              <a:cxn ang="0">
                <a:pos x="13" y="33"/>
              </a:cxn>
              <a:cxn ang="0">
                <a:pos x="13" y="46"/>
              </a:cxn>
            </a:cxnLst>
            <a:rect l="0" t="0" r="r" b="b"/>
            <a:pathLst>
              <a:path w="60" h="90">
                <a:moveTo>
                  <a:pt x="0" y="46"/>
                </a:moveTo>
                <a:lnTo>
                  <a:pt x="0" y="31"/>
                </a:lnTo>
                <a:lnTo>
                  <a:pt x="3" y="20"/>
                </a:lnTo>
                <a:lnTo>
                  <a:pt x="8" y="10"/>
                </a:lnTo>
                <a:lnTo>
                  <a:pt x="13" y="5"/>
                </a:lnTo>
                <a:lnTo>
                  <a:pt x="21" y="2"/>
                </a:lnTo>
                <a:lnTo>
                  <a:pt x="29" y="0"/>
                </a:lnTo>
                <a:lnTo>
                  <a:pt x="37" y="0"/>
                </a:lnTo>
                <a:lnTo>
                  <a:pt x="42" y="2"/>
                </a:lnTo>
                <a:lnTo>
                  <a:pt x="47" y="8"/>
                </a:lnTo>
                <a:lnTo>
                  <a:pt x="52" y="10"/>
                </a:lnTo>
                <a:lnTo>
                  <a:pt x="55" y="18"/>
                </a:lnTo>
                <a:lnTo>
                  <a:pt x="57" y="26"/>
                </a:lnTo>
                <a:lnTo>
                  <a:pt x="57" y="33"/>
                </a:lnTo>
                <a:lnTo>
                  <a:pt x="60" y="46"/>
                </a:lnTo>
                <a:lnTo>
                  <a:pt x="57" y="59"/>
                </a:lnTo>
                <a:lnTo>
                  <a:pt x="55" y="72"/>
                </a:lnTo>
                <a:lnTo>
                  <a:pt x="52" y="80"/>
                </a:lnTo>
                <a:lnTo>
                  <a:pt x="47" y="85"/>
                </a:lnTo>
                <a:lnTo>
                  <a:pt x="39" y="90"/>
                </a:lnTo>
                <a:lnTo>
                  <a:pt x="29" y="90"/>
                </a:lnTo>
                <a:lnTo>
                  <a:pt x="21" y="90"/>
                </a:lnTo>
                <a:lnTo>
                  <a:pt x="16" y="88"/>
                </a:lnTo>
                <a:lnTo>
                  <a:pt x="11" y="82"/>
                </a:lnTo>
                <a:lnTo>
                  <a:pt x="6" y="72"/>
                </a:lnTo>
                <a:lnTo>
                  <a:pt x="3" y="62"/>
                </a:lnTo>
                <a:lnTo>
                  <a:pt x="0" y="46"/>
                </a:lnTo>
                <a:close/>
                <a:moveTo>
                  <a:pt x="13" y="46"/>
                </a:moveTo>
                <a:lnTo>
                  <a:pt x="13" y="59"/>
                </a:lnTo>
                <a:lnTo>
                  <a:pt x="16" y="67"/>
                </a:lnTo>
                <a:lnTo>
                  <a:pt x="19" y="75"/>
                </a:lnTo>
                <a:lnTo>
                  <a:pt x="24" y="80"/>
                </a:lnTo>
                <a:lnTo>
                  <a:pt x="29" y="80"/>
                </a:lnTo>
                <a:lnTo>
                  <a:pt x="37" y="80"/>
                </a:lnTo>
                <a:lnTo>
                  <a:pt x="42" y="75"/>
                </a:lnTo>
                <a:lnTo>
                  <a:pt x="44" y="67"/>
                </a:lnTo>
                <a:lnTo>
                  <a:pt x="47" y="59"/>
                </a:lnTo>
                <a:lnTo>
                  <a:pt x="47" y="46"/>
                </a:lnTo>
                <a:lnTo>
                  <a:pt x="47" y="33"/>
                </a:lnTo>
                <a:lnTo>
                  <a:pt x="44" y="23"/>
                </a:lnTo>
                <a:lnTo>
                  <a:pt x="42" y="18"/>
                </a:lnTo>
                <a:lnTo>
                  <a:pt x="37" y="13"/>
                </a:lnTo>
                <a:lnTo>
                  <a:pt x="29" y="10"/>
                </a:lnTo>
                <a:lnTo>
                  <a:pt x="24" y="13"/>
                </a:lnTo>
                <a:lnTo>
                  <a:pt x="19" y="18"/>
                </a:lnTo>
                <a:lnTo>
                  <a:pt x="16" y="23"/>
                </a:lnTo>
                <a:lnTo>
                  <a:pt x="13" y="33"/>
                </a:lnTo>
                <a:lnTo>
                  <a:pt x="13"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10" name="Freeform 950"/>
          <p:cNvSpPr>
            <a:spLocks noEditPoints="1"/>
          </p:cNvSpPr>
          <p:nvPr/>
        </p:nvSpPr>
        <p:spPr bwMode="auto">
          <a:xfrm>
            <a:off x="5303838" y="5937250"/>
            <a:ext cx="90487" cy="142875"/>
          </a:xfrm>
          <a:custGeom>
            <a:avLst/>
            <a:gdLst/>
            <a:ahLst/>
            <a:cxnLst>
              <a:cxn ang="0">
                <a:pos x="0" y="46"/>
              </a:cxn>
              <a:cxn ang="0">
                <a:pos x="0" y="31"/>
              </a:cxn>
              <a:cxn ang="0">
                <a:pos x="3" y="20"/>
              </a:cxn>
              <a:cxn ang="0">
                <a:pos x="5" y="10"/>
              </a:cxn>
              <a:cxn ang="0">
                <a:pos x="13" y="5"/>
              </a:cxn>
              <a:cxn ang="0">
                <a:pos x="18" y="2"/>
              </a:cxn>
              <a:cxn ang="0">
                <a:pos x="29" y="0"/>
              </a:cxn>
              <a:cxn ang="0">
                <a:pos x="36" y="0"/>
              </a:cxn>
              <a:cxn ang="0">
                <a:pos x="42" y="2"/>
              </a:cxn>
              <a:cxn ang="0">
                <a:pos x="47" y="8"/>
              </a:cxn>
              <a:cxn ang="0">
                <a:pos x="49" y="10"/>
              </a:cxn>
              <a:cxn ang="0">
                <a:pos x="52" y="18"/>
              </a:cxn>
              <a:cxn ang="0">
                <a:pos x="54" y="26"/>
              </a:cxn>
              <a:cxn ang="0">
                <a:pos x="57" y="33"/>
              </a:cxn>
              <a:cxn ang="0">
                <a:pos x="57" y="46"/>
              </a:cxn>
              <a:cxn ang="0">
                <a:pos x="57" y="59"/>
              </a:cxn>
              <a:cxn ang="0">
                <a:pos x="54" y="72"/>
              </a:cxn>
              <a:cxn ang="0">
                <a:pos x="49" y="80"/>
              </a:cxn>
              <a:cxn ang="0">
                <a:pos x="44" y="85"/>
              </a:cxn>
              <a:cxn ang="0">
                <a:pos x="36" y="90"/>
              </a:cxn>
              <a:cxn ang="0">
                <a:pos x="29" y="90"/>
              </a:cxn>
              <a:cxn ang="0">
                <a:pos x="21" y="90"/>
              </a:cxn>
              <a:cxn ang="0">
                <a:pos x="13" y="88"/>
              </a:cxn>
              <a:cxn ang="0">
                <a:pos x="8" y="82"/>
              </a:cxn>
              <a:cxn ang="0">
                <a:pos x="3" y="72"/>
              </a:cxn>
              <a:cxn ang="0">
                <a:pos x="0" y="62"/>
              </a:cxn>
              <a:cxn ang="0">
                <a:pos x="0" y="46"/>
              </a:cxn>
              <a:cxn ang="0">
                <a:pos x="11" y="46"/>
              </a:cxn>
              <a:cxn ang="0">
                <a:pos x="11" y="59"/>
              </a:cxn>
              <a:cxn ang="0">
                <a:pos x="13" y="67"/>
              </a:cxn>
              <a:cxn ang="0">
                <a:pos x="16" y="75"/>
              </a:cxn>
              <a:cxn ang="0">
                <a:pos x="21" y="80"/>
              </a:cxn>
              <a:cxn ang="0">
                <a:pos x="29" y="80"/>
              </a:cxn>
              <a:cxn ang="0">
                <a:pos x="36" y="80"/>
              </a:cxn>
              <a:cxn ang="0">
                <a:pos x="42" y="75"/>
              </a:cxn>
              <a:cxn ang="0">
                <a:pos x="44" y="67"/>
              </a:cxn>
              <a:cxn ang="0">
                <a:pos x="44" y="59"/>
              </a:cxn>
              <a:cxn ang="0">
                <a:pos x="47" y="46"/>
              </a:cxn>
              <a:cxn ang="0">
                <a:pos x="44" y="33"/>
              </a:cxn>
              <a:cxn ang="0">
                <a:pos x="44" y="23"/>
              </a:cxn>
              <a:cxn ang="0">
                <a:pos x="42" y="18"/>
              </a:cxn>
              <a:cxn ang="0">
                <a:pos x="36" y="13"/>
              </a:cxn>
              <a:cxn ang="0">
                <a:pos x="29" y="10"/>
              </a:cxn>
              <a:cxn ang="0">
                <a:pos x="21" y="13"/>
              </a:cxn>
              <a:cxn ang="0">
                <a:pos x="16" y="18"/>
              </a:cxn>
              <a:cxn ang="0">
                <a:pos x="13" y="23"/>
              </a:cxn>
              <a:cxn ang="0">
                <a:pos x="11" y="33"/>
              </a:cxn>
              <a:cxn ang="0">
                <a:pos x="11" y="46"/>
              </a:cxn>
            </a:cxnLst>
            <a:rect l="0" t="0" r="r" b="b"/>
            <a:pathLst>
              <a:path w="57" h="90">
                <a:moveTo>
                  <a:pt x="0" y="46"/>
                </a:moveTo>
                <a:lnTo>
                  <a:pt x="0" y="31"/>
                </a:lnTo>
                <a:lnTo>
                  <a:pt x="3" y="20"/>
                </a:lnTo>
                <a:lnTo>
                  <a:pt x="5" y="10"/>
                </a:lnTo>
                <a:lnTo>
                  <a:pt x="13" y="5"/>
                </a:lnTo>
                <a:lnTo>
                  <a:pt x="18" y="2"/>
                </a:lnTo>
                <a:lnTo>
                  <a:pt x="29" y="0"/>
                </a:lnTo>
                <a:lnTo>
                  <a:pt x="36" y="0"/>
                </a:lnTo>
                <a:lnTo>
                  <a:pt x="42" y="2"/>
                </a:lnTo>
                <a:lnTo>
                  <a:pt x="47" y="8"/>
                </a:lnTo>
                <a:lnTo>
                  <a:pt x="49" y="10"/>
                </a:lnTo>
                <a:lnTo>
                  <a:pt x="52" y="18"/>
                </a:lnTo>
                <a:lnTo>
                  <a:pt x="54" y="26"/>
                </a:lnTo>
                <a:lnTo>
                  <a:pt x="57" y="33"/>
                </a:lnTo>
                <a:lnTo>
                  <a:pt x="57" y="46"/>
                </a:lnTo>
                <a:lnTo>
                  <a:pt x="57" y="59"/>
                </a:lnTo>
                <a:lnTo>
                  <a:pt x="54" y="72"/>
                </a:lnTo>
                <a:lnTo>
                  <a:pt x="49" y="80"/>
                </a:lnTo>
                <a:lnTo>
                  <a:pt x="44" y="85"/>
                </a:lnTo>
                <a:lnTo>
                  <a:pt x="36" y="90"/>
                </a:lnTo>
                <a:lnTo>
                  <a:pt x="29" y="90"/>
                </a:lnTo>
                <a:lnTo>
                  <a:pt x="21" y="90"/>
                </a:lnTo>
                <a:lnTo>
                  <a:pt x="13" y="88"/>
                </a:lnTo>
                <a:lnTo>
                  <a:pt x="8" y="82"/>
                </a:lnTo>
                <a:lnTo>
                  <a:pt x="3" y="72"/>
                </a:lnTo>
                <a:lnTo>
                  <a:pt x="0" y="62"/>
                </a:lnTo>
                <a:lnTo>
                  <a:pt x="0" y="46"/>
                </a:lnTo>
                <a:close/>
                <a:moveTo>
                  <a:pt x="11" y="46"/>
                </a:moveTo>
                <a:lnTo>
                  <a:pt x="11" y="59"/>
                </a:lnTo>
                <a:lnTo>
                  <a:pt x="13" y="67"/>
                </a:lnTo>
                <a:lnTo>
                  <a:pt x="16" y="75"/>
                </a:lnTo>
                <a:lnTo>
                  <a:pt x="21" y="80"/>
                </a:lnTo>
                <a:lnTo>
                  <a:pt x="29" y="80"/>
                </a:lnTo>
                <a:lnTo>
                  <a:pt x="36" y="80"/>
                </a:lnTo>
                <a:lnTo>
                  <a:pt x="42" y="75"/>
                </a:lnTo>
                <a:lnTo>
                  <a:pt x="44" y="67"/>
                </a:lnTo>
                <a:lnTo>
                  <a:pt x="44" y="59"/>
                </a:lnTo>
                <a:lnTo>
                  <a:pt x="47" y="46"/>
                </a:lnTo>
                <a:lnTo>
                  <a:pt x="44" y="33"/>
                </a:lnTo>
                <a:lnTo>
                  <a:pt x="44" y="23"/>
                </a:lnTo>
                <a:lnTo>
                  <a:pt x="42" y="18"/>
                </a:lnTo>
                <a:lnTo>
                  <a:pt x="36" y="13"/>
                </a:lnTo>
                <a:lnTo>
                  <a:pt x="29" y="10"/>
                </a:lnTo>
                <a:lnTo>
                  <a:pt x="21" y="13"/>
                </a:lnTo>
                <a:lnTo>
                  <a:pt x="16" y="18"/>
                </a:lnTo>
                <a:lnTo>
                  <a:pt x="13" y="23"/>
                </a:lnTo>
                <a:lnTo>
                  <a:pt x="11" y="33"/>
                </a:lnTo>
                <a:lnTo>
                  <a:pt x="11"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11" name="Line 951"/>
          <p:cNvSpPr>
            <a:spLocks noChangeShapeType="1"/>
          </p:cNvSpPr>
          <p:nvPr/>
        </p:nvSpPr>
        <p:spPr bwMode="auto">
          <a:xfrm flipV="1">
            <a:off x="5894388" y="5802313"/>
            <a:ext cx="1587" cy="4921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12" name="Line 952"/>
          <p:cNvSpPr>
            <a:spLocks noChangeShapeType="1"/>
          </p:cNvSpPr>
          <p:nvPr/>
        </p:nvSpPr>
        <p:spPr bwMode="auto">
          <a:xfrm>
            <a:off x="5894388" y="1038225"/>
            <a:ext cx="1587" cy="49213"/>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13" name="Freeform 953"/>
          <p:cNvSpPr>
            <a:spLocks/>
          </p:cNvSpPr>
          <p:nvPr/>
        </p:nvSpPr>
        <p:spPr bwMode="auto">
          <a:xfrm>
            <a:off x="5738813" y="5937250"/>
            <a:ext cx="93662" cy="142875"/>
          </a:xfrm>
          <a:custGeom>
            <a:avLst/>
            <a:gdLst/>
            <a:ahLst/>
            <a:cxnLst>
              <a:cxn ang="0">
                <a:pos x="0" y="67"/>
              </a:cxn>
              <a:cxn ang="0">
                <a:pos x="13" y="64"/>
              </a:cxn>
              <a:cxn ang="0">
                <a:pos x="15" y="72"/>
              </a:cxn>
              <a:cxn ang="0">
                <a:pos x="18" y="77"/>
              </a:cxn>
              <a:cxn ang="0">
                <a:pos x="23" y="80"/>
              </a:cxn>
              <a:cxn ang="0">
                <a:pos x="28" y="80"/>
              </a:cxn>
              <a:cxn ang="0">
                <a:pos x="36" y="80"/>
              </a:cxn>
              <a:cxn ang="0">
                <a:pos x="41" y="75"/>
              </a:cxn>
              <a:cxn ang="0">
                <a:pos x="46" y="70"/>
              </a:cxn>
              <a:cxn ang="0">
                <a:pos x="46" y="62"/>
              </a:cxn>
              <a:cxn ang="0">
                <a:pos x="46" y="57"/>
              </a:cxn>
              <a:cxn ang="0">
                <a:pos x="41" y="51"/>
              </a:cxn>
              <a:cxn ang="0">
                <a:pos x="36" y="46"/>
              </a:cxn>
              <a:cxn ang="0">
                <a:pos x="31" y="46"/>
              </a:cxn>
              <a:cxn ang="0">
                <a:pos x="26" y="46"/>
              </a:cxn>
              <a:cxn ang="0">
                <a:pos x="23" y="46"/>
              </a:cxn>
              <a:cxn ang="0">
                <a:pos x="23" y="36"/>
              </a:cxn>
              <a:cxn ang="0">
                <a:pos x="26" y="36"/>
              </a:cxn>
              <a:cxn ang="0">
                <a:pos x="26" y="36"/>
              </a:cxn>
              <a:cxn ang="0">
                <a:pos x="31" y="36"/>
              </a:cxn>
              <a:cxn ang="0">
                <a:pos x="36" y="33"/>
              </a:cxn>
              <a:cxn ang="0">
                <a:pos x="41" y="28"/>
              </a:cxn>
              <a:cxn ang="0">
                <a:pos x="41" y="23"/>
              </a:cxn>
              <a:cxn ang="0">
                <a:pos x="41" y="18"/>
              </a:cxn>
              <a:cxn ang="0">
                <a:pos x="39" y="15"/>
              </a:cxn>
              <a:cxn ang="0">
                <a:pos x="34" y="13"/>
              </a:cxn>
              <a:cxn ang="0">
                <a:pos x="28" y="10"/>
              </a:cxn>
              <a:cxn ang="0">
                <a:pos x="23" y="13"/>
              </a:cxn>
              <a:cxn ang="0">
                <a:pos x="18" y="15"/>
              </a:cxn>
              <a:cxn ang="0">
                <a:pos x="15" y="18"/>
              </a:cxn>
              <a:cxn ang="0">
                <a:pos x="13" y="26"/>
              </a:cxn>
              <a:cxn ang="0">
                <a:pos x="3" y="23"/>
              </a:cxn>
              <a:cxn ang="0">
                <a:pos x="5" y="13"/>
              </a:cxn>
              <a:cxn ang="0">
                <a:pos x="10" y="8"/>
              </a:cxn>
              <a:cxn ang="0">
                <a:pos x="18" y="2"/>
              </a:cxn>
              <a:cxn ang="0">
                <a:pos x="28" y="0"/>
              </a:cxn>
              <a:cxn ang="0">
                <a:pos x="36" y="0"/>
              </a:cxn>
              <a:cxn ang="0">
                <a:pos x="41" y="2"/>
              </a:cxn>
              <a:cxn ang="0">
                <a:pos x="46" y="8"/>
              </a:cxn>
              <a:cxn ang="0">
                <a:pos x="52" y="13"/>
              </a:cxn>
              <a:cxn ang="0">
                <a:pos x="54" y="18"/>
              </a:cxn>
              <a:cxn ang="0">
                <a:pos x="54" y="23"/>
              </a:cxn>
              <a:cxn ang="0">
                <a:pos x="54" y="28"/>
              </a:cxn>
              <a:cxn ang="0">
                <a:pos x="52" y="33"/>
              </a:cxn>
              <a:cxn ang="0">
                <a:pos x="46" y="36"/>
              </a:cxn>
              <a:cxn ang="0">
                <a:pos x="41" y="41"/>
              </a:cxn>
              <a:cxn ang="0">
                <a:pos x="49" y="44"/>
              </a:cxn>
              <a:cxn ang="0">
                <a:pos x="54" y="49"/>
              </a:cxn>
              <a:cxn ang="0">
                <a:pos x="57" y="54"/>
              </a:cxn>
              <a:cxn ang="0">
                <a:pos x="59" y="62"/>
              </a:cxn>
              <a:cxn ang="0">
                <a:pos x="57" y="70"/>
              </a:cxn>
              <a:cxn ang="0">
                <a:pos x="54" y="77"/>
              </a:cxn>
              <a:cxn ang="0">
                <a:pos x="52" y="82"/>
              </a:cxn>
              <a:cxn ang="0">
                <a:pos x="44" y="88"/>
              </a:cxn>
              <a:cxn ang="0">
                <a:pos x="36" y="90"/>
              </a:cxn>
              <a:cxn ang="0">
                <a:pos x="28" y="90"/>
              </a:cxn>
              <a:cxn ang="0">
                <a:pos x="21" y="90"/>
              </a:cxn>
              <a:cxn ang="0">
                <a:pos x="15" y="88"/>
              </a:cxn>
              <a:cxn ang="0">
                <a:pos x="10" y="85"/>
              </a:cxn>
              <a:cxn ang="0">
                <a:pos x="5" y="80"/>
              </a:cxn>
              <a:cxn ang="0">
                <a:pos x="3" y="72"/>
              </a:cxn>
              <a:cxn ang="0">
                <a:pos x="0" y="67"/>
              </a:cxn>
            </a:cxnLst>
            <a:rect l="0" t="0" r="r" b="b"/>
            <a:pathLst>
              <a:path w="59" h="90">
                <a:moveTo>
                  <a:pt x="0" y="67"/>
                </a:moveTo>
                <a:lnTo>
                  <a:pt x="13" y="64"/>
                </a:lnTo>
                <a:lnTo>
                  <a:pt x="15" y="72"/>
                </a:lnTo>
                <a:lnTo>
                  <a:pt x="18" y="77"/>
                </a:lnTo>
                <a:lnTo>
                  <a:pt x="23" y="80"/>
                </a:lnTo>
                <a:lnTo>
                  <a:pt x="28" y="80"/>
                </a:lnTo>
                <a:lnTo>
                  <a:pt x="36" y="80"/>
                </a:lnTo>
                <a:lnTo>
                  <a:pt x="41" y="75"/>
                </a:lnTo>
                <a:lnTo>
                  <a:pt x="46" y="70"/>
                </a:lnTo>
                <a:lnTo>
                  <a:pt x="46" y="62"/>
                </a:lnTo>
                <a:lnTo>
                  <a:pt x="46" y="57"/>
                </a:lnTo>
                <a:lnTo>
                  <a:pt x="41" y="51"/>
                </a:lnTo>
                <a:lnTo>
                  <a:pt x="36" y="46"/>
                </a:lnTo>
                <a:lnTo>
                  <a:pt x="31" y="46"/>
                </a:lnTo>
                <a:lnTo>
                  <a:pt x="26" y="46"/>
                </a:lnTo>
                <a:lnTo>
                  <a:pt x="23" y="46"/>
                </a:lnTo>
                <a:lnTo>
                  <a:pt x="23" y="36"/>
                </a:lnTo>
                <a:lnTo>
                  <a:pt x="26" y="36"/>
                </a:lnTo>
                <a:lnTo>
                  <a:pt x="26" y="36"/>
                </a:lnTo>
                <a:lnTo>
                  <a:pt x="31" y="36"/>
                </a:lnTo>
                <a:lnTo>
                  <a:pt x="36" y="33"/>
                </a:lnTo>
                <a:lnTo>
                  <a:pt x="41" y="28"/>
                </a:lnTo>
                <a:lnTo>
                  <a:pt x="41" y="23"/>
                </a:lnTo>
                <a:lnTo>
                  <a:pt x="41" y="18"/>
                </a:lnTo>
                <a:lnTo>
                  <a:pt x="39" y="15"/>
                </a:lnTo>
                <a:lnTo>
                  <a:pt x="34" y="13"/>
                </a:lnTo>
                <a:lnTo>
                  <a:pt x="28" y="10"/>
                </a:lnTo>
                <a:lnTo>
                  <a:pt x="23" y="13"/>
                </a:lnTo>
                <a:lnTo>
                  <a:pt x="18" y="15"/>
                </a:lnTo>
                <a:lnTo>
                  <a:pt x="15" y="18"/>
                </a:lnTo>
                <a:lnTo>
                  <a:pt x="13" y="26"/>
                </a:lnTo>
                <a:lnTo>
                  <a:pt x="3" y="23"/>
                </a:lnTo>
                <a:lnTo>
                  <a:pt x="5" y="13"/>
                </a:lnTo>
                <a:lnTo>
                  <a:pt x="10" y="8"/>
                </a:lnTo>
                <a:lnTo>
                  <a:pt x="18" y="2"/>
                </a:lnTo>
                <a:lnTo>
                  <a:pt x="28" y="0"/>
                </a:lnTo>
                <a:lnTo>
                  <a:pt x="36" y="0"/>
                </a:lnTo>
                <a:lnTo>
                  <a:pt x="41" y="2"/>
                </a:lnTo>
                <a:lnTo>
                  <a:pt x="46" y="8"/>
                </a:lnTo>
                <a:lnTo>
                  <a:pt x="52" y="13"/>
                </a:lnTo>
                <a:lnTo>
                  <a:pt x="54" y="18"/>
                </a:lnTo>
                <a:lnTo>
                  <a:pt x="54" y="23"/>
                </a:lnTo>
                <a:lnTo>
                  <a:pt x="54" y="28"/>
                </a:lnTo>
                <a:lnTo>
                  <a:pt x="52" y="33"/>
                </a:lnTo>
                <a:lnTo>
                  <a:pt x="46" y="36"/>
                </a:lnTo>
                <a:lnTo>
                  <a:pt x="41" y="41"/>
                </a:lnTo>
                <a:lnTo>
                  <a:pt x="49" y="44"/>
                </a:lnTo>
                <a:lnTo>
                  <a:pt x="54" y="49"/>
                </a:lnTo>
                <a:lnTo>
                  <a:pt x="57" y="54"/>
                </a:lnTo>
                <a:lnTo>
                  <a:pt x="59" y="62"/>
                </a:lnTo>
                <a:lnTo>
                  <a:pt x="57" y="70"/>
                </a:lnTo>
                <a:lnTo>
                  <a:pt x="54" y="77"/>
                </a:lnTo>
                <a:lnTo>
                  <a:pt x="52" y="82"/>
                </a:lnTo>
                <a:lnTo>
                  <a:pt x="44" y="88"/>
                </a:lnTo>
                <a:lnTo>
                  <a:pt x="36" y="90"/>
                </a:lnTo>
                <a:lnTo>
                  <a:pt x="28" y="90"/>
                </a:lnTo>
                <a:lnTo>
                  <a:pt x="21" y="90"/>
                </a:lnTo>
                <a:lnTo>
                  <a:pt x="15" y="88"/>
                </a:lnTo>
                <a:lnTo>
                  <a:pt x="10" y="85"/>
                </a:lnTo>
                <a:lnTo>
                  <a:pt x="5" y="80"/>
                </a:lnTo>
                <a:lnTo>
                  <a:pt x="3" y="72"/>
                </a:lnTo>
                <a:lnTo>
                  <a:pt x="0" y="6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14" name="Freeform 954"/>
          <p:cNvSpPr>
            <a:spLocks/>
          </p:cNvSpPr>
          <p:nvPr/>
        </p:nvSpPr>
        <p:spPr bwMode="auto">
          <a:xfrm>
            <a:off x="5849938" y="5940425"/>
            <a:ext cx="90487" cy="139700"/>
          </a:xfrm>
          <a:custGeom>
            <a:avLst/>
            <a:gdLst/>
            <a:ahLst/>
            <a:cxnLst>
              <a:cxn ang="0">
                <a:pos x="0" y="65"/>
              </a:cxn>
              <a:cxn ang="0">
                <a:pos x="10" y="62"/>
              </a:cxn>
              <a:cxn ang="0">
                <a:pos x="13" y="70"/>
              </a:cxn>
              <a:cxn ang="0">
                <a:pos x="15" y="75"/>
              </a:cxn>
              <a:cxn ang="0">
                <a:pos x="20" y="78"/>
              </a:cxn>
              <a:cxn ang="0">
                <a:pos x="28" y="78"/>
              </a:cxn>
              <a:cxn ang="0">
                <a:pos x="36" y="78"/>
              </a:cxn>
              <a:cxn ang="0">
                <a:pos x="41" y="73"/>
              </a:cxn>
              <a:cxn ang="0">
                <a:pos x="44" y="65"/>
              </a:cxn>
              <a:cxn ang="0">
                <a:pos x="46" y="57"/>
              </a:cxn>
              <a:cxn ang="0">
                <a:pos x="44" y="49"/>
              </a:cxn>
              <a:cxn ang="0">
                <a:pos x="41" y="44"/>
              </a:cxn>
              <a:cxn ang="0">
                <a:pos x="36" y="39"/>
              </a:cxn>
              <a:cxn ang="0">
                <a:pos x="28" y="39"/>
              </a:cxn>
              <a:cxn ang="0">
                <a:pos x="23" y="39"/>
              </a:cxn>
              <a:cxn ang="0">
                <a:pos x="18" y="42"/>
              </a:cxn>
              <a:cxn ang="0">
                <a:pos x="15" y="42"/>
              </a:cxn>
              <a:cxn ang="0">
                <a:pos x="13" y="47"/>
              </a:cxn>
              <a:cxn ang="0">
                <a:pos x="0" y="44"/>
              </a:cxn>
              <a:cxn ang="0">
                <a:pos x="10" y="0"/>
              </a:cxn>
              <a:cxn ang="0">
                <a:pos x="51" y="0"/>
              </a:cxn>
              <a:cxn ang="0">
                <a:pos x="51" y="11"/>
              </a:cxn>
              <a:cxn ang="0">
                <a:pos x="20" y="11"/>
              </a:cxn>
              <a:cxn ang="0">
                <a:pos x="15" y="34"/>
              </a:cxn>
              <a:cxn ang="0">
                <a:pos x="23" y="29"/>
              </a:cxn>
              <a:cxn ang="0">
                <a:pos x="31" y="29"/>
              </a:cxn>
              <a:cxn ang="0">
                <a:pos x="38" y="29"/>
              </a:cxn>
              <a:cxn ang="0">
                <a:pos x="44" y="31"/>
              </a:cxn>
              <a:cxn ang="0">
                <a:pos x="49" y="37"/>
              </a:cxn>
              <a:cxn ang="0">
                <a:pos x="54" y="42"/>
              </a:cxn>
              <a:cxn ang="0">
                <a:pos x="57" y="49"/>
              </a:cxn>
              <a:cxn ang="0">
                <a:pos x="57" y="57"/>
              </a:cxn>
              <a:cxn ang="0">
                <a:pos x="57" y="68"/>
              </a:cxn>
              <a:cxn ang="0">
                <a:pos x="51" y="78"/>
              </a:cxn>
              <a:cxn ang="0">
                <a:pos x="44" y="83"/>
              </a:cxn>
              <a:cxn ang="0">
                <a:pos x="36" y="88"/>
              </a:cxn>
              <a:cxn ang="0">
                <a:pos x="28" y="88"/>
              </a:cxn>
              <a:cxn ang="0">
                <a:pos x="20" y="88"/>
              </a:cxn>
              <a:cxn ang="0">
                <a:pos x="13" y="86"/>
              </a:cxn>
              <a:cxn ang="0">
                <a:pos x="7" y="83"/>
              </a:cxn>
              <a:cxn ang="0">
                <a:pos x="5" y="78"/>
              </a:cxn>
              <a:cxn ang="0">
                <a:pos x="0" y="70"/>
              </a:cxn>
              <a:cxn ang="0">
                <a:pos x="0" y="65"/>
              </a:cxn>
            </a:cxnLst>
            <a:rect l="0" t="0" r="r" b="b"/>
            <a:pathLst>
              <a:path w="57" h="88">
                <a:moveTo>
                  <a:pt x="0" y="65"/>
                </a:moveTo>
                <a:lnTo>
                  <a:pt x="10" y="62"/>
                </a:lnTo>
                <a:lnTo>
                  <a:pt x="13" y="70"/>
                </a:lnTo>
                <a:lnTo>
                  <a:pt x="15" y="75"/>
                </a:lnTo>
                <a:lnTo>
                  <a:pt x="20" y="78"/>
                </a:lnTo>
                <a:lnTo>
                  <a:pt x="28" y="78"/>
                </a:lnTo>
                <a:lnTo>
                  <a:pt x="36" y="78"/>
                </a:lnTo>
                <a:lnTo>
                  <a:pt x="41" y="73"/>
                </a:lnTo>
                <a:lnTo>
                  <a:pt x="44" y="65"/>
                </a:lnTo>
                <a:lnTo>
                  <a:pt x="46" y="57"/>
                </a:lnTo>
                <a:lnTo>
                  <a:pt x="44" y="49"/>
                </a:lnTo>
                <a:lnTo>
                  <a:pt x="41" y="44"/>
                </a:lnTo>
                <a:lnTo>
                  <a:pt x="36" y="39"/>
                </a:lnTo>
                <a:lnTo>
                  <a:pt x="28" y="39"/>
                </a:lnTo>
                <a:lnTo>
                  <a:pt x="23" y="39"/>
                </a:lnTo>
                <a:lnTo>
                  <a:pt x="18" y="42"/>
                </a:lnTo>
                <a:lnTo>
                  <a:pt x="15" y="42"/>
                </a:lnTo>
                <a:lnTo>
                  <a:pt x="13" y="47"/>
                </a:lnTo>
                <a:lnTo>
                  <a:pt x="0" y="44"/>
                </a:lnTo>
                <a:lnTo>
                  <a:pt x="10" y="0"/>
                </a:lnTo>
                <a:lnTo>
                  <a:pt x="51" y="0"/>
                </a:lnTo>
                <a:lnTo>
                  <a:pt x="51" y="11"/>
                </a:lnTo>
                <a:lnTo>
                  <a:pt x="20" y="11"/>
                </a:lnTo>
                <a:lnTo>
                  <a:pt x="15" y="34"/>
                </a:lnTo>
                <a:lnTo>
                  <a:pt x="23" y="29"/>
                </a:lnTo>
                <a:lnTo>
                  <a:pt x="31" y="29"/>
                </a:lnTo>
                <a:lnTo>
                  <a:pt x="38" y="29"/>
                </a:lnTo>
                <a:lnTo>
                  <a:pt x="44" y="31"/>
                </a:lnTo>
                <a:lnTo>
                  <a:pt x="49" y="37"/>
                </a:lnTo>
                <a:lnTo>
                  <a:pt x="54" y="42"/>
                </a:lnTo>
                <a:lnTo>
                  <a:pt x="57" y="49"/>
                </a:lnTo>
                <a:lnTo>
                  <a:pt x="57" y="57"/>
                </a:lnTo>
                <a:lnTo>
                  <a:pt x="57" y="68"/>
                </a:lnTo>
                <a:lnTo>
                  <a:pt x="51" y="78"/>
                </a:lnTo>
                <a:lnTo>
                  <a:pt x="44" y="83"/>
                </a:lnTo>
                <a:lnTo>
                  <a:pt x="36" y="88"/>
                </a:lnTo>
                <a:lnTo>
                  <a:pt x="28" y="88"/>
                </a:lnTo>
                <a:lnTo>
                  <a:pt x="20" y="88"/>
                </a:lnTo>
                <a:lnTo>
                  <a:pt x="13" y="86"/>
                </a:lnTo>
                <a:lnTo>
                  <a:pt x="7" y="83"/>
                </a:lnTo>
                <a:lnTo>
                  <a:pt x="5" y="78"/>
                </a:lnTo>
                <a:lnTo>
                  <a:pt x="0" y="70"/>
                </a:lnTo>
                <a:lnTo>
                  <a:pt x="0" y="6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15" name="Freeform 955"/>
          <p:cNvSpPr>
            <a:spLocks noEditPoints="1"/>
          </p:cNvSpPr>
          <p:nvPr/>
        </p:nvSpPr>
        <p:spPr bwMode="auto">
          <a:xfrm>
            <a:off x="5956300" y="5937250"/>
            <a:ext cx="93663" cy="142875"/>
          </a:xfrm>
          <a:custGeom>
            <a:avLst/>
            <a:gdLst/>
            <a:ahLst/>
            <a:cxnLst>
              <a:cxn ang="0">
                <a:pos x="0" y="46"/>
              </a:cxn>
              <a:cxn ang="0">
                <a:pos x="2" y="31"/>
              </a:cxn>
              <a:cxn ang="0">
                <a:pos x="5" y="20"/>
              </a:cxn>
              <a:cxn ang="0">
                <a:pos x="8" y="10"/>
              </a:cxn>
              <a:cxn ang="0">
                <a:pos x="13" y="5"/>
              </a:cxn>
              <a:cxn ang="0">
                <a:pos x="21" y="2"/>
              </a:cxn>
              <a:cxn ang="0">
                <a:pos x="31" y="0"/>
              </a:cxn>
              <a:cxn ang="0">
                <a:pos x="36" y="0"/>
              </a:cxn>
              <a:cxn ang="0">
                <a:pos x="44" y="2"/>
              </a:cxn>
              <a:cxn ang="0">
                <a:pos x="49" y="8"/>
              </a:cxn>
              <a:cxn ang="0">
                <a:pos x="52" y="10"/>
              </a:cxn>
              <a:cxn ang="0">
                <a:pos x="54" y="18"/>
              </a:cxn>
              <a:cxn ang="0">
                <a:pos x="57" y="26"/>
              </a:cxn>
              <a:cxn ang="0">
                <a:pos x="59" y="33"/>
              </a:cxn>
              <a:cxn ang="0">
                <a:pos x="59" y="46"/>
              </a:cxn>
              <a:cxn ang="0">
                <a:pos x="59" y="59"/>
              </a:cxn>
              <a:cxn ang="0">
                <a:pos x="57" y="72"/>
              </a:cxn>
              <a:cxn ang="0">
                <a:pos x="52" y="80"/>
              </a:cxn>
              <a:cxn ang="0">
                <a:pos x="46" y="85"/>
              </a:cxn>
              <a:cxn ang="0">
                <a:pos x="39" y="90"/>
              </a:cxn>
              <a:cxn ang="0">
                <a:pos x="31" y="90"/>
              </a:cxn>
              <a:cxn ang="0">
                <a:pos x="21" y="90"/>
              </a:cxn>
              <a:cxn ang="0">
                <a:pos x="15" y="88"/>
              </a:cxn>
              <a:cxn ang="0">
                <a:pos x="10" y="82"/>
              </a:cxn>
              <a:cxn ang="0">
                <a:pos x="5" y="72"/>
              </a:cxn>
              <a:cxn ang="0">
                <a:pos x="2" y="62"/>
              </a:cxn>
              <a:cxn ang="0">
                <a:pos x="0" y="46"/>
              </a:cxn>
              <a:cxn ang="0">
                <a:pos x="13" y="46"/>
              </a:cxn>
              <a:cxn ang="0">
                <a:pos x="13" y="59"/>
              </a:cxn>
              <a:cxn ang="0">
                <a:pos x="15" y="67"/>
              </a:cxn>
              <a:cxn ang="0">
                <a:pos x="18" y="75"/>
              </a:cxn>
              <a:cxn ang="0">
                <a:pos x="23" y="80"/>
              </a:cxn>
              <a:cxn ang="0">
                <a:pos x="31" y="80"/>
              </a:cxn>
              <a:cxn ang="0">
                <a:pos x="36" y="80"/>
              </a:cxn>
              <a:cxn ang="0">
                <a:pos x="41" y="75"/>
              </a:cxn>
              <a:cxn ang="0">
                <a:pos x="44" y="67"/>
              </a:cxn>
              <a:cxn ang="0">
                <a:pos x="46" y="59"/>
              </a:cxn>
              <a:cxn ang="0">
                <a:pos x="46" y="46"/>
              </a:cxn>
              <a:cxn ang="0">
                <a:pos x="46" y="33"/>
              </a:cxn>
              <a:cxn ang="0">
                <a:pos x="44" y="23"/>
              </a:cxn>
              <a:cxn ang="0">
                <a:pos x="41" y="18"/>
              </a:cxn>
              <a:cxn ang="0">
                <a:pos x="36" y="13"/>
              </a:cxn>
              <a:cxn ang="0">
                <a:pos x="31" y="10"/>
              </a:cxn>
              <a:cxn ang="0">
                <a:pos x="23" y="13"/>
              </a:cxn>
              <a:cxn ang="0">
                <a:pos x="18" y="18"/>
              </a:cxn>
              <a:cxn ang="0">
                <a:pos x="15" y="23"/>
              </a:cxn>
              <a:cxn ang="0">
                <a:pos x="13" y="33"/>
              </a:cxn>
              <a:cxn ang="0">
                <a:pos x="13" y="46"/>
              </a:cxn>
            </a:cxnLst>
            <a:rect l="0" t="0" r="r" b="b"/>
            <a:pathLst>
              <a:path w="59" h="90">
                <a:moveTo>
                  <a:pt x="0" y="46"/>
                </a:moveTo>
                <a:lnTo>
                  <a:pt x="2" y="31"/>
                </a:lnTo>
                <a:lnTo>
                  <a:pt x="5" y="20"/>
                </a:lnTo>
                <a:lnTo>
                  <a:pt x="8" y="10"/>
                </a:lnTo>
                <a:lnTo>
                  <a:pt x="13" y="5"/>
                </a:lnTo>
                <a:lnTo>
                  <a:pt x="21" y="2"/>
                </a:lnTo>
                <a:lnTo>
                  <a:pt x="31" y="0"/>
                </a:lnTo>
                <a:lnTo>
                  <a:pt x="36" y="0"/>
                </a:lnTo>
                <a:lnTo>
                  <a:pt x="44" y="2"/>
                </a:lnTo>
                <a:lnTo>
                  <a:pt x="49" y="8"/>
                </a:lnTo>
                <a:lnTo>
                  <a:pt x="52" y="10"/>
                </a:lnTo>
                <a:lnTo>
                  <a:pt x="54" y="18"/>
                </a:lnTo>
                <a:lnTo>
                  <a:pt x="57" y="26"/>
                </a:lnTo>
                <a:lnTo>
                  <a:pt x="59" y="33"/>
                </a:lnTo>
                <a:lnTo>
                  <a:pt x="59" y="46"/>
                </a:lnTo>
                <a:lnTo>
                  <a:pt x="59" y="59"/>
                </a:lnTo>
                <a:lnTo>
                  <a:pt x="57" y="72"/>
                </a:lnTo>
                <a:lnTo>
                  <a:pt x="52" y="80"/>
                </a:lnTo>
                <a:lnTo>
                  <a:pt x="46" y="85"/>
                </a:lnTo>
                <a:lnTo>
                  <a:pt x="39" y="90"/>
                </a:lnTo>
                <a:lnTo>
                  <a:pt x="31" y="90"/>
                </a:lnTo>
                <a:lnTo>
                  <a:pt x="21" y="90"/>
                </a:lnTo>
                <a:lnTo>
                  <a:pt x="15" y="88"/>
                </a:lnTo>
                <a:lnTo>
                  <a:pt x="10" y="82"/>
                </a:lnTo>
                <a:lnTo>
                  <a:pt x="5" y="72"/>
                </a:lnTo>
                <a:lnTo>
                  <a:pt x="2" y="62"/>
                </a:lnTo>
                <a:lnTo>
                  <a:pt x="0" y="46"/>
                </a:lnTo>
                <a:close/>
                <a:moveTo>
                  <a:pt x="13" y="46"/>
                </a:moveTo>
                <a:lnTo>
                  <a:pt x="13" y="59"/>
                </a:lnTo>
                <a:lnTo>
                  <a:pt x="15" y="67"/>
                </a:lnTo>
                <a:lnTo>
                  <a:pt x="18" y="75"/>
                </a:lnTo>
                <a:lnTo>
                  <a:pt x="23" y="80"/>
                </a:lnTo>
                <a:lnTo>
                  <a:pt x="31" y="80"/>
                </a:lnTo>
                <a:lnTo>
                  <a:pt x="36" y="80"/>
                </a:lnTo>
                <a:lnTo>
                  <a:pt x="41" y="75"/>
                </a:lnTo>
                <a:lnTo>
                  <a:pt x="44" y="67"/>
                </a:lnTo>
                <a:lnTo>
                  <a:pt x="46" y="59"/>
                </a:lnTo>
                <a:lnTo>
                  <a:pt x="46" y="46"/>
                </a:lnTo>
                <a:lnTo>
                  <a:pt x="46" y="33"/>
                </a:lnTo>
                <a:lnTo>
                  <a:pt x="44" y="23"/>
                </a:lnTo>
                <a:lnTo>
                  <a:pt x="41" y="18"/>
                </a:lnTo>
                <a:lnTo>
                  <a:pt x="36" y="13"/>
                </a:lnTo>
                <a:lnTo>
                  <a:pt x="31" y="10"/>
                </a:lnTo>
                <a:lnTo>
                  <a:pt x="23" y="13"/>
                </a:lnTo>
                <a:lnTo>
                  <a:pt x="18" y="18"/>
                </a:lnTo>
                <a:lnTo>
                  <a:pt x="15" y="23"/>
                </a:lnTo>
                <a:lnTo>
                  <a:pt x="13" y="33"/>
                </a:lnTo>
                <a:lnTo>
                  <a:pt x="13"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16" name="Line 956"/>
          <p:cNvSpPr>
            <a:spLocks noChangeShapeType="1"/>
          </p:cNvSpPr>
          <p:nvPr/>
        </p:nvSpPr>
        <p:spPr bwMode="auto">
          <a:xfrm>
            <a:off x="1319213" y="5334000"/>
            <a:ext cx="49212"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17" name="Line 957"/>
          <p:cNvSpPr>
            <a:spLocks noChangeShapeType="1"/>
          </p:cNvSpPr>
          <p:nvPr/>
        </p:nvSpPr>
        <p:spPr bwMode="auto">
          <a:xfrm flipH="1">
            <a:off x="5845175" y="5334000"/>
            <a:ext cx="49213"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18" name="Freeform 958"/>
          <p:cNvSpPr>
            <a:spLocks/>
          </p:cNvSpPr>
          <p:nvPr/>
        </p:nvSpPr>
        <p:spPr bwMode="auto">
          <a:xfrm>
            <a:off x="1073150" y="5264150"/>
            <a:ext cx="52388" cy="139700"/>
          </a:xfrm>
          <a:custGeom>
            <a:avLst/>
            <a:gdLst/>
            <a:ahLst/>
            <a:cxnLst>
              <a:cxn ang="0">
                <a:pos x="33" y="88"/>
              </a:cxn>
              <a:cxn ang="0">
                <a:pos x="20" y="88"/>
              </a:cxn>
              <a:cxn ang="0">
                <a:pos x="20" y="18"/>
              </a:cxn>
              <a:cxn ang="0">
                <a:pos x="18" y="24"/>
              </a:cxn>
              <a:cxn ang="0">
                <a:pos x="13" y="26"/>
              </a:cxn>
              <a:cxn ang="0">
                <a:pos x="5" y="31"/>
              </a:cxn>
              <a:cxn ang="0">
                <a:pos x="0" y="34"/>
              </a:cxn>
              <a:cxn ang="0">
                <a:pos x="0" y="21"/>
              </a:cxn>
              <a:cxn ang="0">
                <a:pos x="10" y="18"/>
              </a:cxn>
              <a:cxn ang="0">
                <a:pos x="15" y="11"/>
              </a:cxn>
              <a:cxn ang="0">
                <a:pos x="20" y="5"/>
              </a:cxn>
              <a:cxn ang="0">
                <a:pos x="26" y="0"/>
              </a:cxn>
              <a:cxn ang="0">
                <a:pos x="33" y="0"/>
              </a:cxn>
              <a:cxn ang="0">
                <a:pos x="33" y="88"/>
              </a:cxn>
            </a:cxnLst>
            <a:rect l="0" t="0" r="r" b="b"/>
            <a:pathLst>
              <a:path w="33" h="88">
                <a:moveTo>
                  <a:pt x="33" y="88"/>
                </a:moveTo>
                <a:lnTo>
                  <a:pt x="20" y="88"/>
                </a:lnTo>
                <a:lnTo>
                  <a:pt x="20" y="18"/>
                </a:lnTo>
                <a:lnTo>
                  <a:pt x="18" y="24"/>
                </a:lnTo>
                <a:lnTo>
                  <a:pt x="13" y="26"/>
                </a:lnTo>
                <a:lnTo>
                  <a:pt x="5" y="31"/>
                </a:lnTo>
                <a:lnTo>
                  <a:pt x="0" y="34"/>
                </a:lnTo>
                <a:lnTo>
                  <a:pt x="0" y="21"/>
                </a:lnTo>
                <a:lnTo>
                  <a:pt x="10" y="18"/>
                </a:lnTo>
                <a:lnTo>
                  <a:pt x="15" y="11"/>
                </a:lnTo>
                <a:lnTo>
                  <a:pt x="20" y="5"/>
                </a:lnTo>
                <a:lnTo>
                  <a:pt x="26" y="0"/>
                </a:lnTo>
                <a:lnTo>
                  <a:pt x="33" y="0"/>
                </a:lnTo>
                <a:lnTo>
                  <a:pt x="33" y="8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19" name="Freeform 959"/>
          <p:cNvSpPr>
            <a:spLocks noEditPoints="1"/>
          </p:cNvSpPr>
          <p:nvPr/>
        </p:nvSpPr>
        <p:spPr bwMode="auto">
          <a:xfrm>
            <a:off x="1171575" y="5264150"/>
            <a:ext cx="90488" cy="144463"/>
          </a:xfrm>
          <a:custGeom>
            <a:avLst/>
            <a:gdLst/>
            <a:ahLst/>
            <a:cxnLst>
              <a:cxn ang="0">
                <a:pos x="0" y="44"/>
              </a:cxn>
              <a:cxn ang="0">
                <a:pos x="0" y="31"/>
              </a:cxn>
              <a:cxn ang="0">
                <a:pos x="2" y="18"/>
              </a:cxn>
              <a:cxn ang="0">
                <a:pos x="7" y="11"/>
              </a:cxn>
              <a:cxn ang="0">
                <a:pos x="13" y="5"/>
              </a:cxn>
              <a:cxn ang="0">
                <a:pos x="20" y="0"/>
              </a:cxn>
              <a:cxn ang="0">
                <a:pos x="28" y="0"/>
              </a:cxn>
              <a:cxn ang="0">
                <a:pos x="36" y="0"/>
              </a:cxn>
              <a:cxn ang="0">
                <a:pos x="41" y="3"/>
              </a:cxn>
              <a:cxn ang="0">
                <a:pos x="46" y="5"/>
              </a:cxn>
              <a:cxn ang="0">
                <a:pos x="51" y="11"/>
              </a:cxn>
              <a:cxn ang="0">
                <a:pos x="54" y="16"/>
              </a:cxn>
              <a:cxn ang="0">
                <a:pos x="57" y="24"/>
              </a:cxn>
              <a:cxn ang="0">
                <a:pos x="57" y="34"/>
              </a:cxn>
              <a:cxn ang="0">
                <a:pos x="57" y="44"/>
              </a:cxn>
              <a:cxn ang="0">
                <a:pos x="57" y="60"/>
              </a:cxn>
              <a:cxn ang="0">
                <a:pos x="54" y="70"/>
              </a:cxn>
              <a:cxn ang="0">
                <a:pos x="51" y="80"/>
              </a:cxn>
              <a:cxn ang="0">
                <a:pos x="44" y="86"/>
              </a:cxn>
              <a:cxn ang="0">
                <a:pos x="38" y="88"/>
              </a:cxn>
              <a:cxn ang="0">
                <a:pos x="28" y="91"/>
              </a:cxn>
              <a:cxn ang="0">
                <a:pos x="20" y="88"/>
              </a:cxn>
              <a:cxn ang="0">
                <a:pos x="13" y="86"/>
              </a:cxn>
              <a:cxn ang="0">
                <a:pos x="7" y="83"/>
              </a:cxn>
              <a:cxn ang="0">
                <a:pos x="2" y="73"/>
              </a:cxn>
              <a:cxn ang="0">
                <a:pos x="0" y="60"/>
              </a:cxn>
              <a:cxn ang="0">
                <a:pos x="0" y="44"/>
              </a:cxn>
              <a:cxn ang="0">
                <a:pos x="10" y="44"/>
              </a:cxn>
              <a:cxn ang="0">
                <a:pos x="13" y="57"/>
              </a:cxn>
              <a:cxn ang="0">
                <a:pos x="13" y="67"/>
              </a:cxn>
              <a:cxn ang="0">
                <a:pos x="15" y="73"/>
              </a:cxn>
              <a:cxn ang="0">
                <a:pos x="20" y="78"/>
              </a:cxn>
              <a:cxn ang="0">
                <a:pos x="28" y="80"/>
              </a:cxn>
              <a:cxn ang="0">
                <a:pos x="36" y="78"/>
              </a:cxn>
              <a:cxn ang="0">
                <a:pos x="41" y="73"/>
              </a:cxn>
              <a:cxn ang="0">
                <a:pos x="44" y="67"/>
              </a:cxn>
              <a:cxn ang="0">
                <a:pos x="46" y="57"/>
              </a:cxn>
              <a:cxn ang="0">
                <a:pos x="46" y="44"/>
              </a:cxn>
              <a:cxn ang="0">
                <a:pos x="46" y="34"/>
              </a:cxn>
              <a:cxn ang="0">
                <a:pos x="44" y="24"/>
              </a:cxn>
              <a:cxn ang="0">
                <a:pos x="41" y="18"/>
              </a:cxn>
              <a:cxn ang="0">
                <a:pos x="36" y="13"/>
              </a:cxn>
              <a:cxn ang="0">
                <a:pos x="28" y="11"/>
              </a:cxn>
              <a:cxn ang="0">
                <a:pos x="20" y="11"/>
              </a:cxn>
              <a:cxn ang="0">
                <a:pos x="15" y="16"/>
              </a:cxn>
              <a:cxn ang="0">
                <a:pos x="13" y="24"/>
              </a:cxn>
              <a:cxn ang="0">
                <a:pos x="13" y="31"/>
              </a:cxn>
              <a:cxn ang="0">
                <a:pos x="10" y="44"/>
              </a:cxn>
            </a:cxnLst>
            <a:rect l="0" t="0" r="r" b="b"/>
            <a:pathLst>
              <a:path w="57" h="91">
                <a:moveTo>
                  <a:pt x="0" y="44"/>
                </a:moveTo>
                <a:lnTo>
                  <a:pt x="0" y="31"/>
                </a:lnTo>
                <a:lnTo>
                  <a:pt x="2" y="18"/>
                </a:lnTo>
                <a:lnTo>
                  <a:pt x="7" y="11"/>
                </a:lnTo>
                <a:lnTo>
                  <a:pt x="13" y="5"/>
                </a:lnTo>
                <a:lnTo>
                  <a:pt x="20" y="0"/>
                </a:lnTo>
                <a:lnTo>
                  <a:pt x="28" y="0"/>
                </a:lnTo>
                <a:lnTo>
                  <a:pt x="36" y="0"/>
                </a:lnTo>
                <a:lnTo>
                  <a:pt x="41" y="3"/>
                </a:lnTo>
                <a:lnTo>
                  <a:pt x="46" y="5"/>
                </a:lnTo>
                <a:lnTo>
                  <a:pt x="51" y="11"/>
                </a:lnTo>
                <a:lnTo>
                  <a:pt x="54" y="16"/>
                </a:lnTo>
                <a:lnTo>
                  <a:pt x="57" y="24"/>
                </a:lnTo>
                <a:lnTo>
                  <a:pt x="57" y="34"/>
                </a:lnTo>
                <a:lnTo>
                  <a:pt x="57" y="44"/>
                </a:lnTo>
                <a:lnTo>
                  <a:pt x="57" y="60"/>
                </a:lnTo>
                <a:lnTo>
                  <a:pt x="54" y="70"/>
                </a:lnTo>
                <a:lnTo>
                  <a:pt x="51" y="80"/>
                </a:lnTo>
                <a:lnTo>
                  <a:pt x="44" y="86"/>
                </a:lnTo>
                <a:lnTo>
                  <a:pt x="38" y="88"/>
                </a:lnTo>
                <a:lnTo>
                  <a:pt x="28" y="91"/>
                </a:lnTo>
                <a:lnTo>
                  <a:pt x="20" y="88"/>
                </a:lnTo>
                <a:lnTo>
                  <a:pt x="13" y="86"/>
                </a:lnTo>
                <a:lnTo>
                  <a:pt x="7" y="83"/>
                </a:lnTo>
                <a:lnTo>
                  <a:pt x="2" y="73"/>
                </a:lnTo>
                <a:lnTo>
                  <a:pt x="0" y="60"/>
                </a:lnTo>
                <a:lnTo>
                  <a:pt x="0" y="44"/>
                </a:lnTo>
                <a:close/>
                <a:moveTo>
                  <a:pt x="10" y="44"/>
                </a:moveTo>
                <a:lnTo>
                  <a:pt x="13" y="57"/>
                </a:lnTo>
                <a:lnTo>
                  <a:pt x="13" y="67"/>
                </a:lnTo>
                <a:lnTo>
                  <a:pt x="15" y="73"/>
                </a:lnTo>
                <a:lnTo>
                  <a:pt x="20" y="78"/>
                </a:lnTo>
                <a:lnTo>
                  <a:pt x="28" y="80"/>
                </a:lnTo>
                <a:lnTo>
                  <a:pt x="36" y="78"/>
                </a:lnTo>
                <a:lnTo>
                  <a:pt x="41" y="73"/>
                </a:lnTo>
                <a:lnTo>
                  <a:pt x="44" y="67"/>
                </a:lnTo>
                <a:lnTo>
                  <a:pt x="46" y="57"/>
                </a:lnTo>
                <a:lnTo>
                  <a:pt x="46" y="44"/>
                </a:lnTo>
                <a:lnTo>
                  <a:pt x="46" y="34"/>
                </a:lnTo>
                <a:lnTo>
                  <a:pt x="44" y="24"/>
                </a:lnTo>
                <a:lnTo>
                  <a:pt x="41" y="18"/>
                </a:lnTo>
                <a:lnTo>
                  <a:pt x="36" y="13"/>
                </a:lnTo>
                <a:lnTo>
                  <a:pt x="28" y="11"/>
                </a:lnTo>
                <a:lnTo>
                  <a:pt x="20" y="11"/>
                </a:lnTo>
                <a:lnTo>
                  <a:pt x="15" y="16"/>
                </a:lnTo>
                <a:lnTo>
                  <a:pt x="13" y="24"/>
                </a:lnTo>
                <a:lnTo>
                  <a:pt x="13" y="31"/>
                </a:lnTo>
                <a:lnTo>
                  <a:pt x="10" y="4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20" name="Line 960"/>
          <p:cNvSpPr>
            <a:spLocks noChangeShapeType="1"/>
          </p:cNvSpPr>
          <p:nvPr/>
        </p:nvSpPr>
        <p:spPr bwMode="auto">
          <a:xfrm>
            <a:off x="1319213" y="4473575"/>
            <a:ext cx="49212"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21" name="Line 961"/>
          <p:cNvSpPr>
            <a:spLocks noChangeShapeType="1"/>
          </p:cNvSpPr>
          <p:nvPr/>
        </p:nvSpPr>
        <p:spPr bwMode="auto">
          <a:xfrm flipH="1">
            <a:off x="5845175" y="4473575"/>
            <a:ext cx="49213"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22" name="Freeform 962"/>
          <p:cNvSpPr>
            <a:spLocks/>
          </p:cNvSpPr>
          <p:nvPr/>
        </p:nvSpPr>
        <p:spPr bwMode="auto">
          <a:xfrm>
            <a:off x="1073150" y="4408488"/>
            <a:ext cx="52388" cy="138112"/>
          </a:xfrm>
          <a:custGeom>
            <a:avLst/>
            <a:gdLst/>
            <a:ahLst/>
            <a:cxnLst>
              <a:cxn ang="0">
                <a:pos x="33" y="87"/>
              </a:cxn>
              <a:cxn ang="0">
                <a:pos x="20" y="87"/>
              </a:cxn>
              <a:cxn ang="0">
                <a:pos x="20" y="18"/>
              </a:cxn>
              <a:cxn ang="0">
                <a:pos x="18" y="23"/>
              </a:cxn>
              <a:cxn ang="0">
                <a:pos x="13" y="25"/>
              </a:cxn>
              <a:cxn ang="0">
                <a:pos x="5" y="28"/>
              </a:cxn>
              <a:cxn ang="0">
                <a:pos x="0" y="31"/>
              </a:cxn>
              <a:cxn ang="0">
                <a:pos x="0" y="20"/>
              </a:cxn>
              <a:cxn ang="0">
                <a:pos x="10" y="15"/>
              </a:cxn>
              <a:cxn ang="0">
                <a:pos x="15" y="10"/>
              </a:cxn>
              <a:cxn ang="0">
                <a:pos x="20" y="5"/>
              </a:cxn>
              <a:cxn ang="0">
                <a:pos x="26" y="0"/>
              </a:cxn>
              <a:cxn ang="0">
                <a:pos x="33" y="0"/>
              </a:cxn>
              <a:cxn ang="0">
                <a:pos x="33" y="87"/>
              </a:cxn>
            </a:cxnLst>
            <a:rect l="0" t="0" r="r" b="b"/>
            <a:pathLst>
              <a:path w="33" h="87">
                <a:moveTo>
                  <a:pt x="33" y="87"/>
                </a:moveTo>
                <a:lnTo>
                  <a:pt x="20" y="87"/>
                </a:lnTo>
                <a:lnTo>
                  <a:pt x="20" y="18"/>
                </a:lnTo>
                <a:lnTo>
                  <a:pt x="18" y="23"/>
                </a:lnTo>
                <a:lnTo>
                  <a:pt x="13" y="25"/>
                </a:lnTo>
                <a:lnTo>
                  <a:pt x="5" y="28"/>
                </a:lnTo>
                <a:lnTo>
                  <a:pt x="0" y="31"/>
                </a:lnTo>
                <a:lnTo>
                  <a:pt x="0" y="20"/>
                </a:lnTo>
                <a:lnTo>
                  <a:pt x="10" y="15"/>
                </a:lnTo>
                <a:lnTo>
                  <a:pt x="15" y="10"/>
                </a:lnTo>
                <a:lnTo>
                  <a:pt x="20" y="5"/>
                </a:lnTo>
                <a:lnTo>
                  <a:pt x="26" y="0"/>
                </a:lnTo>
                <a:lnTo>
                  <a:pt x="33" y="0"/>
                </a:lnTo>
                <a:lnTo>
                  <a:pt x="33" y="8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23" name="Freeform 963"/>
          <p:cNvSpPr>
            <a:spLocks/>
          </p:cNvSpPr>
          <p:nvPr/>
        </p:nvSpPr>
        <p:spPr bwMode="auto">
          <a:xfrm>
            <a:off x="1171575" y="4408488"/>
            <a:ext cx="90488" cy="142875"/>
          </a:xfrm>
          <a:custGeom>
            <a:avLst/>
            <a:gdLst/>
            <a:ahLst/>
            <a:cxnLst>
              <a:cxn ang="0">
                <a:pos x="0" y="64"/>
              </a:cxn>
              <a:cxn ang="0">
                <a:pos x="10" y="64"/>
              </a:cxn>
              <a:cxn ang="0">
                <a:pos x="13" y="69"/>
              </a:cxn>
              <a:cxn ang="0">
                <a:pos x="15" y="74"/>
              </a:cxn>
              <a:cxn ang="0">
                <a:pos x="20" y="77"/>
              </a:cxn>
              <a:cxn ang="0">
                <a:pos x="28" y="80"/>
              </a:cxn>
              <a:cxn ang="0">
                <a:pos x="36" y="77"/>
              </a:cxn>
              <a:cxn ang="0">
                <a:pos x="41" y="72"/>
              </a:cxn>
              <a:cxn ang="0">
                <a:pos x="44" y="67"/>
              </a:cxn>
              <a:cxn ang="0">
                <a:pos x="46" y="56"/>
              </a:cxn>
              <a:cxn ang="0">
                <a:pos x="44" y="49"/>
              </a:cxn>
              <a:cxn ang="0">
                <a:pos x="41" y="43"/>
              </a:cxn>
              <a:cxn ang="0">
                <a:pos x="36" y="41"/>
              </a:cxn>
              <a:cxn ang="0">
                <a:pos x="28" y="38"/>
              </a:cxn>
              <a:cxn ang="0">
                <a:pos x="23" y="38"/>
              </a:cxn>
              <a:cxn ang="0">
                <a:pos x="18" y="41"/>
              </a:cxn>
              <a:cxn ang="0">
                <a:pos x="15" y="43"/>
              </a:cxn>
              <a:cxn ang="0">
                <a:pos x="13" y="46"/>
              </a:cxn>
              <a:cxn ang="0">
                <a:pos x="0" y="46"/>
              </a:cxn>
              <a:cxn ang="0">
                <a:pos x="10" y="0"/>
              </a:cxn>
              <a:cxn ang="0">
                <a:pos x="51" y="0"/>
              </a:cxn>
              <a:cxn ang="0">
                <a:pos x="51" y="12"/>
              </a:cxn>
              <a:cxn ang="0">
                <a:pos x="20" y="12"/>
              </a:cxn>
              <a:cxn ang="0">
                <a:pos x="15" y="33"/>
              </a:cxn>
              <a:cxn ang="0">
                <a:pos x="23" y="31"/>
              </a:cxn>
              <a:cxn ang="0">
                <a:pos x="31" y="28"/>
              </a:cxn>
              <a:cxn ang="0">
                <a:pos x="38" y="28"/>
              </a:cxn>
              <a:cxn ang="0">
                <a:pos x="44" y="31"/>
              </a:cxn>
              <a:cxn ang="0">
                <a:pos x="49" y="36"/>
              </a:cxn>
              <a:cxn ang="0">
                <a:pos x="54" y="41"/>
              </a:cxn>
              <a:cxn ang="0">
                <a:pos x="57" y="49"/>
              </a:cxn>
              <a:cxn ang="0">
                <a:pos x="57" y="56"/>
              </a:cxn>
              <a:cxn ang="0">
                <a:pos x="57" y="69"/>
              </a:cxn>
              <a:cxn ang="0">
                <a:pos x="51" y="77"/>
              </a:cxn>
              <a:cxn ang="0">
                <a:pos x="44" y="85"/>
              </a:cxn>
              <a:cxn ang="0">
                <a:pos x="36" y="87"/>
              </a:cxn>
              <a:cxn ang="0">
                <a:pos x="28" y="90"/>
              </a:cxn>
              <a:cxn ang="0">
                <a:pos x="20" y="87"/>
              </a:cxn>
              <a:cxn ang="0">
                <a:pos x="13" y="85"/>
              </a:cxn>
              <a:cxn ang="0">
                <a:pos x="7" y="82"/>
              </a:cxn>
              <a:cxn ang="0">
                <a:pos x="5" y="77"/>
              </a:cxn>
              <a:cxn ang="0">
                <a:pos x="0" y="72"/>
              </a:cxn>
              <a:cxn ang="0">
                <a:pos x="0" y="64"/>
              </a:cxn>
            </a:cxnLst>
            <a:rect l="0" t="0" r="r" b="b"/>
            <a:pathLst>
              <a:path w="57" h="90">
                <a:moveTo>
                  <a:pt x="0" y="64"/>
                </a:moveTo>
                <a:lnTo>
                  <a:pt x="10" y="64"/>
                </a:lnTo>
                <a:lnTo>
                  <a:pt x="13" y="69"/>
                </a:lnTo>
                <a:lnTo>
                  <a:pt x="15" y="74"/>
                </a:lnTo>
                <a:lnTo>
                  <a:pt x="20" y="77"/>
                </a:lnTo>
                <a:lnTo>
                  <a:pt x="28" y="80"/>
                </a:lnTo>
                <a:lnTo>
                  <a:pt x="36" y="77"/>
                </a:lnTo>
                <a:lnTo>
                  <a:pt x="41" y="72"/>
                </a:lnTo>
                <a:lnTo>
                  <a:pt x="44" y="67"/>
                </a:lnTo>
                <a:lnTo>
                  <a:pt x="46" y="56"/>
                </a:lnTo>
                <a:lnTo>
                  <a:pt x="44" y="49"/>
                </a:lnTo>
                <a:lnTo>
                  <a:pt x="41" y="43"/>
                </a:lnTo>
                <a:lnTo>
                  <a:pt x="36" y="41"/>
                </a:lnTo>
                <a:lnTo>
                  <a:pt x="28" y="38"/>
                </a:lnTo>
                <a:lnTo>
                  <a:pt x="23" y="38"/>
                </a:lnTo>
                <a:lnTo>
                  <a:pt x="18" y="41"/>
                </a:lnTo>
                <a:lnTo>
                  <a:pt x="15" y="43"/>
                </a:lnTo>
                <a:lnTo>
                  <a:pt x="13" y="46"/>
                </a:lnTo>
                <a:lnTo>
                  <a:pt x="0" y="46"/>
                </a:lnTo>
                <a:lnTo>
                  <a:pt x="10" y="0"/>
                </a:lnTo>
                <a:lnTo>
                  <a:pt x="51" y="0"/>
                </a:lnTo>
                <a:lnTo>
                  <a:pt x="51" y="12"/>
                </a:lnTo>
                <a:lnTo>
                  <a:pt x="20" y="12"/>
                </a:lnTo>
                <a:lnTo>
                  <a:pt x="15" y="33"/>
                </a:lnTo>
                <a:lnTo>
                  <a:pt x="23" y="31"/>
                </a:lnTo>
                <a:lnTo>
                  <a:pt x="31" y="28"/>
                </a:lnTo>
                <a:lnTo>
                  <a:pt x="38" y="28"/>
                </a:lnTo>
                <a:lnTo>
                  <a:pt x="44" y="31"/>
                </a:lnTo>
                <a:lnTo>
                  <a:pt x="49" y="36"/>
                </a:lnTo>
                <a:lnTo>
                  <a:pt x="54" y="41"/>
                </a:lnTo>
                <a:lnTo>
                  <a:pt x="57" y="49"/>
                </a:lnTo>
                <a:lnTo>
                  <a:pt x="57" y="56"/>
                </a:lnTo>
                <a:lnTo>
                  <a:pt x="57" y="69"/>
                </a:lnTo>
                <a:lnTo>
                  <a:pt x="51" y="77"/>
                </a:lnTo>
                <a:lnTo>
                  <a:pt x="44" y="85"/>
                </a:lnTo>
                <a:lnTo>
                  <a:pt x="36" y="87"/>
                </a:lnTo>
                <a:lnTo>
                  <a:pt x="28" y="90"/>
                </a:lnTo>
                <a:lnTo>
                  <a:pt x="20" y="87"/>
                </a:lnTo>
                <a:lnTo>
                  <a:pt x="13" y="85"/>
                </a:lnTo>
                <a:lnTo>
                  <a:pt x="7" y="82"/>
                </a:lnTo>
                <a:lnTo>
                  <a:pt x="5" y="77"/>
                </a:lnTo>
                <a:lnTo>
                  <a:pt x="0" y="72"/>
                </a:lnTo>
                <a:lnTo>
                  <a:pt x="0" y="6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24" name="Line 964"/>
          <p:cNvSpPr>
            <a:spLocks noChangeShapeType="1"/>
          </p:cNvSpPr>
          <p:nvPr/>
        </p:nvSpPr>
        <p:spPr bwMode="auto">
          <a:xfrm>
            <a:off x="1319213" y="3616325"/>
            <a:ext cx="49212"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25" name="Line 965"/>
          <p:cNvSpPr>
            <a:spLocks noChangeShapeType="1"/>
          </p:cNvSpPr>
          <p:nvPr/>
        </p:nvSpPr>
        <p:spPr bwMode="auto">
          <a:xfrm flipH="1">
            <a:off x="5845175" y="3616325"/>
            <a:ext cx="49213"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26" name="Freeform 966"/>
          <p:cNvSpPr>
            <a:spLocks/>
          </p:cNvSpPr>
          <p:nvPr/>
        </p:nvSpPr>
        <p:spPr bwMode="auto">
          <a:xfrm>
            <a:off x="1060450" y="3546475"/>
            <a:ext cx="90488" cy="139700"/>
          </a:xfrm>
          <a:custGeom>
            <a:avLst/>
            <a:gdLst/>
            <a:ahLst/>
            <a:cxnLst>
              <a:cxn ang="0">
                <a:pos x="57" y="78"/>
              </a:cxn>
              <a:cxn ang="0">
                <a:pos x="57" y="88"/>
              </a:cxn>
              <a:cxn ang="0">
                <a:pos x="0" y="88"/>
              </a:cxn>
              <a:cxn ang="0">
                <a:pos x="0" y="85"/>
              </a:cxn>
              <a:cxn ang="0">
                <a:pos x="0" y="80"/>
              </a:cxn>
              <a:cxn ang="0">
                <a:pos x="3" y="75"/>
              </a:cxn>
              <a:cxn ang="0">
                <a:pos x="8" y="70"/>
              </a:cxn>
              <a:cxn ang="0">
                <a:pos x="13" y="62"/>
              </a:cxn>
              <a:cxn ang="0">
                <a:pos x="21" y="54"/>
              </a:cxn>
              <a:cxn ang="0">
                <a:pos x="28" y="49"/>
              </a:cxn>
              <a:cxn ang="0">
                <a:pos x="36" y="42"/>
              </a:cxn>
              <a:cxn ang="0">
                <a:pos x="41" y="36"/>
              </a:cxn>
              <a:cxn ang="0">
                <a:pos x="44" y="31"/>
              </a:cxn>
              <a:cxn ang="0">
                <a:pos x="44" y="23"/>
              </a:cxn>
              <a:cxn ang="0">
                <a:pos x="44" y="18"/>
              </a:cxn>
              <a:cxn ang="0">
                <a:pos x="41" y="13"/>
              </a:cxn>
              <a:cxn ang="0">
                <a:pos x="36" y="11"/>
              </a:cxn>
              <a:cxn ang="0">
                <a:pos x="28" y="11"/>
              </a:cxn>
              <a:cxn ang="0">
                <a:pos x="23" y="11"/>
              </a:cxn>
              <a:cxn ang="0">
                <a:pos x="18" y="13"/>
              </a:cxn>
              <a:cxn ang="0">
                <a:pos x="13" y="18"/>
              </a:cxn>
              <a:cxn ang="0">
                <a:pos x="13" y="26"/>
              </a:cxn>
              <a:cxn ang="0">
                <a:pos x="0" y="23"/>
              </a:cxn>
              <a:cxn ang="0">
                <a:pos x="3" y="16"/>
              </a:cxn>
              <a:cxn ang="0">
                <a:pos x="5" y="11"/>
              </a:cxn>
              <a:cxn ang="0">
                <a:pos x="10" y="5"/>
              </a:cxn>
              <a:cxn ang="0">
                <a:pos x="15" y="3"/>
              </a:cxn>
              <a:cxn ang="0">
                <a:pos x="21" y="0"/>
              </a:cxn>
              <a:cxn ang="0">
                <a:pos x="28" y="0"/>
              </a:cxn>
              <a:cxn ang="0">
                <a:pos x="36" y="0"/>
              </a:cxn>
              <a:cxn ang="0">
                <a:pos x="44" y="3"/>
              </a:cxn>
              <a:cxn ang="0">
                <a:pos x="49" y="8"/>
              </a:cxn>
              <a:cxn ang="0">
                <a:pos x="54" y="13"/>
              </a:cxn>
              <a:cxn ang="0">
                <a:pos x="57" y="18"/>
              </a:cxn>
              <a:cxn ang="0">
                <a:pos x="57" y="23"/>
              </a:cxn>
              <a:cxn ang="0">
                <a:pos x="57" y="29"/>
              </a:cxn>
              <a:cxn ang="0">
                <a:pos x="54" y="34"/>
              </a:cxn>
              <a:cxn ang="0">
                <a:pos x="52" y="39"/>
              </a:cxn>
              <a:cxn ang="0">
                <a:pos x="49" y="47"/>
              </a:cxn>
              <a:cxn ang="0">
                <a:pos x="44" y="49"/>
              </a:cxn>
              <a:cxn ang="0">
                <a:pos x="39" y="54"/>
              </a:cxn>
              <a:cxn ang="0">
                <a:pos x="31" y="60"/>
              </a:cxn>
              <a:cxn ang="0">
                <a:pos x="26" y="65"/>
              </a:cxn>
              <a:cxn ang="0">
                <a:pos x="23" y="70"/>
              </a:cxn>
              <a:cxn ang="0">
                <a:pos x="18" y="72"/>
              </a:cxn>
              <a:cxn ang="0">
                <a:pos x="15" y="75"/>
              </a:cxn>
              <a:cxn ang="0">
                <a:pos x="15" y="78"/>
              </a:cxn>
              <a:cxn ang="0">
                <a:pos x="57" y="78"/>
              </a:cxn>
            </a:cxnLst>
            <a:rect l="0" t="0" r="r" b="b"/>
            <a:pathLst>
              <a:path w="57" h="88">
                <a:moveTo>
                  <a:pt x="57" y="78"/>
                </a:moveTo>
                <a:lnTo>
                  <a:pt x="57" y="88"/>
                </a:lnTo>
                <a:lnTo>
                  <a:pt x="0" y="88"/>
                </a:lnTo>
                <a:lnTo>
                  <a:pt x="0" y="85"/>
                </a:lnTo>
                <a:lnTo>
                  <a:pt x="0" y="80"/>
                </a:lnTo>
                <a:lnTo>
                  <a:pt x="3" y="75"/>
                </a:lnTo>
                <a:lnTo>
                  <a:pt x="8" y="70"/>
                </a:lnTo>
                <a:lnTo>
                  <a:pt x="13" y="62"/>
                </a:lnTo>
                <a:lnTo>
                  <a:pt x="21" y="54"/>
                </a:lnTo>
                <a:lnTo>
                  <a:pt x="28" y="49"/>
                </a:lnTo>
                <a:lnTo>
                  <a:pt x="36" y="42"/>
                </a:lnTo>
                <a:lnTo>
                  <a:pt x="41" y="36"/>
                </a:lnTo>
                <a:lnTo>
                  <a:pt x="44" y="31"/>
                </a:lnTo>
                <a:lnTo>
                  <a:pt x="44" y="23"/>
                </a:lnTo>
                <a:lnTo>
                  <a:pt x="44" y="18"/>
                </a:lnTo>
                <a:lnTo>
                  <a:pt x="41" y="13"/>
                </a:lnTo>
                <a:lnTo>
                  <a:pt x="36" y="11"/>
                </a:lnTo>
                <a:lnTo>
                  <a:pt x="28" y="11"/>
                </a:lnTo>
                <a:lnTo>
                  <a:pt x="23" y="11"/>
                </a:lnTo>
                <a:lnTo>
                  <a:pt x="18" y="13"/>
                </a:lnTo>
                <a:lnTo>
                  <a:pt x="13" y="18"/>
                </a:lnTo>
                <a:lnTo>
                  <a:pt x="13" y="26"/>
                </a:lnTo>
                <a:lnTo>
                  <a:pt x="0" y="23"/>
                </a:lnTo>
                <a:lnTo>
                  <a:pt x="3" y="16"/>
                </a:lnTo>
                <a:lnTo>
                  <a:pt x="5" y="11"/>
                </a:lnTo>
                <a:lnTo>
                  <a:pt x="10" y="5"/>
                </a:lnTo>
                <a:lnTo>
                  <a:pt x="15" y="3"/>
                </a:lnTo>
                <a:lnTo>
                  <a:pt x="21" y="0"/>
                </a:lnTo>
                <a:lnTo>
                  <a:pt x="28" y="0"/>
                </a:lnTo>
                <a:lnTo>
                  <a:pt x="36" y="0"/>
                </a:lnTo>
                <a:lnTo>
                  <a:pt x="44" y="3"/>
                </a:lnTo>
                <a:lnTo>
                  <a:pt x="49" y="8"/>
                </a:lnTo>
                <a:lnTo>
                  <a:pt x="54" y="13"/>
                </a:lnTo>
                <a:lnTo>
                  <a:pt x="57" y="18"/>
                </a:lnTo>
                <a:lnTo>
                  <a:pt x="57" y="23"/>
                </a:lnTo>
                <a:lnTo>
                  <a:pt x="57" y="29"/>
                </a:lnTo>
                <a:lnTo>
                  <a:pt x="54" y="34"/>
                </a:lnTo>
                <a:lnTo>
                  <a:pt x="52" y="39"/>
                </a:lnTo>
                <a:lnTo>
                  <a:pt x="49" y="47"/>
                </a:lnTo>
                <a:lnTo>
                  <a:pt x="44" y="49"/>
                </a:lnTo>
                <a:lnTo>
                  <a:pt x="39" y="54"/>
                </a:lnTo>
                <a:lnTo>
                  <a:pt x="31" y="60"/>
                </a:lnTo>
                <a:lnTo>
                  <a:pt x="26" y="65"/>
                </a:lnTo>
                <a:lnTo>
                  <a:pt x="23" y="70"/>
                </a:lnTo>
                <a:lnTo>
                  <a:pt x="18" y="72"/>
                </a:lnTo>
                <a:lnTo>
                  <a:pt x="15" y="75"/>
                </a:lnTo>
                <a:lnTo>
                  <a:pt x="15" y="78"/>
                </a:lnTo>
                <a:lnTo>
                  <a:pt x="57" y="7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27" name="Freeform 967"/>
          <p:cNvSpPr>
            <a:spLocks noEditPoints="1"/>
          </p:cNvSpPr>
          <p:nvPr/>
        </p:nvSpPr>
        <p:spPr bwMode="auto">
          <a:xfrm>
            <a:off x="1171575" y="3546475"/>
            <a:ext cx="90488" cy="144463"/>
          </a:xfrm>
          <a:custGeom>
            <a:avLst/>
            <a:gdLst/>
            <a:ahLst/>
            <a:cxnLst>
              <a:cxn ang="0">
                <a:pos x="0" y="44"/>
              </a:cxn>
              <a:cxn ang="0">
                <a:pos x="0" y="31"/>
              </a:cxn>
              <a:cxn ang="0">
                <a:pos x="2" y="18"/>
              </a:cxn>
              <a:cxn ang="0">
                <a:pos x="7" y="11"/>
              </a:cxn>
              <a:cxn ang="0">
                <a:pos x="13" y="5"/>
              </a:cxn>
              <a:cxn ang="0">
                <a:pos x="20" y="0"/>
              </a:cxn>
              <a:cxn ang="0">
                <a:pos x="28" y="0"/>
              </a:cxn>
              <a:cxn ang="0">
                <a:pos x="36" y="0"/>
              </a:cxn>
              <a:cxn ang="0">
                <a:pos x="41" y="3"/>
              </a:cxn>
              <a:cxn ang="0">
                <a:pos x="46" y="5"/>
              </a:cxn>
              <a:cxn ang="0">
                <a:pos x="51" y="11"/>
              </a:cxn>
              <a:cxn ang="0">
                <a:pos x="54" y="16"/>
              </a:cxn>
              <a:cxn ang="0">
                <a:pos x="57" y="23"/>
              </a:cxn>
              <a:cxn ang="0">
                <a:pos x="57" y="34"/>
              </a:cxn>
              <a:cxn ang="0">
                <a:pos x="57" y="44"/>
              </a:cxn>
              <a:cxn ang="0">
                <a:pos x="57" y="60"/>
              </a:cxn>
              <a:cxn ang="0">
                <a:pos x="54" y="70"/>
              </a:cxn>
              <a:cxn ang="0">
                <a:pos x="51" y="80"/>
              </a:cxn>
              <a:cxn ang="0">
                <a:pos x="44" y="85"/>
              </a:cxn>
              <a:cxn ang="0">
                <a:pos x="38" y="88"/>
              </a:cxn>
              <a:cxn ang="0">
                <a:pos x="28" y="91"/>
              </a:cxn>
              <a:cxn ang="0">
                <a:pos x="20" y="88"/>
              </a:cxn>
              <a:cxn ang="0">
                <a:pos x="13" y="85"/>
              </a:cxn>
              <a:cxn ang="0">
                <a:pos x="7" y="83"/>
              </a:cxn>
              <a:cxn ang="0">
                <a:pos x="2" y="72"/>
              </a:cxn>
              <a:cxn ang="0">
                <a:pos x="0" y="60"/>
              </a:cxn>
              <a:cxn ang="0">
                <a:pos x="0" y="44"/>
              </a:cxn>
              <a:cxn ang="0">
                <a:pos x="10" y="44"/>
              </a:cxn>
              <a:cxn ang="0">
                <a:pos x="13" y="57"/>
              </a:cxn>
              <a:cxn ang="0">
                <a:pos x="13" y="67"/>
              </a:cxn>
              <a:cxn ang="0">
                <a:pos x="15" y="72"/>
              </a:cxn>
              <a:cxn ang="0">
                <a:pos x="20" y="78"/>
              </a:cxn>
              <a:cxn ang="0">
                <a:pos x="28" y="80"/>
              </a:cxn>
              <a:cxn ang="0">
                <a:pos x="36" y="78"/>
              </a:cxn>
              <a:cxn ang="0">
                <a:pos x="41" y="72"/>
              </a:cxn>
              <a:cxn ang="0">
                <a:pos x="44" y="67"/>
              </a:cxn>
              <a:cxn ang="0">
                <a:pos x="46" y="57"/>
              </a:cxn>
              <a:cxn ang="0">
                <a:pos x="46" y="44"/>
              </a:cxn>
              <a:cxn ang="0">
                <a:pos x="46" y="34"/>
              </a:cxn>
              <a:cxn ang="0">
                <a:pos x="44" y="23"/>
              </a:cxn>
              <a:cxn ang="0">
                <a:pos x="41" y="18"/>
              </a:cxn>
              <a:cxn ang="0">
                <a:pos x="36" y="13"/>
              </a:cxn>
              <a:cxn ang="0">
                <a:pos x="28" y="11"/>
              </a:cxn>
              <a:cxn ang="0">
                <a:pos x="20" y="11"/>
              </a:cxn>
              <a:cxn ang="0">
                <a:pos x="15" y="16"/>
              </a:cxn>
              <a:cxn ang="0">
                <a:pos x="13" y="23"/>
              </a:cxn>
              <a:cxn ang="0">
                <a:pos x="13" y="31"/>
              </a:cxn>
              <a:cxn ang="0">
                <a:pos x="10" y="44"/>
              </a:cxn>
            </a:cxnLst>
            <a:rect l="0" t="0" r="r" b="b"/>
            <a:pathLst>
              <a:path w="57" h="91">
                <a:moveTo>
                  <a:pt x="0" y="44"/>
                </a:moveTo>
                <a:lnTo>
                  <a:pt x="0" y="31"/>
                </a:lnTo>
                <a:lnTo>
                  <a:pt x="2" y="18"/>
                </a:lnTo>
                <a:lnTo>
                  <a:pt x="7" y="11"/>
                </a:lnTo>
                <a:lnTo>
                  <a:pt x="13" y="5"/>
                </a:lnTo>
                <a:lnTo>
                  <a:pt x="20" y="0"/>
                </a:lnTo>
                <a:lnTo>
                  <a:pt x="28" y="0"/>
                </a:lnTo>
                <a:lnTo>
                  <a:pt x="36" y="0"/>
                </a:lnTo>
                <a:lnTo>
                  <a:pt x="41" y="3"/>
                </a:lnTo>
                <a:lnTo>
                  <a:pt x="46" y="5"/>
                </a:lnTo>
                <a:lnTo>
                  <a:pt x="51" y="11"/>
                </a:lnTo>
                <a:lnTo>
                  <a:pt x="54" y="16"/>
                </a:lnTo>
                <a:lnTo>
                  <a:pt x="57" y="23"/>
                </a:lnTo>
                <a:lnTo>
                  <a:pt x="57" y="34"/>
                </a:lnTo>
                <a:lnTo>
                  <a:pt x="57" y="44"/>
                </a:lnTo>
                <a:lnTo>
                  <a:pt x="57" y="60"/>
                </a:lnTo>
                <a:lnTo>
                  <a:pt x="54" y="70"/>
                </a:lnTo>
                <a:lnTo>
                  <a:pt x="51" y="80"/>
                </a:lnTo>
                <a:lnTo>
                  <a:pt x="44" y="85"/>
                </a:lnTo>
                <a:lnTo>
                  <a:pt x="38" y="88"/>
                </a:lnTo>
                <a:lnTo>
                  <a:pt x="28" y="91"/>
                </a:lnTo>
                <a:lnTo>
                  <a:pt x="20" y="88"/>
                </a:lnTo>
                <a:lnTo>
                  <a:pt x="13" y="85"/>
                </a:lnTo>
                <a:lnTo>
                  <a:pt x="7" y="83"/>
                </a:lnTo>
                <a:lnTo>
                  <a:pt x="2" y="72"/>
                </a:lnTo>
                <a:lnTo>
                  <a:pt x="0" y="60"/>
                </a:lnTo>
                <a:lnTo>
                  <a:pt x="0" y="44"/>
                </a:lnTo>
                <a:close/>
                <a:moveTo>
                  <a:pt x="10" y="44"/>
                </a:moveTo>
                <a:lnTo>
                  <a:pt x="13" y="57"/>
                </a:lnTo>
                <a:lnTo>
                  <a:pt x="13" y="67"/>
                </a:lnTo>
                <a:lnTo>
                  <a:pt x="15" y="72"/>
                </a:lnTo>
                <a:lnTo>
                  <a:pt x="20" y="78"/>
                </a:lnTo>
                <a:lnTo>
                  <a:pt x="28" y="80"/>
                </a:lnTo>
                <a:lnTo>
                  <a:pt x="36" y="78"/>
                </a:lnTo>
                <a:lnTo>
                  <a:pt x="41" y="72"/>
                </a:lnTo>
                <a:lnTo>
                  <a:pt x="44" y="67"/>
                </a:lnTo>
                <a:lnTo>
                  <a:pt x="46" y="57"/>
                </a:lnTo>
                <a:lnTo>
                  <a:pt x="46" y="44"/>
                </a:lnTo>
                <a:lnTo>
                  <a:pt x="46" y="34"/>
                </a:lnTo>
                <a:lnTo>
                  <a:pt x="44" y="23"/>
                </a:lnTo>
                <a:lnTo>
                  <a:pt x="41" y="18"/>
                </a:lnTo>
                <a:lnTo>
                  <a:pt x="36" y="13"/>
                </a:lnTo>
                <a:lnTo>
                  <a:pt x="28" y="11"/>
                </a:lnTo>
                <a:lnTo>
                  <a:pt x="20" y="11"/>
                </a:lnTo>
                <a:lnTo>
                  <a:pt x="15" y="16"/>
                </a:lnTo>
                <a:lnTo>
                  <a:pt x="13" y="23"/>
                </a:lnTo>
                <a:lnTo>
                  <a:pt x="13" y="31"/>
                </a:lnTo>
                <a:lnTo>
                  <a:pt x="10" y="4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28" name="Line 968"/>
          <p:cNvSpPr>
            <a:spLocks noChangeShapeType="1"/>
          </p:cNvSpPr>
          <p:nvPr/>
        </p:nvSpPr>
        <p:spPr bwMode="auto">
          <a:xfrm>
            <a:off x="1319213" y="2755900"/>
            <a:ext cx="49212"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29" name="Line 969"/>
          <p:cNvSpPr>
            <a:spLocks noChangeShapeType="1"/>
          </p:cNvSpPr>
          <p:nvPr/>
        </p:nvSpPr>
        <p:spPr bwMode="auto">
          <a:xfrm flipH="1">
            <a:off x="5845175" y="2755900"/>
            <a:ext cx="49213"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30" name="Freeform 970"/>
          <p:cNvSpPr>
            <a:spLocks/>
          </p:cNvSpPr>
          <p:nvPr/>
        </p:nvSpPr>
        <p:spPr bwMode="auto">
          <a:xfrm>
            <a:off x="1060450" y="2686050"/>
            <a:ext cx="90488" cy="142875"/>
          </a:xfrm>
          <a:custGeom>
            <a:avLst/>
            <a:gdLst/>
            <a:ahLst/>
            <a:cxnLst>
              <a:cxn ang="0">
                <a:pos x="57" y="77"/>
              </a:cxn>
              <a:cxn ang="0">
                <a:pos x="57" y="90"/>
              </a:cxn>
              <a:cxn ang="0">
                <a:pos x="0" y="90"/>
              </a:cxn>
              <a:cxn ang="0">
                <a:pos x="0" y="85"/>
              </a:cxn>
              <a:cxn ang="0">
                <a:pos x="0" y="82"/>
              </a:cxn>
              <a:cxn ang="0">
                <a:pos x="3" y="75"/>
              </a:cxn>
              <a:cxn ang="0">
                <a:pos x="8" y="70"/>
              </a:cxn>
              <a:cxn ang="0">
                <a:pos x="13" y="62"/>
              </a:cxn>
              <a:cxn ang="0">
                <a:pos x="21" y="57"/>
              </a:cxn>
              <a:cxn ang="0">
                <a:pos x="28" y="49"/>
              </a:cxn>
              <a:cxn ang="0">
                <a:pos x="36" y="41"/>
              </a:cxn>
              <a:cxn ang="0">
                <a:pos x="41" y="39"/>
              </a:cxn>
              <a:cxn ang="0">
                <a:pos x="44" y="31"/>
              </a:cxn>
              <a:cxn ang="0">
                <a:pos x="44" y="26"/>
              </a:cxn>
              <a:cxn ang="0">
                <a:pos x="44" y="20"/>
              </a:cxn>
              <a:cxn ang="0">
                <a:pos x="41" y="15"/>
              </a:cxn>
              <a:cxn ang="0">
                <a:pos x="36" y="13"/>
              </a:cxn>
              <a:cxn ang="0">
                <a:pos x="28" y="10"/>
              </a:cxn>
              <a:cxn ang="0">
                <a:pos x="23" y="13"/>
              </a:cxn>
              <a:cxn ang="0">
                <a:pos x="18" y="15"/>
              </a:cxn>
              <a:cxn ang="0">
                <a:pos x="13" y="20"/>
              </a:cxn>
              <a:cxn ang="0">
                <a:pos x="13" y="26"/>
              </a:cxn>
              <a:cxn ang="0">
                <a:pos x="0" y="26"/>
              </a:cxn>
              <a:cxn ang="0">
                <a:pos x="3" y="18"/>
              </a:cxn>
              <a:cxn ang="0">
                <a:pos x="5" y="10"/>
              </a:cxn>
              <a:cxn ang="0">
                <a:pos x="10" y="8"/>
              </a:cxn>
              <a:cxn ang="0">
                <a:pos x="15" y="2"/>
              </a:cxn>
              <a:cxn ang="0">
                <a:pos x="21" y="0"/>
              </a:cxn>
              <a:cxn ang="0">
                <a:pos x="28" y="0"/>
              </a:cxn>
              <a:cxn ang="0">
                <a:pos x="36" y="0"/>
              </a:cxn>
              <a:cxn ang="0">
                <a:pos x="44" y="2"/>
              </a:cxn>
              <a:cxn ang="0">
                <a:pos x="49" y="8"/>
              </a:cxn>
              <a:cxn ang="0">
                <a:pos x="54" y="13"/>
              </a:cxn>
              <a:cxn ang="0">
                <a:pos x="57" y="18"/>
              </a:cxn>
              <a:cxn ang="0">
                <a:pos x="57" y="26"/>
              </a:cxn>
              <a:cxn ang="0">
                <a:pos x="57" y="31"/>
              </a:cxn>
              <a:cxn ang="0">
                <a:pos x="54" y="36"/>
              </a:cxn>
              <a:cxn ang="0">
                <a:pos x="52" y="41"/>
              </a:cxn>
              <a:cxn ang="0">
                <a:pos x="49" y="46"/>
              </a:cxn>
              <a:cxn ang="0">
                <a:pos x="44" y="51"/>
              </a:cxn>
              <a:cxn ang="0">
                <a:pos x="39" y="54"/>
              </a:cxn>
              <a:cxn ang="0">
                <a:pos x="31" y="62"/>
              </a:cxn>
              <a:cxn ang="0">
                <a:pos x="26" y="67"/>
              </a:cxn>
              <a:cxn ang="0">
                <a:pos x="23" y="70"/>
              </a:cxn>
              <a:cxn ang="0">
                <a:pos x="18" y="72"/>
              </a:cxn>
              <a:cxn ang="0">
                <a:pos x="15" y="75"/>
              </a:cxn>
              <a:cxn ang="0">
                <a:pos x="15" y="77"/>
              </a:cxn>
              <a:cxn ang="0">
                <a:pos x="57" y="77"/>
              </a:cxn>
            </a:cxnLst>
            <a:rect l="0" t="0" r="r" b="b"/>
            <a:pathLst>
              <a:path w="57" h="90">
                <a:moveTo>
                  <a:pt x="57" y="77"/>
                </a:moveTo>
                <a:lnTo>
                  <a:pt x="57" y="90"/>
                </a:lnTo>
                <a:lnTo>
                  <a:pt x="0" y="90"/>
                </a:lnTo>
                <a:lnTo>
                  <a:pt x="0" y="85"/>
                </a:lnTo>
                <a:lnTo>
                  <a:pt x="0" y="82"/>
                </a:lnTo>
                <a:lnTo>
                  <a:pt x="3" y="75"/>
                </a:lnTo>
                <a:lnTo>
                  <a:pt x="8" y="70"/>
                </a:lnTo>
                <a:lnTo>
                  <a:pt x="13" y="62"/>
                </a:lnTo>
                <a:lnTo>
                  <a:pt x="21" y="57"/>
                </a:lnTo>
                <a:lnTo>
                  <a:pt x="28" y="49"/>
                </a:lnTo>
                <a:lnTo>
                  <a:pt x="36" y="41"/>
                </a:lnTo>
                <a:lnTo>
                  <a:pt x="41" y="39"/>
                </a:lnTo>
                <a:lnTo>
                  <a:pt x="44" y="31"/>
                </a:lnTo>
                <a:lnTo>
                  <a:pt x="44" y="26"/>
                </a:lnTo>
                <a:lnTo>
                  <a:pt x="44" y="20"/>
                </a:lnTo>
                <a:lnTo>
                  <a:pt x="41" y="15"/>
                </a:lnTo>
                <a:lnTo>
                  <a:pt x="36" y="13"/>
                </a:lnTo>
                <a:lnTo>
                  <a:pt x="28" y="10"/>
                </a:lnTo>
                <a:lnTo>
                  <a:pt x="23" y="13"/>
                </a:lnTo>
                <a:lnTo>
                  <a:pt x="18" y="15"/>
                </a:lnTo>
                <a:lnTo>
                  <a:pt x="13" y="20"/>
                </a:lnTo>
                <a:lnTo>
                  <a:pt x="13" y="26"/>
                </a:lnTo>
                <a:lnTo>
                  <a:pt x="0" y="26"/>
                </a:lnTo>
                <a:lnTo>
                  <a:pt x="3" y="18"/>
                </a:lnTo>
                <a:lnTo>
                  <a:pt x="5" y="10"/>
                </a:lnTo>
                <a:lnTo>
                  <a:pt x="10" y="8"/>
                </a:lnTo>
                <a:lnTo>
                  <a:pt x="15" y="2"/>
                </a:lnTo>
                <a:lnTo>
                  <a:pt x="21" y="0"/>
                </a:lnTo>
                <a:lnTo>
                  <a:pt x="28" y="0"/>
                </a:lnTo>
                <a:lnTo>
                  <a:pt x="36" y="0"/>
                </a:lnTo>
                <a:lnTo>
                  <a:pt x="44" y="2"/>
                </a:lnTo>
                <a:lnTo>
                  <a:pt x="49" y="8"/>
                </a:lnTo>
                <a:lnTo>
                  <a:pt x="54" y="13"/>
                </a:lnTo>
                <a:lnTo>
                  <a:pt x="57" y="18"/>
                </a:lnTo>
                <a:lnTo>
                  <a:pt x="57" y="26"/>
                </a:lnTo>
                <a:lnTo>
                  <a:pt x="57" y="31"/>
                </a:lnTo>
                <a:lnTo>
                  <a:pt x="54" y="36"/>
                </a:lnTo>
                <a:lnTo>
                  <a:pt x="52" y="41"/>
                </a:lnTo>
                <a:lnTo>
                  <a:pt x="49" y="46"/>
                </a:lnTo>
                <a:lnTo>
                  <a:pt x="44" y="51"/>
                </a:lnTo>
                <a:lnTo>
                  <a:pt x="39" y="54"/>
                </a:lnTo>
                <a:lnTo>
                  <a:pt x="31" y="62"/>
                </a:lnTo>
                <a:lnTo>
                  <a:pt x="26" y="67"/>
                </a:lnTo>
                <a:lnTo>
                  <a:pt x="23" y="70"/>
                </a:lnTo>
                <a:lnTo>
                  <a:pt x="18" y="72"/>
                </a:lnTo>
                <a:lnTo>
                  <a:pt x="15" y="75"/>
                </a:lnTo>
                <a:lnTo>
                  <a:pt x="15" y="77"/>
                </a:lnTo>
                <a:lnTo>
                  <a:pt x="57" y="7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31" name="Freeform 971"/>
          <p:cNvSpPr>
            <a:spLocks/>
          </p:cNvSpPr>
          <p:nvPr/>
        </p:nvSpPr>
        <p:spPr bwMode="auto">
          <a:xfrm>
            <a:off x="1171575" y="2689225"/>
            <a:ext cx="90488" cy="139700"/>
          </a:xfrm>
          <a:custGeom>
            <a:avLst/>
            <a:gdLst/>
            <a:ahLst/>
            <a:cxnLst>
              <a:cxn ang="0">
                <a:pos x="0" y="65"/>
              </a:cxn>
              <a:cxn ang="0">
                <a:pos x="10" y="62"/>
              </a:cxn>
              <a:cxn ang="0">
                <a:pos x="13" y="70"/>
              </a:cxn>
              <a:cxn ang="0">
                <a:pos x="15" y="75"/>
              </a:cxn>
              <a:cxn ang="0">
                <a:pos x="20" y="78"/>
              </a:cxn>
              <a:cxn ang="0">
                <a:pos x="28" y="78"/>
              </a:cxn>
              <a:cxn ang="0">
                <a:pos x="36" y="78"/>
              </a:cxn>
              <a:cxn ang="0">
                <a:pos x="41" y="73"/>
              </a:cxn>
              <a:cxn ang="0">
                <a:pos x="44" y="65"/>
              </a:cxn>
              <a:cxn ang="0">
                <a:pos x="46" y="57"/>
              </a:cxn>
              <a:cxn ang="0">
                <a:pos x="44" y="49"/>
              </a:cxn>
              <a:cxn ang="0">
                <a:pos x="41" y="44"/>
              </a:cxn>
              <a:cxn ang="0">
                <a:pos x="36" y="39"/>
              </a:cxn>
              <a:cxn ang="0">
                <a:pos x="28" y="39"/>
              </a:cxn>
              <a:cxn ang="0">
                <a:pos x="23" y="39"/>
              </a:cxn>
              <a:cxn ang="0">
                <a:pos x="18" y="42"/>
              </a:cxn>
              <a:cxn ang="0">
                <a:pos x="15" y="42"/>
              </a:cxn>
              <a:cxn ang="0">
                <a:pos x="13" y="47"/>
              </a:cxn>
              <a:cxn ang="0">
                <a:pos x="0" y="44"/>
              </a:cxn>
              <a:cxn ang="0">
                <a:pos x="10" y="0"/>
              </a:cxn>
              <a:cxn ang="0">
                <a:pos x="51" y="0"/>
              </a:cxn>
              <a:cxn ang="0">
                <a:pos x="51" y="11"/>
              </a:cxn>
              <a:cxn ang="0">
                <a:pos x="20" y="11"/>
              </a:cxn>
              <a:cxn ang="0">
                <a:pos x="15" y="34"/>
              </a:cxn>
              <a:cxn ang="0">
                <a:pos x="23" y="29"/>
              </a:cxn>
              <a:cxn ang="0">
                <a:pos x="31" y="29"/>
              </a:cxn>
              <a:cxn ang="0">
                <a:pos x="38" y="29"/>
              </a:cxn>
              <a:cxn ang="0">
                <a:pos x="44" y="31"/>
              </a:cxn>
              <a:cxn ang="0">
                <a:pos x="49" y="37"/>
              </a:cxn>
              <a:cxn ang="0">
                <a:pos x="54" y="42"/>
              </a:cxn>
              <a:cxn ang="0">
                <a:pos x="57" y="49"/>
              </a:cxn>
              <a:cxn ang="0">
                <a:pos x="57" y="57"/>
              </a:cxn>
              <a:cxn ang="0">
                <a:pos x="57" y="68"/>
              </a:cxn>
              <a:cxn ang="0">
                <a:pos x="51" y="78"/>
              </a:cxn>
              <a:cxn ang="0">
                <a:pos x="44" y="83"/>
              </a:cxn>
              <a:cxn ang="0">
                <a:pos x="36" y="88"/>
              </a:cxn>
              <a:cxn ang="0">
                <a:pos x="28" y="88"/>
              </a:cxn>
              <a:cxn ang="0">
                <a:pos x="20" y="88"/>
              </a:cxn>
              <a:cxn ang="0">
                <a:pos x="13" y="86"/>
              </a:cxn>
              <a:cxn ang="0">
                <a:pos x="7" y="83"/>
              </a:cxn>
              <a:cxn ang="0">
                <a:pos x="5" y="78"/>
              </a:cxn>
              <a:cxn ang="0">
                <a:pos x="0" y="70"/>
              </a:cxn>
              <a:cxn ang="0">
                <a:pos x="0" y="65"/>
              </a:cxn>
            </a:cxnLst>
            <a:rect l="0" t="0" r="r" b="b"/>
            <a:pathLst>
              <a:path w="57" h="88">
                <a:moveTo>
                  <a:pt x="0" y="65"/>
                </a:moveTo>
                <a:lnTo>
                  <a:pt x="10" y="62"/>
                </a:lnTo>
                <a:lnTo>
                  <a:pt x="13" y="70"/>
                </a:lnTo>
                <a:lnTo>
                  <a:pt x="15" y="75"/>
                </a:lnTo>
                <a:lnTo>
                  <a:pt x="20" y="78"/>
                </a:lnTo>
                <a:lnTo>
                  <a:pt x="28" y="78"/>
                </a:lnTo>
                <a:lnTo>
                  <a:pt x="36" y="78"/>
                </a:lnTo>
                <a:lnTo>
                  <a:pt x="41" y="73"/>
                </a:lnTo>
                <a:lnTo>
                  <a:pt x="44" y="65"/>
                </a:lnTo>
                <a:lnTo>
                  <a:pt x="46" y="57"/>
                </a:lnTo>
                <a:lnTo>
                  <a:pt x="44" y="49"/>
                </a:lnTo>
                <a:lnTo>
                  <a:pt x="41" y="44"/>
                </a:lnTo>
                <a:lnTo>
                  <a:pt x="36" y="39"/>
                </a:lnTo>
                <a:lnTo>
                  <a:pt x="28" y="39"/>
                </a:lnTo>
                <a:lnTo>
                  <a:pt x="23" y="39"/>
                </a:lnTo>
                <a:lnTo>
                  <a:pt x="18" y="42"/>
                </a:lnTo>
                <a:lnTo>
                  <a:pt x="15" y="42"/>
                </a:lnTo>
                <a:lnTo>
                  <a:pt x="13" y="47"/>
                </a:lnTo>
                <a:lnTo>
                  <a:pt x="0" y="44"/>
                </a:lnTo>
                <a:lnTo>
                  <a:pt x="10" y="0"/>
                </a:lnTo>
                <a:lnTo>
                  <a:pt x="51" y="0"/>
                </a:lnTo>
                <a:lnTo>
                  <a:pt x="51" y="11"/>
                </a:lnTo>
                <a:lnTo>
                  <a:pt x="20" y="11"/>
                </a:lnTo>
                <a:lnTo>
                  <a:pt x="15" y="34"/>
                </a:lnTo>
                <a:lnTo>
                  <a:pt x="23" y="29"/>
                </a:lnTo>
                <a:lnTo>
                  <a:pt x="31" y="29"/>
                </a:lnTo>
                <a:lnTo>
                  <a:pt x="38" y="29"/>
                </a:lnTo>
                <a:lnTo>
                  <a:pt x="44" y="31"/>
                </a:lnTo>
                <a:lnTo>
                  <a:pt x="49" y="37"/>
                </a:lnTo>
                <a:lnTo>
                  <a:pt x="54" y="42"/>
                </a:lnTo>
                <a:lnTo>
                  <a:pt x="57" y="49"/>
                </a:lnTo>
                <a:lnTo>
                  <a:pt x="57" y="57"/>
                </a:lnTo>
                <a:lnTo>
                  <a:pt x="57" y="68"/>
                </a:lnTo>
                <a:lnTo>
                  <a:pt x="51" y="78"/>
                </a:lnTo>
                <a:lnTo>
                  <a:pt x="44" y="83"/>
                </a:lnTo>
                <a:lnTo>
                  <a:pt x="36" y="88"/>
                </a:lnTo>
                <a:lnTo>
                  <a:pt x="28" y="88"/>
                </a:lnTo>
                <a:lnTo>
                  <a:pt x="20" y="88"/>
                </a:lnTo>
                <a:lnTo>
                  <a:pt x="13" y="86"/>
                </a:lnTo>
                <a:lnTo>
                  <a:pt x="7" y="83"/>
                </a:lnTo>
                <a:lnTo>
                  <a:pt x="5" y="78"/>
                </a:lnTo>
                <a:lnTo>
                  <a:pt x="0" y="70"/>
                </a:lnTo>
                <a:lnTo>
                  <a:pt x="0" y="6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32" name="Line 972"/>
          <p:cNvSpPr>
            <a:spLocks noChangeShapeType="1"/>
          </p:cNvSpPr>
          <p:nvPr/>
        </p:nvSpPr>
        <p:spPr bwMode="auto">
          <a:xfrm>
            <a:off x="1319213" y="1893888"/>
            <a:ext cx="49212" cy="1587"/>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33" name="Line 973"/>
          <p:cNvSpPr>
            <a:spLocks noChangeShapeType="1"/>
          </p:cNvSpPr>
          <p:nvPr/>
        </p:nvSpPr>
        <p:spPr bwMode="auto">
          <a:xfrm flipH="1">
            <a:off x="5845175" y="1893888"/>
            <a:ext cx="49213" cy="1587"/>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34" name="Freeform 974"/>
          <p:cNvSpPr>
            <a:spLocks/>
          </p:cNvSpPr>
          <p:nvPr/>
        </p:nvSpPr>
        <p:spPr bwMode="auto">
          <a:xfrm>
            <a:off x="1060450" y="1824038"/>
            <a:ext cx="93663" cy="144462"/>
          </a:xfrm>
          <a:custGeom>
            <a:avLst/>
            <a:gdLst/>
            <a:ahLst/>
            <a:cxnLst>
              <a:cxn ang="0">
                <a:pos x="0" y="68"/>
              </a:cxn>
              <a:cxn ang="0">
                <a:pos x="13" y="65"/>
              </a:cxn>
              <a:cxn ang="0">
                <a:pos x="15" y="73"/>
              </a:cxn>
              <a:cxn ang="0">
                <a:pos x="18" y="78"/>
              </a:cxn>
              <a:cxn ang="0">
                <a:pos x="23" y="81"/>
              </a:cxn>
              <a:cxn ang="0">
                <a:pos x="28" y="81"/>
              </a:cxn>
              <a:cxn ang="0">
                <a:pos x="36" y="81"/>
              </a:cxn>
              <a:cxn ang="0">
                <a:pos x="41" y="75"/>
              </a:cxn>
              <a:cxn ang="0">
                <a:pos x="46" y="70"/>
              </a:cxn>
              <a:cxn ang="0">
                <a:pos x="46" y="65"/>
              </a:cxn>
              <a:cxn ang="0">
                <a:pos x="46" y="57"/>
              </a:cxn>
              <a:cxn ang="0">
                <a:pos x="41" y="52"/>
              </a:cxn>
              <a:cxn ang="0">
                <a:pos x="36" y="47"/>
              </a:cxn>
              <a:cxn ang="0">
                <a:pos x="31" y="47"/>
              </a:cxn>
              <a:cxn ang="0">
                <a:pos x="26" y="47"/>
              </a:cxn>
              <a:cxn ang="0">
                <a:pos x="23" y="47"/>
              </a:cxn>
              <a:cxn ang="0">
                <a:pos x="23" y="37"/>
              </a:cxn>
              <a:cxn ang="0">
                <a:pos x="26" y="39"/>
              </a:cxn>
              <a:cxn ang="0">
                <a:pos x="26" y="39"/>
              </a:cxn>
              <a:cxn ang="0">
                <a:pos x="31" y="37"/>
              </a:cxn>
              <a:cxn ang="0">
                <a:pos x="36" y="34"/>
              </a:cxn>
              <a:cxn ang="0">
                <a:pos x="41" y="31"/>
              </a:cxn>
              <a:cxn ang="0">
                <a:pos x="41" y="24"/>
              </a:cxn>
              <a:cxn ang="0">
                <a:pos x="41" y="19"/>
              </a:cxn>
              <a:cxn ang="0">
                <a:pos x="39" y="16"/>
              </a:cxn>
              <a:cxn ang="0">
                <a:pos x="34" y="13"/>
              </a:cxn>
              <a:cxn ang="0">
                <a:pos x="28" y="11"/>
              </a:cxn>
              <a:cxn ang="0">
                <a:pos x="23" y="13"/>
              </a:cxn>
              <a:cxn ang="0">
                <a:pos x="18" y="16"/>
              </a:cxn>
              <a:cxn ang="0">
                <a:pos x="15" y="21"/>
              </a:cxn>
              <a:cxn ang="0">
                <a:pos x="13" y="26"/>
              </a:cxn>
              <a:cxn ang="0">
                <a:pos x="3" y="24"/>
              </a:cxn>
              <a:cxn ang="0">
                <a:pos x="5" y="16"/>
              </a:cxn>
              <a:cxn ang="0">
                <a:pos x="10" y="8"/>
              </a:cxn>
              <a:cxn ang="0">
                <a:pos x="18" y="3"/>
              </a:cxn>
              <a:cxn ang="0">
                <a:pos x="28" y="0"/>
              </a:cxn>
              <a:cxn ang="0">
                <a:pos x="36" y="3"/>
              </a:cxn>
              <a:cxn ang="0">
                <a:pos x="41" y="6"/>
              </a:cxn>
              <a:cxn ang="0">
                <a:pos x="46" y="8"/>
              </a:cxn>
              <a:cxn ang="0">
                <a:pos x="52" y="13"/>
              </a:cxn>
              <a:cxn ang="0">
                <a:pos x="54" y="19"/>
              </a:cxn>
              <a:cxn ang="0">
                <a:pos x="54" y="24"/>
              </a:cxn>
              <a:cxn ang="0">
                <a:pos x="54" y="29"/>
              </a:cxn>
              <a:cxn ang="0">
                <a:pos x="52" y="34"/>
              </a:cxn>
              <a:cxn ang="0">
                <a:pos x="46" y="39"/>
              </a:cxn>
              <a:cxn ang="0">
                <a:pos x="41" y="42"/>
              </a:cxn>
              <a:cxn ang="0">
                <a:pos x="49" y="44"/>
              </a:cxn>
              <a:cxn ang="0">
                <a:pos x="54" y="50"/>
              </a:cxn>
              <a:cxn ang="0">
                <a:pos x="57" y="55"/>
              </a:cxn>
              <a:cxn ang="0">
                <a:pos x="59" y="65"/>
              </a:cxn>
              <a:cxn ang="0">
                <a:pos x="57" y="70"/>
              </a:cxn>
              <a:cxn ang="0">
                <a:pos x="54" y="78"/>
              </a:cxn>
              <a:cxn ang="0">
                <a:pos x="52" y="83"/>
              </a:cxn>
              <a:cxn ang="0">
                <a:pos x="44" y="88"/>
              </a:cxn>
              <a:cxn ang="0">
                <a:pos x="36" y="91"/>
              </a:cxn>
              <a:cxn ang="0">
                <a:pos x="28" y="91"/>
              </a:cxn>
              <a:cxn ang="0">
                <a:pos x="21" y="91"/>
              </a:cxn>
              <a:cxn ang="0">
                <a:pos x="15" y="88"/>
              </a:cxn>
              <a:cxn ang="0">
                <a:pos x="10" y="86"/>
              </a:cxn>
              <a:cxn ang="0">
                <a:pos x="5" y="81"/>
              </a:cxn>
              <a:cxn ang="0">
                <a:pos x="3" y="75"/>
              </a:cxn>
              <a:cxn ang="0">
                <a:pos x="0" y="68"/>
              </a:cxn>
            </a:cxnLst>
            <a:rect l="0" t="0" r="r" b="b"/>
            <a:pathLst>
              <a:path w="59" h="91">
                <a:moveTo>
                  <a:pt x="0" y="68"/>
                </a:moveTo>
                <a:lnTo>
                  <a:pt x="13" y="65"/>
                </a:lnTo>
                <a:lnTo>
                  <a:pt x="15" y="73"/>
                </a:lnTo>
                <a:lnTo>
                  <a:pt x="18" y="78"/>
                </a:lnTo>
                <a:lnTo>
                  <a:pt x="23" y="81"/>
                </a:lnTo>
                <a:lnTo>
                  <a:pt x="28" y="81"/>
                </a:lnTo>
                <a:lnTo>
                  <a:pt x="36" y="81"/>
                </a:lnTo>
                <a:lnTo>
                  <a:pt x="41" y="75"/>
                </a:lnTo>
                <a:lnTo>
                  <a:pt x="46" y="70"/>
                </a:lnTo>
                <a:lnTo>
                  <a:pt x="46" y="65"/>
                </a:lnTo>
                <a:lnTo>
                  <a:pt x="46" y="57"/>
                </a:lnTo>
                <a:lnTo>
                  <a:pt x="41" y="52"/>
                </a:lnTo>
                <a:lnTo>
                  <a:pt x="36" y="47"/>
                </a:lnTo>
                <a:lnTo>
                  <a:pt x="31" y="47"/>
                </a:lnTo>
                <a:lnTo>
                  <a:pt x="26" y="47"/>
                </a:lnTo>
                <a:lnTo>
                  <a:pt x="23" y="47"/>
                </a:lnTo>
                <a:lnTo>
                  <a:pt x="23" y="37"/>
                </a:lnTo>
                <a:lnTo>
                  <a:pt x="26" y="39"/>
                </a:lnTo>
                <a:lnTo>
                  <a:pt x="26" y="39"/>
                </a:lnTo>
                <a:lnTo>
                  <a:pt x="31" y="37"/>
                </a:lnTo>
                <a:lnTo>
                  <a:pt x="36" y="34"/>
                </a:lnTo>
                <a:lnTo>
                  <a:pt x="41" y="31"/>
                </a:lnTo>
                <a:lnTo>
                  <a:pt x="41" y="24"/>
                </a:lnTo>
                <a:lnTo>
                  <a:pt x="41" y="19"/>
                </a:lnTo>
                <a:lnTo>
                  <a:pt x="39" y="16"/>
                </a:lnTo>
                <a:lnTo>
                  <a:pt x="34" y="13"/>
                </a:lnTo>
                <a:lnTo>
                  <a:pt x="28" y="11"/>
                </a:lnTo>
                <a:lnTo>
                  <a:pt x="23" y="13"/>
                </a:lnTo>
                <a:lnTo>
                  <a:pt x="18" y="16"/>
                </a:lnTo>
                <a:lnTo>
                  <a:pt x="15" y="21"/>
                </a:lnTo>
                <a:lnTo>
                  <a:pt x="13" y="26"/>
                </a:lnTo>
                <a:lnTo>
                  <a:pt x="3" y="24"/>
                </a:lnTo>
                <a:lnTo>
                  <a:pt x="5" y="16"/>
                </a:lnTo>
                <a:lnTo>
                  <a:pt x="10" y="8"/>
                </a:lnTo>
                <a:lnTo>
                  <a:pt x="18" y="3"/>
                </a:lnTo>
                <a:lnTo>
                  <a:pt x="28" y="0"/>
                </a:lnTo>
                <a:lnTo>
                  <a:pt x="36" y="3"/>
                </a:lnTo>
                <a:lnTo>
                  <a:pt x="41" y="6"/>
                </a:lnTo>
                <a:lnTo>
                  <a:pt x="46" y="8"/>
                </a:lnTo>
                <a:lnTo>
                  <a:pt x="52" y="13"/>
                </a:lnTo>
                <a:lnTo>
                  <a:pt x="54" y="19"/>
                </a:lnTo>
                <a:lnTo>
                  <a:pt x="54" y="24"/>
                </a:lnTo>
                <a:lnTo>
                  <a:pt x="54" y="29"/>
                </a:lnTo>
                <a:lnTo>
                  <a:pt x="52" y="34"/>
                </a:lnTo>
                <a:lnTo>
                  <a:pt x="46" y="39"/>
                </a:lnTo>
                <a:lnTo>
                  <a:pt x="41" y="42"/>
                </a:lnTo>
                <a:lnTo>
                  <a:pt x="49" y="44"/>
                </a:lnTo>
                <a:lnTo>
                  <a:pt x="54" y="50"/>
                </a:lnTo>
                <a:lnTo>
                  <a:pt x="57" y="55"/>
                </a:lnTo>
                <a:lnTo>
                  <a:pt x="59" y="65"/>
                </a:lnTo>
                <a:lnTo>
                  <a:pt x="57" y="70"/>
                </a:lnTo>
                <a:lnTo>
                  <a:pt x="54" y="78"/>
                </a:lnTo>
                <a:lnTo>
                  <a:pt x="52" y="83"/>
                </a:lnTo>
                <a:lnTo>
                  <a:pt x="44" y="88"/>
                </a:lnTo>
                <a:lnTo>
                  <a:pt x="36" y="91"/>
                </a:lnTo>
                <a:lnTo>
                  <a:pt x="28" y="91"/>
                </a:lnTo>
                <a:lnTo>
                  <a:pt x="21" y="91"/>
                </a:lnTo>
                <a:lnTo>
                  <a:pt x="15" y="88"/>
                </a:lnTo>
                <a:lnTo>
                  <a:pt x="10" y="86"/>
                </a:lnTo>
                <a:lnTo>
                  <a:pt x="5" y="81"/>
                </a:lnTo>
                <a:lnTo>
                  <a:pt x="3" y="75"/>
                </a:lnTo>
                <a:lnTo>
                  <a:pt x="0" y="6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35" name="Freeform 975"/>
          <p:cNvSpPr>
            <a:spLocks noEditPoints="1"/>
          </p:cNvSpPr>
          <p:nvPr/>
        </p:nvSpPr>
        <p:spPr bwMode="auto">
          <a:xfrm>
            <a:off x="1171575" y="1824038"/>
            <a:ext cx="90488" cy="144462"/>
          </a:xfrm>
          <a:custGeom>
            <a:avLst/>
            <a:gdLst/>
            <a:ahLst/>
            <a:cxnLst>
              <a:cxn ang="0">
                <a:pos x="0" y="47"/>
              </a:cxn>
              <a:cxn ang="0">
                <a:pos x="0" y="31"/>
              </a:cxn>
              <a:cxn ang="0">
                <a:pos x="2" y="21"/>
              </a:cxn>
              <a:cxn ang="0">
                <a:pos x="7" y="13"/>
              </a:cxn>
              <a:cxn ang="0">
                <a:pos x="13" y="6"/>
              </a:cxn>
              <a:cxn ang="0">
                <a:pos x="20" y="3"/>
              </a:cxn>
              <a:cxn ang="0">
                <a:pos x="28" y="0"/>
              </a:cxn>
              <a:cxn ang="0">
                <a:pos x="36" y="3"/>
              </a:cxn>
              <a:cxn ang="0">
                <a:pos x="41" y="6"/>
              </a:cxn>
              <a:cxn ang="0">
                <a:pos x="46" y="8"/>
              </a:cxn>
              <a:cxn ang="0">
                <a:pos x="51" y="13"/>
              </a:cxn>
              <a:cxn ang="0">
                <a:pos x="54" y="19"/>
              </a:cxn>
              <a:cxn ang="0">
                <a:pos x="57" y="26"/>
              </a:cxn>
              <a:cxn ang="0">
                <a:pos x="57" y="34"/>
              </a:cxn>
              <a:cxn ang="0">
                <a:pos x="57" y="47"/>
              </a:cxn>
              <a:cxn ang="0">
                <a:pos x="57" y="60"/>
              </a:cxn>
              <a:cxn ang="0">
                <a:pos x="54" y="73"/>
              </a:cxn>
              <a:cxn ang="0">
                <a:pos x="51" y="81"/>
              </a:cxn>
              <a:cxn ang="0">
                <a:pos x="44" y="88"/>
              </a:cxn>
              <a:cxn ang="0">
                <a:pos x="38" y="91"/>
              </a:cxn>
              <a:cxn ang="0">
                <a:pos x="28" y="91"/>
              </a:cxn>
              <a:cxn ang="0">
                <a:pos x="20" y="91"/>
              </a:cxn>
              <a:cxn ang="0">
                <a:pos x="13" y="88"/>
              </a:cxn>
              <a:cxn ang="0">
                <a:pos x="7" y="83"/>
              </a:cxn>
              <a:cxn ang="0">
                <a:pos x="2" y="75"/>
              </a:cxn>
              <a:cxn ang="0">
                <a:pos x="0" y="62"/>
              </a:cxn>
              <a:cxn ang="0">
                <a:pos x="0" y="47"/>
              </a:cxn>
              <a:cxn ang="0">
                <a:pos x="10" y="47"/>
              </a:cxn>
              <a:cxn ang="0">
                <a:pos x="13" y="60"/>
              </a:cxn>
              <a:cxn ang="0">
                <a:pos x="13" y="70"/>
              </a:cxn>
              <a:cxn ang="0">
                <a:pos x="15" y="75"/>
              </a:cxn>
              <a:cxn ang="0">
                <a:pos x="20" y="81"/>
              </a:cxn>
              <a:cxn ang="0">
                <a:pos x="28" y="81"/>
              </a:cxn>
              <a:cxn ang="0">
                <a:pos x="36" y="81"/>
              </a:cxn>
              <a:cxn ang="0">
                <a:pos x="41" y="75"/>
              </a:cxn>
              <a:cxn ang="0">
                <a:pos x="44" y="70"/>
              </a:cxn>
              <a:cxn ang="0">
                <a:pos x="46" y="60"/>
              </a:cxn>
              <a:cxn ang="0">
                <a:pos x="46" y="47"/>
              </a:cxn>
              <a:cxn ang="0">
                <a:pos x="46" y="34"/>
              </a:cxn>
              <a:cxn ang="0">
                <a:pos x="44" y="26"/>
              </a:cxn>
              <a:cxn ang="0">
                <a:pos x="41" y="19"/>
              </a:cxn>
              <a:cxn ang="0">
                <a:pos x="36" y="13"/>
              </a:cxn>
              <a:cxn ang="0">
                <a:pos x="28" y="11"/>
              </a:cxn>
              <a:cxn ang="0">
                <a:pos x="20" y="13"/>
              </a:cxn>
              <a:cxn ang="0">
                <a:pos x="15" y="19"/>
              </a:cxn>
              <a:cxn ang="0">
                <a:pos x="13" y="24"/>
              </a:cxn>
              <a:cxn ang="0">
                <a:pos x="13" y="34"/>
              </a:cxn>
              <a:cxn ang="0">
                <a:pos x="10" y="47"/>
              </a:cxn>
            </a:cxnLst>
            <a:rect l="0" t="0" r="r" b="b"/>
            <a:pathLst>
              <a:path w="57" h="91">
                <a:moveTo>
                  <a:pt x="0" y="47"/>
                </a:moveTo>
                <a:lnTo>
                  <a:pt x="0" y="31"/>
                </a:lnTo>
                <a:lnTo>
                  <a:pt x="2" y="21"/>
                </a:lnTo>
                <a:lnTo>
                  <a:pt x="7" y="13"/>
                </a:lnTo>
                <a:lnTo>
                  <a:pt x="13" y="6"/>
                </a:lnTo>
                <a:lnTo>
                  <a:pt x="20" y="3"/>
                </a:lnTo>
                <a:lnTo>
                  <a:pt x="28" y="0"/>
                </a:lnTo>
                <a:lnTo>
                  <a:pt x="36" y="3"/>
                </a:lnTo>
                <a:lnTo>
                  <a:pt x="41" y="6"/>
                </a:lnTo>
                <a:lnTo>
                  <a:pt x="46" y="8"/>
                </a:lnTo>
                <a:lnTo>
                  <a:pt x="51" y="13"/>
                </a:lnTo>
                <a:lnTo>
                  <a:pt x="54" y="19"/>
                </a:lnTo>
                <a:lnTo>
                  <a:pt x="57" y="26"/>
                </a:lnTo>
                <a:lnTo>
                  <a:pt x="57" y="34"/>
                </a:lnTo>
                <a:lnTo>
                  <a:pt x="57" y="47"/>
                </a:lnTo>
                <a:lnTo>
                  <a:pt x="57" y="60"/>
                </a:lnTo>
                <a:lnTo>
                  <a:pt x="54" y="73"/>
                </a:lnTo>
                <a:lnTo>
                  <a:pt x="51" y="81"/>
                </a:lnTo>
                <a:lnTo>
                  <a:pt x="44" y="88"/>
                </a:lnTo>
                <a:lnTo>
                  <a:pt x="38" y="91"/>
                </a:lnTo>
                <a:lnTo>
                  <a:pt x="28" y="91"/>
                </a:lnTo>
                <a:lnTo>
                  <a:pt x="20" y="91"/>
                </a:lnTo>
                <a:lnTo>
                  <a:pt x="13" y="88"/>
                </a:lnTo>
                <a:lnTo>
                  <a:pt x="7" y="83"/>
                </a:lnTo>
                <a:lnTo>
                  <a:pt x="2" y="75"/>
                </a:lnTo>
                <a:lnTo>
                  <a:pt x="0" y="62"/>
                </a:lnTo>
                <a:lnTo>
                  <a:pt x="0" y="47"/>
                </a:lnTo>
                <a:close/>
                <a:moveTo>
                  <a:pt x="10" y="47"/>
                </a:moveTo>
                <a:lnTo>
                  <a:pt x="13" y="60"/>
                </a:lnTo>
                <a:lnTo>
                  <a:pt x="13" y="70"/>
                </a:lnTo>
                <a:lnTo>
                  <a:pt x="15" y="75"/>
                </a:lnTo>
                <a:lnTo>
                  <a:pt x="20" y="81"/>
                </a:lnTo>
                <a:lnTo>
                  <a:pt x="28" y="81"/>
                </a:lnTo>
                <a:lnTo>
                  <a:pt x="36" y="81"/>
                </a:lnTo>
                <a:lnTo>
                  <a:pt x="41" y="75"/>
                </a:lnTo>
                <a:lnTo>
                  <a:pt x="44" y="70"/>
                </a:lnTo>
                <a:lnTo>
                  <a:pt x="46" y="60"/>
                </a:lnTo>
                <a:lnTo>
                  <a:pt x="46" y="47"/>
                </a:lnTo>
                <a:lnTo>
                  <a:pt x="46" y="34"/>
                </a:lnTo>
                <a:lnTo>
                  <a:pt x="44" y="26"/>
                </a:lnTo>
                <a:lnTo>
                  <a:pt x="41" y="19"/>
                </a:lnTo>
                <a:lnTo>
                  <a:pt x="36" y="13"/>
                </a:lnTo>
                <a:lnTo>
                  <a:pt x="28" y="11"/>
                </a:lnTo>
                <a:lnTo>
                  <a:pt x="20" y="13"/>
                </a:lnTo>
                <a:lnTo>
                  <a:pt x="15" y="19"/>
                </a:lnTo>
                <a:lnTo>
                  <a:pt x="13" y="24"/>
                </a:lnTo>
                <a:lnTo>
                  <a:pt x="13" y="34"/>
                </a:lnTo>
                <a:lnTo>
                  <a:pt x="10" y="4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36" name="Line 976"/>
          <p:cNvSpPr>
            <a:spLocks noChangeShapeType="1"/>
          </p:cNvSpPr>
          <p:nvPr/>
        </p:nvSpPr>
        <p:spPr bwMode="auto">
          <a:xfrm>
            <a:off x="1319213" y="1038225"/>
            <a:ext cx="49212"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37" name="Line 977"/>
          <p:cNvSpPr>
            <a:spLocks noChangeShapeType="1"/>
          </p:cNvSpPr>
          <p:nvPr/>
        </p:nvSpPr>
        <p:spPr bwMode="auto">
          <a:xfrm flipH="1">
            <a:off x="5845175" y="1038225"/>
            <a:ext cx="49213"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38" name="Freeform 978"/>
          <p:cNvSpPr>
            <a:spLocks/>
          </p:cNvSpPr>
          <p:nvPr/>
        </p:nvSpPr>
        <p:spPr bwMode="auto">
          <a:xfrm>
            <a:off x="1060450" y="968375"/>
            <a:ext cx="93663" cy="142875"/>
          </a:xfrm>
          <a:custGeom>
            <a:avLst/>
            <a:gdLst/>
            <a:ahLst/>
            <a:cxnLst>
              <a:cxn ang="0">
                <a:pos x="0" y="67"/>
              </a:cxn>
              <a:cxn ang="0">
                <a:pos x="13" y="64"/>
              </a:cxn>
              <a:cxn ang="0">
                <a:pos x="15" y="72"/>
              </a:cxn>
              <a:cxn ang="0">
                <a:pos x="18" y="77"/>
              </a:cxn>
              <a:cxn ang="0">
                <a:pos x="23" y="80"/>
              </a:cxn>
              <a:cxn ang="0">
                <a:pos x="28" y="80"/>
              </a:cxn>
              <a:cxn ang="0">
                <a:pos x="36" y="80"/>
              </a:cxn>
              <a:cxn ang="0">
                <a:pos x="41" y="75"/>
              </a:cxn>
              <a:cxn ang="0">
                <a:pos x="46" y="69"/>
              </a:cxn>
              <a:cxn ang="0">
                <a:pos x="46" y="62"/>
              </a:cxn>
              <a:cxn ang="0">
                <a:pos x="46" y="57"/>
              </a:cxn>
              <a:cxn ang="0">
                <a:pos x="41" y="51"/>
              </a:cxn>
              <a:cxn ang="0">
                <a:pos x="36" y="46"/>
              </a:cxn>
              <a:cxn ang="0">
                <a:pos x="31" y="46"/>
              </a:cxn>
              <a:cxn ang="0">
                <a:pos x="26" y="46"/>
              </a:cxn>
              <a:cxn ang="0">
                <a:pos x="23" y="46"/>
              </a:cxn>
              <a:cxn ang="0">
                <a:pos x="23" y="36"/>
              </a:cxn>
              <a:cxn ang="0">
                <a:pos x="26" y="36"/>
              </a:cxn>
              <a:cxn ang="0">
                <a:pos x="26" y="36"/>
              </a:cxn>
              <a:cxn ang="0">
                <a:pos x="31" y="36"/>
              </a:cxn>
              <a:cxn ang="0">
                <a:pos x="36" y="33"/>
              </a:cxn>
              <a:cxn ang="0">
                <a:pos x="41" y="28"/>
              </a:cxn>
              <a:cxn ang="0">
                <a:pos x="41" y="23"/>
              </a:cxn>
              <a:cxn ang="0">
                <a:pos x="41" y="18"/>
              </a:cxn>
              <a:cxn ang="0">
                <a:pos x="39" y="15"/>
              </a:cxn>
              <a:cxn ang="0">
                <a:pos x="34" y="13"/>
              </a:cxn>
              <a:cxn ang="0">
                <a:pos x="28" y="10"/>
              </a:cxn>
              <a:cxn ang="0">
                <a:pos x="23" y="13"/>
              </a:cxn>
              <a:cxn ang="0">
                <a:pos x="18" y="15"/>
              </a:cxn>
              <a:cxn ang="0">
                <a:pos x="15" y="18"/>
              </a:cxn>
              <a:cxn ang="0">
                <a:pos x="13" y="26"/>
              </a:cxn>
              <a:cxn ang="0">
                <a:pos x="3" y="23"/>
              </a:cxn>
              <a:cxn ang="0">
                <a:pos x="5" y="13"/>
              </a:cxn>
              <a:cxn ang="0">
                <a:pos x="10" y="7"/>
              </a:cxn>
              <a:cxn ang="0">
                <a:pos x="18" y="2"/>
              </a:cxn>
              <a:cxn ang="0">
                <a:pos x="28" y="0"/>
              </a:cxn>
              <a:cxn ang="0">
                <a:pos x="36" y="0"/>
              </a:cxn>
              <a:cxn ang="0">
                <a:pos x="41" y="2"/>
              </a:cxn>
              <a:cxn ang="0">
                <a:pos x="46" y="7"/>
              </a:cxn>
              <a:cxn ang="0">
                <a:pos x="52" y="13"/>
              </a:cxn>
              <a:cxn ang="0">
                <a:pos x="54" y="18"/>
              </a:cxn>
              <a:cxn ang="0">
                <a:pos x="54" y="23"/>
              </a:cxn>
              <a:cxn ang="0">
                <a:pos x="54" y="28"/>
              </a:cxn>
              <a:cxn ang="0">
                <a:pos x="52" y="33"/>
              </a:cxn>
              <a:cxn ang="0">
                <a:pos x="46" y="36"/>
              </a:cxn>
              <a:cxn ang="0">
                <a:pos x="41" y="41"/>
              </a:cxn>
              <a:cxn ang="0">
                <a:pos x="49" y="44"/>
              </a:cxn>
              <a:cxn ang="0">
                <a:pos x="54" y="49"/>
              </a:cxn>
              <a:cxn ang="0">
                <a:pos x="57" y="54"/>
              </a:cxn>
              <a:cxn ang="0">
                <a:pos x="59" y="62"/>
              </a:cxn>
              <a:cxn ang="0">
                <a:pos x="57" y="69"/>
              </a:cxn>
              <a:cxn ang="0">
                <a:pos x="54" y="77"/>
              </a:cxn>
              <a:cxn ang="0">
                <a:pos x="52" y="82"/>
              </a:cxn>
              <a:cxn ang="0">
                <a:pos x="44" y="88"/>
              </a:cxn>
              <a:cxn ang="0">
                <a:pos x="36" y="90"/>
              </a:cxn>
              <a:cxn ang="0">
                <a:pos x="28" y="90"/>
              </a:cxn>
              <a:cxn ang="0">
                <a:pos x="21" y="90"/>
              </a:cxn>
              <a:cxn ang="0">
                <a:pos x="15" y="88"/>
              </a:cxn>
              <a:cxn ang="0">
                <a:pos x="10" y="85"/>
              </a:cxn>
              <a:cxn ang="0">
                <a:pos x="5" y="80"/>
              </a:cxn>
              <a:cxn ang="0">
                <a:pos x="3" y="72"/>
              </a:cxn>
              <a:cxn ang="0">
                <a:pos x="0" y="67"/>
              </a:cxn>
            </a:cxnLst>
            <a:rect l="0" t="0" r="r" b="b"/>
            <a:pathLst>
              <a:path w="59" h="90">
                <a:moveTo>
                  <a:pt x="0" y="67"/>
                </a:moveTo>
                <a:lnTo>
                  <a:pt x="13" y="64"/>
                </a:lnTo>
                <a:lnTo>
                  <a:pt x="15" y="72"/>
                </a:lnTo>
                <a:lnTo>
                  <a:pt x="18" y="77"/>
                </a:lnTo>
                <a:lnTo>
                  <a:pt x="23" y="80"/>
                </a:lnTo>
                <a:lnTo>
                  <a:pt x="28" y="80"/>
                </a:lnTo>
                <a:lnTo>
                  <a:pt x="36" y="80"/>
                </a:lnTo>
                <a:lnTo>
                  <a:pt x="41" y="75"/>
                </a:lnTo>
                <a:lnTo>
                  <a:pt x="46" y="69"/>
                </a:lnTo>
                <a:lnTo>
                  <a:pt x="46" y="62"/>
                </a:lnTo>
                <a:lnTo>
                  <a:pt x="46" y="57"/>
                </a:lnTo>
                <a:lnTo>
                  <a:pt x="41" y="51"/>
                </a:lnTo>
                <a:lnTo>
                  <a:pt x="36" y="46"/>
                </a:lnTo>
                <a:lnTo>
                  <a:pt x="31" y="46"/>
                </a:lnTo>
                <a:lnTo>
                  <a:pt x="26" y="46"/>
                </a:lnTo>
                <a:lnTo>
                  <a:pt x="23" y="46"/>
                </a:lnTo>
                <a:lnTo>
                  <a:pt x="23" y="36"/>
                </a:lnTo>
                <a:lnTo>
                  <a:pt x="26" y="36"/>
                </a:lnTo>
                <a:lnTo>
                  <a:pt x="26" y="36"/>
                </a:lnTo>
                <a:lnTo>
                  <a:pt x="31" y="36"/>
                </a:lnTo>
                <a:lnTo>
                  <a:pt x="36" y="33"/>
                </a:lnTo>
                <a:lnTo>
                  <a:pt x="41" y="28"/>
                </a:lnTo>
                <a:lnTo>
                  <a:pt x="41" y="23"/>
                </a:lnTo>
                <a:lnTo>
                  <a:pt x="41" y="18"/>
                </a:lnTo>
                <a:lnTo>
                  <a:pt x="39" y="15"/>
                </a:lnTo>
                <a:lnTo>
                  <a:pt x="34" y="13"/>
                </a:lnTo>
                <a:lnTo>
                  <a:pt x="28" y="10"/>
                </a:lnTo>
                <a:lnTo>
                  <a:pt x="23" y="13"/>
                </a:lnTo>
                <a:lnTo>
                  <a:pt x="18" y="15"/>
                </a:lnTo>
                <a:lnTo>
                  <a:pt x="15" y="18"/>
                </a:lnTo>
                <a:lnTo>
                  <a:pt x="13" y="26"/>
                </a:lnTo>
                <a:lnTo>
                  <a:pt x="3" y="23"/>
                </a:lnTo>
                <a:lnTo>
                  <a:pt x="5" y="13"/>
                </a:lnTo>
                <a:lnTo>
                  <a:pt x="10" y="7"/>
                </a:lnTo>
                <a:lnTo>
                  <a:pt x="18" y="2"/>
                </a:lnTo>
                <a:lnTo>
                  <a:pt x="28" y="0"/>
                </a:lnTo>
                <a:lnTo>
                  <a:pt x="36" y="0"/>
                </a:lnTo>
                <a:lnTo>
                  <a:pt x="41" y="2"/>
                </a:lnTo>
                <a:lnTo>
                  <a:pt x="46" y="7"/>
                </a:lnTo>
                <a:lnTo>
                  <a:pt x="52" y="13"/>
                </a:lnTo>
                <a:lnTo>
                  <a:pt x="54" y="18"/>
                </a:lnTo>
                <a:lnTo>
                  <a:pt x="54" y="23"/>
                </a:lnTo>
                <a:lnTo>
                  <a:pt x="54" y="28"/>
                </a:lnTo>
                <a:lnTo>
                  <a:pt x="52" y="33"/>
                </a:lnTo>
                <a:lnTo>
                  <a:pt x="46" y="36"/>
                </a:lnTo>
                <a:lnTo>
                  <a:pt x="41" y="41"/>
                </a:lnTo>
                <a:lnTo>
                  <a:pt x="49" y="44"/>
                </a:lnTo>
                <a:lnTo>
                  <a:pt x="54" y="49"/>
                </a:lnTo>
                <a:lnTo>
                  <a:pt x="57" y="54"/>
                </a:lnTo>
                <a:lnTo>
                  <a:pt x="59" y="62"/>
                </a:lnTo>
                <a:lnTo>
                  <a:pt x="57" y="69"/>
                </a:lnTo>
                <a:lnTo>
                  <a:pt x="54" y="77"/>
                </a:lnTo>
                <a:lnTo>
                  <a:pt x="52" y="82"/>
                </a:lnTo>
                <a:lnTo>
                  <a:pt x="44" y="88"/>
                </a:lnTo>
                <a:lnTo>
                  <a:pt x="36" y="90"/>
                </a:lnTo>
                <a:lnTo>
                  <a:pt x="28" y="90"/>
                </a:lnTo>
                <a:lnTo>
                  <a:pt x="21" y="90"/>
                </a:lnTo>
                <a:lnTo>
                  <a:pt x="15" y="88"/>
                </a:lnTo>
                <a:lnTo>
                  <a:pt x="10" y="85"/>
                </a:lnTo>
                <a:lnTo>
                  <a:pt x="5" y="80"/>
                </a:lnTo>
                <a:lnTo>
                  <a:pt x="3" y="72"/>
                </a:lnTo>
                <a:lnTo>
                  <a:pt x="0" y="6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39" name="Freeform 979"/>
          <p:cNvSpPr>
            <a:spLocks/>
          </p:cNvSpPr>
          <p:nvPr/>
        </p:nvSpPr>
        <p:spPr bwMode="auto">
          <a:xfrm>
            <a:off x="1171575" y="971550"/>
            <a:ext cx="90488" cy="139700"/>
          </a:xfrm>
          <a:custGeom>
            <a:avLst/>
            <a:gdLst/>
            <a:ahLst/>
            <a:cxnLst>
              <a:cxn ang="0">
                <a:pos x="0" y="65"/>
              </a:cxn>
              <a:cxn ang="0">
                <a:pos x="10" y="62"/>
              </a:cxn>
              <a:cxn ang="0">
                <a:pos x="13" y="70"/>
              </a:cxn>
              <a:cxn ang="0">
                <a:pos x="15" y="75"/>
              </a:cxn>
              <a:cxn ang="0">
                <a:pos x="20" y="78"/>
              </a:cxn>
              <a:cxn ang="0">
                <a:pos x="28" y="78"/>
              </a:cxn>
              <a:cxn ang="0">
                <a:pos x="36" y="78"/>
              </a:cxn>
              <a:cxn ang="0">
                <a:pos x="41" y="73"/>
              </a:cxn>
              <a:cxn ang="0">
                <a:pos x="44" y="65"/>
              </a:cxn>
              <a:cxn ang="0">
                <a:pos x="46" y="57"/>
              </a:cxn>
              <a:cxn ang="0">
                <a:pos x="44" y="49"/>
              </a:cxn>
              <a:cxn ang="0">
                <a:pos x="41" y="44"/>
              </a:cxn>
              <a:cxn ang="0">
                <a:pos x="36" y="39"/>
              </a:cxn>
              <a:cxn ang="0">
                <a:pos x="28" y="39"/>
              </a:cxn>
              <a:cxn ang="0">
                <a:pos x="23" y="39"/>
              </a:cxn>
              <a:cxn ang="0">
                <a:pos x="18" y="42"/>
              </a:cxn>
              <a:cxn ang="0">
                <a:pos x="15" y="42"/>
              </a:cxn>
              <a:cxn ang="0">
                <a:pos x="13" y="47"/>
              </a:cxn>
              <a:cxn ang="0">
                <a:pos x="0" y="44"/>
              </a:cxn>
              <a:cxn ang="0">
                <a:pos x="10" y="0"/>
              </a:cxn>
              <a:cxn ang="0">
                <a:pos x="51" y="0"/>
              </a:cxn>
              <a:cxn ang="0">
                <a:pos x="51" y="11"/>
              </a:cxn>
              <a:cxn ang="0">
                <a:pos x="20" y="11"/>
              </a:cxn>
              <a:cxn ang="0">
                <a:pos x="15" y="34"/>
              </a:cxn>
              <a:cxn ang="0">
                <a:pos x="23" y="29"/>
              </a:cxn>
              <a:cxn ang="0">
                <a:pos x="31" y="29"/>
              </a:cxn>
              <a:cxn ang="0">
                <a:pos x="38" y="29"/>
              </a:cxn>
              <a:cxn ang="0">
                <a:pos x="44" y="31"/>
              </a:cxn>
              <a:cxn ang="0">
                <a:pos x="49" y="36"/>
              </a:cxn>
              <a:cxn ang="0">
                <a:pos x="54" y="42"/>
              </a:cxn>
              <a:cxn ang="0">
                <a:pos x="57" y="49"/>
              </a:cxn>
              <a:cxn ang="0">
                <a:pos x="57" y="57"/>
              </a:cxn>
              <a:cxn ang="0">
                <a:pos x="57" y="67"/>
              </a:cxn>
              <a:cxn ang="0">
                <a:pos x="51" y="78"/>
              </a:cxn>
              <a:cxn ang="0">
                <a:pos x="44" y="83"/>
              </a:cxn>
              <a:cxn ang="0">
                <a:pos x="36" y="88"/>
              </a:cxn>
              <a:cxn ang="0">
                <a:pos x="28" y="88"/>
              </a:cxn>
              <a:cxn ang="0">
                <a:pos x="20" y="88"/>
              </a:cxn>
              <a:cxn ang="0">
                <a:pos x="13" y="86"/>
              </a:cxn>
              <a:cxn ang="0">
                <a:pos x="7" y="83"/>
              </a:cxn>
              <a:cxn ang="0">
                <a:pos x="5" y="78"/>
              </a:cxn>
              <a:cxn ang="0">
                <a:pos x="0" y="70"/>
              </a:cxn>
              <a:cxn ang="0">
                <a:pos x="0" y="65"/>
              </a:cxn>
            </a:cxnLst>
            <a:rect l="0" t="0" r="r" b="b"/>
            <a:pathLst>
              <a:path w="57" h="88">
                <a:moveTo>
                  <a:pt x="0" y="65"/>
                </a:moveTo>
                <a:lnTo>
                  <a:pt x="10" y="62"/>
                </a:lnTo>
                <a:lnTo>
                  <a:pt x="13" y="70"/>
                </a:lnTo>
                <a:lnTo>
                  <a:pt x="15" y="75"/>
                </a:lnTo>
                <a:lnTo>
                  <a:pt x="20" y="78"/>
                </a:lnTo>
                <a:lnTo>
                  <a:pt x="28" y="78"/>
                </a:lnTo>
                <a:lnTo>
                  <a:pt x="36" y="78"/>
                </a:lnTo>
                <a:lnTo>
                  <a:pt x="41" y="73"/>
                </a:lnTo>
                <a:lnTo>
                  <a:pt x="44" y="65"/>
                </a:lnTo>
                <a:lnTo>
                  <a:pt x="46" y="57"/>
                </a:lnTo>
                <a:lnTo>
                  <a:pt x="44" y="49"/>
                </a:lnTo>
                <a:lnTo>
                  <a:pt x="41" y="44"/>
                </a:lnTo>
                <a:lnTo>
                  <a:pt x="36" y="39"/>
                </a:lnTo>
                <a:lnTo>
                  <a:pt x="28" y="39"/>
                </a:lnTo>
                <a:lnTo>
                  <a:pt x="23" y="39"/>
                </a:lnTo>
                <a:lnTo>
                  <a:pt x="18" y="42"/>
                </a:lnTo>
                <a:lnTo>
                  <a:pt x="15" y="42"/>
                </a:lnTo>
                <a:lnTo>
                  <a:pt x="13" y="47"/>
                </a:lnTo>
                <a:lnTo>
                  <a:pt x="0" y="44"/>
                </a:lnTo>
                <a:lnTo>
                  <a:pt x="10" y="0"/>
                </a:lnTo>
                <a:lnTo>
                  <a:pt x="51" y="0"/>
                </a:lnTo>
                <a:lnTo>
                  <a:pt x="51" y="11"/>
                </a:lnTo>
                <a:lnTo>
                  <a:pt x="20" y="11"/>
                </a:lnTo>
                <a:lnTo>
                  <a:pt x="15" y="34"/>
                </a:lnTo>
                <a:lnTo>
                  <a:pt x="23" y="29"/>
                </a:lnTo>
                <a:lnTo>
                  <a:pt x="31" y="29"/>
                </a:lnTo>
                <a:lnTo>
                  <a:pt x="38" y="29"/>
                </a:lnTo>
                <a:lnTo>
                  <a:pt x="44" y="31"/>
                </a:lnTo>
                <a:lnTo>
                  <a:pt x="49" y="36"/>
                </a:lnTo>
                <a:lnTo>
                  <a:pt x="54" y="42"/>
                </a:lnTo>
                <a:lnTo>
                  <a:pt x="57" y="49"/>
                </a:lnTo>
                <a:lnTo>
                  <a:pt x="57" y="57"/>
                </a:lnTo>
                <a:lnTo>
                  <a:pt x="57" y="67"/>
                </a:lnTo>
                <a:lnTo>
                  <a:pt x="51" y="78"/>
                </a:lnTo>
                <a:lnTo>
                  <a:pt x="44" y="83"/>
                </a:lnTo>
                <a:lnTo>
                  <a:pt x="36" y="88"/>
                </a:lnTo>
                <a:lnTo>
                  <a:pt x="28" y="88"/>
                </a:lnTo>
                <a:lnTo>
                  <a:pt x="20" y="88"/>
                </a:lnTo>
                <a:lnTo>
                  <a:pt x="13" y="86"/>
                </a:lnTo>
                <a:lnTo>
                  <a:pt x="7" y="83"/>
                </a:lnTo>
                <a:lnTo>
                  <a:pt x="5" y="78"/>
                </a:lnTo>
                <a:lnTo>
                  <a:pt x="0" y="70"/>
                </a:lnTo>
                <a:lnTo>
                  <a:pt x="0" y="6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740" name="Line 980"/>
          <p:cNvSpPr>
            <a:spLocks noChangeShapeType="1"/>
          </p:cNvSpPr>
          <p:nvPr/>
        </p:nvSpPr>
        <p:spPr bwMode="auto">
          <a:xfrm>
            <a:off x="1319213" y="5851525"/>
            <a:ext cx="4575175"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41" name="Line 981"/>
          <p:cNvSpPr>
            <a:spLocks noChangeShapeType="1"/>
          </p:cNvSpPr>
          <p:nvPr/>
        </p:nvSpPr>
        <p:spPr bwMode="auto">
          <a:xfrm>
            <a:off x="1319213" y="1038225"/>
            <a:ext cx="4575175"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42" name="Line 982"/>
          <p:cNvSpPr>
            <a:spLocks noChangeShapeType="1"/>
          </p:cNvSpPr>
          <p:nvPr/>
        </p:nvSpPr>
        <p:spPr bwMode="auto">
          <a:xfrm flipV="1">
            <a:off x="1319213" y="1038225"/>
            <a:ext cx="1587" cy="4813300"/>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43" name="Line 983"/>
          <p:cNvSpPr>
            <a:spLocks noChangeShapeType="1"/>
          </p:cNvSpPr>
          <p:nvPr/>
        </p:nvSpPr>
        <p:spPr bwMode="auto">
          <a:xfrm flipV="1">
            <a:off x="5894388" y="1038225"/>
            <a:ext cx="1587" cy="4813300"/>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744" name="Freeform 984"/>
          <p:cNvSpPr>
            <a:spLocks/>
          </p:cNvSpPr>
          <p:nvPr/>
        </p:nvSpPr>
        <p:spPr bwMode="auto">
          <a:xfrm>
            <a:off x="1581150" y="3563938"/>
            <a:ext cx="2968625" cy="1803400"/>
          </a:xfrm>
          <a:custGeom>
            <a:avLst/>
            <a:gdLst/>
            <a:ahLst/>
            <a:cxnLst>
              <a:cxn ang="0">
                <a:pos x="0" y="0"/>
              </a:cxn>
              <a:cxn ang="0">
                <a:pos x="46" y="333"/>
              </a:cxn>
              <a:cxn ang="0">
                <a:pos x="72" y="439"/>
              </a:cxn>
              <a:cxn ang="0">
                <a:pos x="85" y="493"/>
              </a:cxn>
              <a:cxn ang="0">
                <a:pos x="139" y="640"/>
              </a:cxn>
              <a:cxn ang="0">
                <a:pos x="170" y="720"/>
              </a:cxn>
              <a:cxn ang="0">
                <a:pos x="243" y="826"/>
              </a:cxn>
              <a:cxn ang="0">
                <a:pos x="294" y="880"/>
              </a:cxn>
              <a:cxn ang="0">
                <a:pos x="444" y="1020"/>
              </a:cxn>
              <a:cxn ang="0">
                <a:pos x="509" y="1048"/>
              </a:cxn>
              <a:cxn ang="0">
                <a:pos x="948" y="1115"/>
              </a:cxn>
              <a:cxn ang="0">
                <a:pos x="1870" y="1136"/>
              </a:cxn>
            </a:cxnLst>
            <a:rect l="0" t="0" r="r" b="b"/>
            <a:pathLst>
              <a:path w="1870" h="1136">
                <a:moveTo>
                  <a:pt x="0" y="0"/>
                </a:moveTo>
                <a:lnTo>
                  <a:pt x="46" y="333"/>
                </a:lnTo>
                <a:lnTo>
                  <a:pt x="72" y="439"/>
                </a:lnTo>
                <a:lnTo>
                  <a:pt x="85" y="493"/>
                </a:lnTo>
                <a:lnTo>
                  <a:pt x="139" y="640"/>
                </a:lnTo>
                <a:lnTo>
                  <a:pt x="170" y="720"/>
                </a:lnTo>
                <a:lnTo>
                  <a:pt x="243" y="826"/>
                </a:lnTo>
                <a:lnTo>
                  <a:pt x="294" y="880"/>
                </a:lnTo>
                <a:lnTo>
                  <a:pt x="444" y="1020"/>
                </a:lnTo>
                <a:lnTo>
                  <a:pt x="509" y="1048"/>
                </a:lnTo>
                <a:lnTo>
                  <a:pt x="948" y="1115"/>
                </a:lnTo>
                <a:lnTo>
                  <a:pt x="1870" y="1136"/>
                </a:lnTo>
              </a:path>
            </a:pathLst>
          </a:custGeom>
          <a:noFill/>
          <a:ln w="33338">
            <a:solidFill>
              <a:srgbClr val="FF0000"/>
            </a:solidFill>
            <a:prstDash val="solid"/>
            <a:round/>
            <a:headEnd/>
            <a:tailEnd/>
          </a:ln>
        </p:spPr>
        <p:txBody>
          <a:bodyPr>
            <a:prstTxWarp prst="textNoShape">
              <a:avLst/>
            </a:prstTxWarp>
          </a:bodyPr>
          <a:lstStyle/>
          <a:p>
            <a:endParaRPr lang="en-US"/>
          </a:p>
        </p:txBody>
      </p:sp>
      <p:grpSp>
        <p:nvGrpSpPr>
          <p:cNvPr id="3" name="Group 985"/>
          <p:cNvGrpSpPr>
            <a:grpSpLocks/>
          </p:cNvGrpSpPr>
          <p:nvPr/>
        </p:nvGrpSpPr>
        <p:grpSpPr bwMode="auto">
          <a:xfrm>
            <a:off x="1516063" y="3497263"/>
            <a:ext cx="3098800" cy="1935162"/>
            <a:chOff x="955" y="2203"/>
            <a:chExt cx="1952" cy="1219"/>
          </a:xfrm>
        </p:grpSpPr>
        <p:sp>
          <p:nvSpPr>
            <p:cNvPr id="118746" name="Line 986"/>
            <p:cNvSpPr>
              <a:spLocks noChangeShapeType="1"/>
            </p:cNvSpPr>
            <p:nvPr/>
          </p:nvSpPr>
          <p:spPr bwMode="auto">
            <a:xfrm>
              <a:off x="955" y="2245"/>
              <a:ext cx="82"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47" name="Line 987"/>
            <p:cNvSpPr>
              <a:spLocks noChangeShapeType="1"/>
            </p:cNvSpPr>
            <p:nvPr/>
          </p:nvSpPr>
          <p:spPr bwMode="auto">
            <a:xfrm>
              <a:off x="996" y="2203"/>
              <a:ext cx="1" cy="83"/>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48" name="Line 988"/>
            <p:cNvSpPr>
              <a:spLocks noChangeShapeType="1"/>
            </p:cNvSpPr>
            <p:nvPr/>
          </p:nvSpPr>
          <p:spPr bwMode="auto">
            <a:xfrm>
              <a:off x="1001" y="2578"/>
              <a:ext cx="83"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49" name="Line 989"/>
            <p:cNvSpPr>
              <a:spLocks noChangeShapeType="1"/>
            </p:cNvSpPr>
            <p:nvPr/>
          </p:nvSpPr>
          <p:spPr bwMode="auto">
            <a:xfrm>
              <a:off x="1042" y="2536"/>
              <a:ext cx="1" cy="83"/>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50" name="Line 990"/>
            <p:cNvSpPr>
              <a:spLocks noChangeShapeType="1"/>
            </p:cNvSpPr>
            <p:nvPr/>
          </p:nvSpPr>
          <p:spPr bwMode="auto">
            <a:xfrm>
              <a:off x="1027" y="2684"/>
              <a:ext cx="83"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51" name="Line 991"/>
            <p:cNvSpPr>
              <a:spLocks noChangeShapeType="1"/>
            </p:cNvSpPr>
            <p:nvPr/>
          </p:nvSpPr>
          <p:spPr bwMode="auto">
            <a:xfrm>
              <a:off x="1068" y="2642"/>
              <a:ext cx="1" cy="83"/>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52" name="Line 992"/>
            <p:cNvSpPr>
              <a:spLocks noChangeShapeType="1"/>
            </p:cNvSpPr>
            <p:nvPr/>
          </p:nvSpPr>
          <p:spPr bwMode="auto">
            <a:xfrm>
              <a:off x="1040" y="2738"/>
              <a:ext cx="83"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53" name="Line 993"/>
            <p:cNvSpPr>
              <a:spLocks noChangeShapeType="1"/>
            </p:cNvSpPr>
            <p:nvPr/>
          </p:nvSpPr>
          <p:spPr bwMode="auto">
            <a:xfrm>
              <a:off x="1081" y="2696"/>
              <a:ext cx="1" cy="83"/>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54" name="Line 994"/>
            <p:cNvSpPr>
              <a:spLocks noChangeShapeType="1"/>
            </p:cNvSpPr>
            <p:nvPr/>
          </p:nvSpPr>
          <p:spPr bwMode="auto">
            <a:xfrm>
              <a:off x="1094" y="2885"/>
              <a:ext cx="83"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55" name="Line 995"/>
            <p:cNvSpPr>
              <a:spLocks noChangeShapeType="1"/>
            </p:cNvSpPr>
            <p:nvPr/>
          </p:nvSpPr>
          <p:spPr bwMode="auto">
            <a:xfrm>
              <a:off x="1135" y="2844"/>
              <a:ext cx="1" cy="82"/>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56" name="Line 996"/>
            <p:cNvSpPr>
              <a:spLocks noChangeShapeType="1"/>
            </p:cNvSpPr>
            <p:nvPr/>
          </p:nvSpPr>
          <p:spPr bwMode="auto">
            <a:xfrm>
              <a:off x="1125" y="2965"/>
              <a:ext cx="83"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57" name="Line 997"/>
            <p:cNvSpPr>
              <a:spLocks noChangeShapeType="1"/>
            </p:cNvSpPr>
            <p:nvPr/>
          </p:nvSpPr>
          <p:spPr bwMode="auto">
            <a:xfrm>
              <a:off x="1166" y="2924"/>
              <a:ext cx="1" cy="82"/>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58" name="Line 998"/>
            <p:cNvSpPr>
              <a:spLocks noChangeShapeType="1"/>
            </p:cNvSpPr>
            <p:nvPr/>
          </p:nvSpPr>
          <p:spPr bwMode="auto">
            <a:xfrm>
              <a:off x="1197" y="3071"/>
              <a:ext cx="83"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59" name="Line 999"/>
            <p:cNvSpPr>
              <a:spLocks noChangeShapeType="1"/>
            </p:cNvSpPr>
            <p:nvPr/>
          </p:nvSpPr>
          <p:spPr bwMode="auto">
            <a:xfrm>
              <a:off x="1239" y="3030"/>
              <a:ext cx="1" cy="82"/>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60" name="Line 1000"/>
            <p:cNvSpPr>
              <a:spLocks noChangeShapeType="1"/>
            </p:cNvSpPr>
            <p:nvPr/>
          </p:nvSpPr>
          <p:spPr bwMode="auto">
            <a:xfrm>
              <a:off x="1249" y="3125"/>
              <a:ext cx="83"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61" name="Line 1001"/>
            <p:cNvSpPr>
              <a:spLocks noChangeShapeType="1"/>
            </p:cNvSpPr>
            <p:nvPr/>
          </p:nvSpPr>
          <p:spPr bwMode="auto">
            <a:xfrm>
              <a:off x="1290" y="3084"/>
              <a:ext cx="1" cy="83"/>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62" name="Line 1002"/>
            <p:cNvSpPr>
              <a:spLocks noChangeShapeType="1"/>
            </p:cNvSpPr>
            <p:nvPr/>
          </p:nvSpPr>
          <p:spPr bwMode="auto">
            <a:xfrm>
              <a:off x="1399" y="3265"/>
              <a:ext cx="83"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63" name="Line 1003"/>
            <p:cNvSpPr>
              <a:spLocks noChangeShapeType="1"/>
            </p:cNvSpPr>
            <p:nvPr/>
          </p:nvSpPr>
          <p:spPr bwMode="auto">
            <a:xfrm>
              <a:off x="1440" y="3223"/>
              <a:ext cx="1" cy="83"/>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64" name="Line 1004"/>
            <p:cNvSpPr>
              <a:spLocks noChangeShapeType="1"/>
            </p:cNvSpPr>
            <p:nvPr/>
          </p:nvSpPr>
          <p:spPr bwMode="auto">
            <a:xfrm>
              <a:off x="1463" y="3293"/>
              <a:ext cx="83"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65" name="Line 1005"/>
            <p:cNvSpPr>
              <a:spLocks noChangeShapeType="1"/>
            </p:cNvSpPr>
            <p:nvPr/>
          </p:nvSpPr>
          <p:spPr bwMode="auto">
            <a:xfrm>
              <a:off x="1505" y="3252"/>
              <a:ext cx="1" cy="82"/>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66" name="Line 1006"/>
            <p:cNvSpPr>
              <a:spLocks noChangeShapeType="1"/>
            </p:cNvSpPr>
            <p:nvPr/>
          </p:nvSpPr>
          <p:spPr bwMode="auto">
            <a:xfrm>
              <a:off x="1903" y="3360"/>
              <a:ext cx="82"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67" name="Line 1007"/>
            <p:cNvSpPr>
              <a:spLocks noChangeShapeType="1"/>
            </p:cNvSpPr>
            <p:nvPr/>
          </p:nvSpPr>
          <p:spPr bwMode="auto">
            <a:xfrm>
              <a:off x="1944" y="3319"/>
              <a:ext cx="1" cy="83"/>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68" name="Line 1008"/>
            <p:cNvSpPr>
              <a:spLocks noChangeShapeType="1"/>
            </p:cNvSpPr>
            <p:nvPr/>
          </p:nvSpPr>
          <p:spPr bwMode="auto">
            <a:xfrm>
              <a:off x="2825" y="3381"/>
              <a:ext cx="82"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8769" name="Line 1009"/>
            <p:cNvSpPr>
              <a:spLocks noChangeShapeType="1"/>
            </p:cNvSpPr>
            <p:nvPr/>
          </p:nvSpPr>
          <p:spPr bwMode="auto">
            <a:xfrm>
              <a:off x="2866" y="3340"/>
              <a:ext cx="1" cy="82"/>
            </a:xfrm>
            <a:prstGeom prst="line">
              <a:avLst/>
            </a:prstGeom>
            <a:noFill/>
            <a:ln w="33338">
              <a:solidFill>
                <a:srgbClr val="FF0000"/>
              </a:solidFill>
              <a:round/>
              <a:headEnd/>
              <a:tailEnd/>
            </a:ln>
          </p:spPr>
          <p:txBody>
            <a:bodyPr>
              <a:prstTxWarp prst="textNoShape">
                <a:avLst/>
              </a:prstTxWarp>
            </a:bodyPr>
            <a:lstStyle/>
            <a:p>
              <a:endParaRPr lang="en-US"/>
            </a:p>
          </p:txBody>
        </p:sp>
      </p:grpSp>
      <p:sp>
        <p:nvSpPr>
          <p:cNvPr id="118770" name="Freeform 1010"/>
          <p:cNvSpPr>
            <a:spLocks/>
          </p:cNvSpPr>
          <p:nvPr/>
        </p:nvSpPr>
        <p:spPr bwMode="auto">
          <a:xfrm>
            <a:off x="1474788" y="2173288"/>
            <a:ext cx="3821112" cy="2676525"/>
          </a:xfrm>
          <a:custGeom>
            <a:avLst/>
            <a:gdLst/>
            <a:ahLst/>
            <a:cxnLst>
              <a:cxn ang="0">
                <a:pos x="0" y="0"/>
              </a:cxn>
              <a:cxn ang="0">
                <a:pos x="129" y="550"/>
              </a:cxn>
              <a:cxn ang="0">
                <a:pos x="346" y="1005"/>
              </a:cxn>
              <a:cxn ang="0">
                <a:pos x="653" y="1374"/>
              </a:cxn>
              <a:cxn ang="0">
                <a:pos x="1033" y="1547"/>
              </a:cxn>
              <a:cxn ang="0">
                <a:pos x="1462" y="1599"/>
              </a:cxn>
              <a:cxn ang="0">
                <a:pos x="1921" y="1643"/>
              </a:cxn>
              <a:cxn ang="0">
                <a:pos x="2407" y="1686"/>
              </a:cxn>
            </a:cxnLst>
            <a:rect l="0" t="0" r="r" b="b"/>
            <a:pathLst>
              <a:path w="2407" h="1686">
                <a:moveTo>
                  <a:pt x="0" y="0"/>
                </a:moveTo>
                <a:lnTo>
                  <a:pt x="129" y="550"/>
                </a:lnTo>
                <a:lnTo>
                  <a:pt x="346" y="1005"/>
                </a:lnTo>
                <a:lnTo>
                  <a:pt x="653" y="1374"/>
                </a:lnTo>
                <a:lnTo>
                  <a:pt x="1033" y="1547"/>
                </a:lnTo>
                <a:lnTo>
                  <a:pt x="1462" y="1599"/>
                </a:lnTo>
                <a:lnTo>
                  <a:pt x="1921" y="1643"/>
                </a:lnTo>
                <a:lnTo>
                  <a:pt x="2407" y="1686"/>
                </a:lnTo>
              </a:path>
            </a:pathLst>
          </a:custGeom>
          <a:noFill/>
          <a:ln w="33338">
            <a:solidFill>
              <a:srgbClr val="00FF00"/>
            </a:solidFill>
            <a:prstDash val="solid"/>
            <a:round/>
            <a:headEnd/>
            <a:tailEnd/>
          </a:ln>
        </p:spPr>
        <p:txBody>
          <a:bodyPr>
            <a:prstTxWarp prst="textNoShape">
              <a:avLst/>
            </a:prstTxWarp>
          </a:bodyPr>
          <a:lstStyle/>
          <a:p>
            <a:endParaRPr lang="en-US"/>
          </a:p>
        </p:txBody>
      </p:sp>
      <p:grpSp>
        <p:nvGrpSpPr>
          <p:cNvPr id="4" name="Group 1011"/>
          <p:cNvGrpSpPr>
            <a:grpSpLocks/>
          </p:cNvGrpSpPr>
          <p:nvPr/>
        </p:nvGrpSpPr>
        <p:grpSpPr bwMode="auto">
          <a:xfrm>
            <a:off x="1428750" y="2128838"/>
            <a:ext cx="3911600" cy="2767012"/>
            <a:chOff x="900" y="1341"/>
            <a:chExt cx="2464" cy="1743"/>
          </a:xfrm>
        </p:grpSpPr>
        <p:sp>
          <p:nvSpPr>
            <p:cNvPr id="118772" name="Line 1012"/>
            <p:cNvSpPr>
              <a:spLocks noChangeShapeType="1"/>
            </p:cNvSpPr>
            <p:nvPr/>
          </p:nvSpPr>
          <p:spPr bwMode="auto">
            <a:xfrm>
              <a:off x="900" y="1341"/>
              <a:ext cx="57" cy="56"/>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73" name="Line 1013"/>
            <p:cNvSpPr>
              <a:spLocks noChangeShapeType="1"/>
            </p:cNvSpPr>
            <p:nvPr/>
          </p:nvSpPr>
          <p:spPr bwMode="auto">
            <a:xfrm flipH="1">
              <a:off x="900" y="1341"/>
              <a:ext cx="57" cy="56"/>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74" name="Line 1014"/>
            <p:cNvSpPr>
              <a:spLocks noChangeShapeType="1"/>
            </p:cNvSpPr>
            <p:nvPr/>
          </p:nvSpPr>
          <p:spPr bwMode="auto">
            <a:xfrm>
              <a:off x="1030" y="1891"/>
              <a:ext cx="56" cy="57"/>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75" name="Line 1015"/>
            <p:cNvSpPr>
              <a:spLocks noChangeShapeType="1"/>
            </p:cNvSpPr>
            <p:nvPr/>
          </p:nvSpPr>
          <p:spPr bwMode="auto">
            <a:xfrm flipH="1">
              <a:off x="1030" y="1891"/>
              <a:ext cx="56" cy="57"/>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76" name="Line 1016"/>
            <p:cNvSpPr>
              <a:spLocks noChangeShapeType="1"/>
            </p:cNvSpPr>
            <p:nvPr/>
          </p:nvSpPr>
          <p:spPr bwMode="auto">
            <a:xfrm>
              <a:off x="1247" y="2345"/>
              <a:ext cx="56" cy="57"/>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77" name="Line 1017"/>
            <p:cNvSpPr>
              <a:spLocks noChangeShapeType="1"/>
            </p:cNvSpPr>
            <p:nvPr/>
          </p:nvSpPr>
          <p:spPr bwMode="auto">
            <a:xfrm flipH="1">
              <a:off x="1247" y="2345"/>
              <a:ext cx="56" cy="57"/>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78" name="Line 1018"/>
            <p:cNvSpPr>
              <a:spLocks noChangeShapeType="1"/>
            </p:cNvSpPr>
            <p:nvPr/>
          </p:nvSpPr>
          <p:spPr bwMode="auto">
            <a:xfrm>
              <a:off x="1554" y="2715"/>
              <a:ext cx="57" cy="56"/>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79" name="Line 1019"/>
            <p:cNvSpPr>
              <a:spLocks noChangeShapeType="1"/>
            </p:cNvSpPr>
            <p:nvPr/>
          </p:nvSpPr>
          <p:spPr bwMode="auto">
            <a:xfrm flipH="1">
              <a:off x="1554" y="2715"/>
              <a:ext cx="57" cy="56"/>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80" name="Line 1020"/>
            <p:cNvSpPr>
              <a:spLocks noChangeShapeType="1"/>
            </p:cNvSpPr>
            <p:nvPr/>
          </p:nvSpPr>
          <p:spPr bwMode="auto">
            <a:xfrm>
              <a:off x="1934" y="2888"/>
              <a:ext cx="56" cy="56"/>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81" name="Line 1021"/>
            <p:cNvSpPr>
              <a:spLocks noChangeShapeType="1"/>
            </p:cNvSpPr>
            <p:nvPr/>
          </p:nvSpPr>
          <p:spPr bwMode="auto">
            <a:xfrm flipH="1">
              <a:off x="1934" y="2888"/>
              <a:ext cx="56" cy="56"/>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82" name="Line 1022"/>
            <p:cNvSpPr>
              <a:spLocks noChangeShapeType="1"/>
            </p:cNvSpPr>
            <p:nvPr/>
          </p:nvSpPr>
          <p:spPr bwMode="auto">
            <a:xfrm>
              <a:off x="2362" y="2939"/>
              <a:ext cx="57" cy="57"/>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83" name="Line 1023"/>
            <p:cNvSpPr>
              <a:spLocks noChangeShapeType="1"/>
            </p:cNvSpPr>
            <p:nvPr/>
          </p:nvSpPr>
          <p:spPr bwMode="auto">
            <a:xfrm flipH="1">
              <a:off x="2362" y="2939"/>
              <a:ext cx="57" cy="57"/>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84" name="Line 1024"/>
            <p:cNvSpPr>
              <a:spLocks noChangeShapeType="1"/>
            </p:cNvSpPr>
            <p:nvPr/>
          </p:nvSpPr>
          <p:spPr bwMode="auto">
            <a:xfrm>
              <a:off x="2822" y="2983"/>
              <a:ext cx="57" cy="57"/>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85" name="Line 1025"/>
            <p:cNvSpPr>
              <a:spLocks noChangeShapeType="1"/>
            </p:cNvSpPr>
            <p:nvPr/>
          </p:nvSpPr>
          <p:spPr bwMode="auto">
            <a:xfrm flipH="1">
              <a:off x="2822" y="2983"/>
              <a:ext cx="57" cy="57"/>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86" name="Line 1026"/>
            <p:cNvSpPr>
              <a:spLocks noChangeShapeType="1"/>
            </p:cNvSpPr>
            <p:nvPr/>
          </p:nvSpPr>
          <p:spPr bwMode="auto">
            <a:xfrm>
              <a:off x="3308" y="3027"/>
              <a:ext cx="56" cy="57"/>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787" name="Line 1027"/>
            <p:cNvSpPr>
              <a:spLocks noChangeShapeType="1"/>
            </p:cNvSpPr>
            <p:nvPr/>
          </p:nvSpPr>
          <p:spPr bwMode="auto">
            <a:xfrm flipH="1">
              <a:off x="3308" y="3027"/>
              <a:ext cx="56" cy="57"/>
            </a:xfrm>
            <a:prstGeom prst="line">
              <a:avLst/>
            </a:prstGeom>
            <a:noFill/>
            <a:ln w="33338">
              <a:solidFill>
                <a:srgbClr val="00FF00"/>
              </a:solidFill>
              <a:round/>
              <a:headEnd/>
              <a:tailEnd/>
            </a:ln>
          </p:spPr>
          <p:txBody>
            <a:bodyPr>
              <a:prstTxWarp prst="textNoShape">
                <a:avLst/>
              </a:prstTxWarp>
            </a:bodyPr>
            <a:lstStyle/>
            <a:p>
              <a:endParaRPr lang="en-US"/>
            </a:p>
          </p:txBody>
        </p:sp>
      </p:grpSp>
      <p:sp>
        <p:nvSpPr>
          <p:cNvPr id="118788" name="Freeform 1028"/>
          <p:cNvSpPr>
            <a:spLocks/>
          </p:cNvSpPr>
          <p:nvPr/>
        </p:nvSpPr>
        <p:spPr bwMode="auto">
          <a:xfrm>
            <a:off x="1498600" y="1755775"/>
            <a:ext cx="3390900" cy="3094038"/>
          </a:xfrm>
          <a:custGeom>
            <a:avLst/>
            <a:gdLst/>
            <a:ahLst/>
            <a:cxnLst>
              <a:cxn ang="0">
                <a:pos x="0" y="0"/>
              </a:cxn>
              <a:cxn ang="0">
                <a:pos x="212" y="942"/>
              </a:cxn>
              <a:cxn ang="0">
                <a:pos x="315" y="1379"/>
              </a:cxn>
              <a:cxn ang="0">
                <a:pos x="556" y="1655"/>
              </a:cxn>
              <a:cxn ang="0">
                <a:pos x="1008" y="1882"/>
              </a:cxn>
              <a:cxn ang="0">
                <a:pos x="1248" y="1939"/>
              </a:cxn>
              <a:cxn ang="0">
                <a:pos x="1622" y="1947"/>
              </a:cxn>
              <a:cxn ang="0">
                <a:pos x="2136" y="1949"/>
              </a:cxn>
            </a:cxnLst>
            <a:rect l="0" t="0" r="r" b="b"/>
            <a:pathLst>
              <a:path w="2136" h="1949">
                <a:moveTo>
                  <a:pt x="0" y="0"/>
                </a:moveTo>
                <a:lnTo>
                  <a:pt x="212" y="942"/>
                </a:lnTo>
                <a:lnTo>
                  <a:pt x="315" y="1379"/>
                </a:lnTo>
                <a:lnTo>
                  <a:pt x="556" y="1655"/>
                </a:lnTo>
                <a:lnTo>
                  <a:pt x="1008" y="1882"/>
                </a:lnTo>
                <a:lnTo>
                  <a:pt x="1248" y="1939"/>
                </a:lnTo>
                <a:lnTo>
                  <a:pt x="1622" y="1947"/>
                </a:lnTo>
                <a:lnTo>
                  <a:pt x="2136" y="1949"/>
                </a:lnTo>
              </a:path>
            </a:pathLst>
          </a:custGeom>
          <a:noFill/>
          <a:ln w="33338">
            <a:solidFill>
              <a:srgbClr val="0000FF"/>
            </a:solidFill>
            <a:prstDash val="solid"/>
            <a:round/>
            <a:headEnd/>
            <a:tailEnd/>
          </a:ln>
        </p:spPr>
        <p:txBody>
          <a:bodyPr>
            <a:prstTxWarp prst="textNoShape">
              <a:avLst/>
            </a:prstTxWarp>
          </a:bodyPr>
          <a:lstStyle/>
          <a:p>
            <a:endParaRPr lang="en-US"/>
          </a:p>
        </p:txBody>
      </p:sp>
      <p:grpSp>
        <p:nvGrpSpPr>
          <p:cNvPr id="5" name="Group 1029"/>
          <p:cNvGrpSpPr>
            <a:grpSpLocks/>
          </p:cNvGrpSpPr>
          <p:nvPr/>
        </p:nvGrpSpPr>
        <p:grpSpPr bwMode="auto">
          <a:xfrm>
            <a:off x="1433513" y="1689100"/>
            <a:ext cx="3522662" cy="3227388"/>
            <a:chOff x="903" y="1064"/>
            <a:chExt cx="2219" cy="2033"/>
          </a:xfrm>
        </p:grpSpPr>
        <p:sp>
          <p:nvSpPr>
            <p:cNvPr id="118790" name="Freeform 1030"/>
            <p:cNvSpPr>
              <a:spLocks/>
            </p:cNvSpPr>
            <p:nvPr/>
          </p:nvSpPr>
          <p:spPr bwMode="auto">
            <a:xfrm>
              <a:off x="903" y="1064"/>
              <a:ext cx="83" cy="83"/>
            </a:xfrm>
            <a:custGeom>
              <a:avLst/>
              <a:gdLst/>
              <a:ahLst/>
              <a:cxnLst>
                <a:cxn ang="0">
                  <a:pos x="83" y="42"/>
                </a:cxn>
                <a:cxn ang="0">
                  <a:pos x="77" y="62"/>
                </a:cxn>
                <a:cxn ang="0">
                  <a:pos x="62" y="78"/>
                </a:cxn>
                <a:cxn ang="0">
                  <a:pos x="41" y="83"/>
                </a:cxn>
                <a:cxn ang="0">
                  <a:pos x="21" y="78"/>
                </a:cxn>
                <a:cxn ang="0">
                  <a:pos x="5" y="62"/>
                </a:cxn>
                <a:cxn ang="0">
                  <a:pos x="0" y="42"/>
                </a:cxn>
                <a:cxn ang="0">
                  <a:pos x="5" y="21"/>
                </a:cxn>
                <a:cxn ang="0">
                  <a:pos x="21" y="5"/>
                </a:cxn>
                <a:cxn ang="0">
                  <a:pos x="41" y="0"/>
                </a:cxn>
                <a:cxn ang="0">
                  <a:pos x="62" y="5"/>
                </a:cxn>
                <a:cxn ang="0">
                  <a:pos x="77" y="21"/>
                </a:cxn>
                <a:cxn ang="0">
                  <a:pos x="83" y="42"/>
                </a:cxn>
              </a:cxnLst>
              <a:rect l="0" t="0" r="r" b="b"/>
              <a:pathLst>
                <a:path w="83" h="83">
                  <a:moveTo>
                    <a:pt x="83" y="42"/>
                  </a:moveTo>
                  <a:lnTo>
                    <a:pt x="77" y="62"/>
                  </a:lnTo>
                  <a:lnTo>
                    <a:pt x="62" y="78"/>
                  </a:lnTo>
                  <a:lnTo>
                    <a:pt x="41" y="83"/>
                  </a:lnTo>
                  <a:lnTo>
                    <a:pt x="21" y="78"/>
                  </a:lnTo>
                  <a:lnTo>
                    <a:pt x="5" y="62"/>
                  </a:lnTo>
                  <a:lnTo>
                    <a:pt x="0" y="42"/>
                  </a:lnTo>
                  <a:lnTo>
                    <a:pt x="5" y="21"/>
                  </a:lnTo>
                  <a:lnTo>
                    <a:pt x="21" y="5"/>
                  </a:lnTo>
                  <a:lnTo>
                    <a:pt x="41" y="0"/>
                  </a:lnTo>
                  <a:lnTo>
                    <a:pt x="62" y="5"/>
                  </a:lnTo>
                  <a:lnTo>
                    <a:pt x="77" y="21"/>
                  </a:lnTo>
                  <a:lnTo>
                    <a:pt x="83" y="42"/>
                  </a:lnTo>
                </a:path>
              </a:pathLst>
            </a:custGeom>
            <a:noFill/>
            <a:ln w="33338">
              <a:solidFill>
                <a:srgbClr val="0000FF"/>
              </a:solidFill>
              <a:prstDash val="solid"/>
              <a:round/>
              <a:headEnd/>
              <a:tailEnd/>
            </a:ln>
          </p:spPr>
          <p:txBody>
            <a:bodyPr>
              <a:prstTxWarp prst="textNoShape">
                <a:avLst/>
              </a:prstTxWarp>
            </a:bodyPr>
            <a:lstStyle/>
            <a:p>
              <a:endParaRPr lang="en-US"/>
            </a:p>
          </p:txBody>
        </p:sp>
        <p:sp>
          <p:nvSpPr>
            <p:cNvPr id="118791" name="Freeform 1031"/>
            <p:cNvSpPr>
              <a:spLocks/>
            </p:cNvSpPr>
            <p:nvPr/>
          </p:nvSpPr>
          <p:spPr bwMode="auto">
            <a:xfrm>
              <a:off x="1115" y="2007"/>
              <a:ext cx="82" cy="83"/>
            </a:xfrm>
            <a:custGeom>
              <a:avLst/>
              <a:gdLst/>
              <a:ahLst/>
              <a:cxnLst>
                <a:cxn ang="0">
                  <a:pos x="82" y="41"/>
                </a:cxn>
                <a:cxn ang="0">
                  <a:pos x="77" y="62"/>
                </a:cxn>
                <a:cxn ang="0">
                  <a:pos x="62" y="75"/>
                </a:cxn>
                <a:cxn ang="0">
                  <a:pos x="41" y="83"/>
                </a:cxn>
                <a:cxn ang="0">
                  <a:pos x="20" y="75"/>
                </a:cxn>
                <a:cxn ang="0">
                  <a:pos x="5" y="62"/>
                </a:cxn>
                <a:cxn ang="0">
                  <a:pos x="0" y="41"/>
                </a:cxn>
                <a:cxn ang="0">
                  <a:pos x="5" y="21"/>
                </a:cxn>
                <a:cxn ang="0">
                  <a:pos x="20" y="5"/>
                </a:cxn>
                <a:cxn ang="0">
                  <a:pos x="41" y="0"/>
                </a:cxn>
                <a:cxn ang="0">
                  <a:pos x="62" y="5"/>
                </a:cxn>
                <a:cxn ang="0">
                  <a:pos x="77" y="21"/>
                </a:cxn>
                <a:cxn ang="0">
                  <a:pos x="82" y="41"/>
                </a:cxn>
              </a:cxnLst>
              <a:rect l="0" t="0" r="r" b="b"/>
              <a:pathLst>
                <a:path w="82" h="83">
                  <a:moveTo>
                    <a:pt x="82" y="41"/>
                  </a:moveTo>
                  <a:lnTo>
                    <a:pt x="77" y="62"/>
                  </a:lnTo>
                  <a:lnTo>
                    <a:pt x="62" y="75"/>
                  </a:lnTo>
                  <a:lnTo>
                    <a:pt x="41" y="83"/>
                  </a:lnTo>
                  <a:lnTo>
                    <a:pt x="20" y="75"/>
                  </a:lnTo>
                  <a:lnTo>
                    <a:pt x="5" y="62"/>
                  </a:lnTo>
                  <a:lnTo>
                    <a:pt x="0" y="41"/>
                  </a:lnTo>
                  <a:lnTo>
                    <a:pt x="5" y="21"/>
                  </a:lnTo>
                  <a:lnTo>
                    <a:pt x="20" y="5"/>
                  </a:lnTo>
                  <a:lnTo>
                    <a:pt x="41" y="0"/>
                  </a:lnTo>
                  <a:lnTo>
                    <a:pt x="62" y="5"/>
                  </a:lnTo>
                  <a:lnTo>
                    <a:pt x="77" y="21"/>
                  </a:lnTo>
                  <a:lnTo>
                    <a:pt x="82" y="41"/>
                  </a:lnTo>
                </a:path>
              </a:pathLst>
            </a:custGeom>
            <a:noFill/>
            <a:ln w="33338">
              <a:solidFill>
                <a:srgbClr val="0000FF"/>
              </a:solidFill>
              <a:prstDash val="solid"/>
              <a:round/>
              <a:headEnd/>
              <a:tailEnd/>
            </a:ln>
          </p:spPr>
          <p:txBody>
            <a:bodyPr>
              <a:prstTxWarp prst="textNoShape">
                <a:avLst/>
              </a:prstTxWarp>
            </a:bodyPr>
            <a:lstStyle/>
            <a:p>
              <a:endParaRPr lang="en-US"/>
            </a:p>
          </p:txBody>
        </p:sp>
        <p:sp>
          <p:nvSpPr>
            <p:cNvPr id="118792" name="Freeform 1032"/>
            <p:cNvSpPr>
              <a:spLocks/>
            </p:cNvSpPr>
            <p:nvPr/>
          </p:nvSpPr>
          <p:spPr bwMode="auto">
            <a:xfrm>
              <a:off x="1218" y="2443"/>
              <a:ext cx="83" cy="83"/>
            </a:xfrm>
            <a:custGeom>
              <a:avLst/>
              <a:gdLst/>
              <a:ahLst/>
              <a:cxnLst>
                <a:cxn ang="0">
                  <a:pos x="83" y="42"/>
                </a:cxn>
                <a:cxn ang="0">
                  <a:pos x="75" y="62"/>
                </a:cxn>
                <a:cxn ang="0">
                  <a:pos x="62" y="78"/>
                </a:cxn>
                <a:cxn ang="0">
                  <a:pos x="41" y="83"/>
                </a:cxn>
                <a:cxn ang="0">
                  <a:pos x="21" y="78"/>
                </a:cxn>
                <a:cxn ang="0">
                  <a:pos x="5" y="62"/>
                </a:cxn>
                <a:cxn ang="0">
                  <a:pos x="0" y="42"/>
                </a:cxn>
                <a:cxn ang="0">
                  <a:pos x="5" y="21"/>
                </a:cxn>
                <a:cxn ang="0">
                  <a:pos x="21" y="6"/>
                </a:cxn>
                <a:cxn ang="0">
                  <a:pos x="41" y="0"/>
                </a:cxn>
                <a:cxn ang="0">
                  <a:pos x="62" y="6"/>
                </a:cxn>
                <a:cxn ang="0">
                  <a:pos x="75" y="21"/>
                </a:cxn>
                <a:cxn ang="0">
                  <a:pos x="83" y="42"/>
                </a:cxn>
              </a:cxnLst>
              <a:rect l="0" t="0" r="r" b="b"/>
              <a:pathLst>
                <a:path w="83" h="83">
                  <a:moveTo>
                    <a:pt x="83" y="42"/>
                  </a:moveTo>
                  <a:lnTo>
                    <a:pt x="75" y="62"/>
                  </a:lnTo>
                  <a:lnTo>
                    <a:pt x="62" y="78"/>
                  </a:lnTo>
                  <a:lnTo>
                    <a:pt x="41" y="83"/>
                  </a:lnTo>
                  <a:lnTo>
                    <a:pt x="21" y="78"/>
                  </a:lnTo>
                  <a:lnTo>
                    <a:pt x="5" y="62"/>
                  </a:lnTo>
                  <a:lnTo>
                    <a:pt x="0" y="42"/>
                  </a:lnTo>
                  <a:lnTo>
                    <a:pt x="5" y="21"/>
                  </a:lnTo>
                  <a:lnTo>
                    <a:pt x="21" y="6"/>
                  </a:lnTo>
                  <a:lnTo>
                    <a:pt x="41" y="0"/>
                  </a:lnTo>
                  <a:lnTo>
                    <a:pt x="62" y="6"/>
                  </a:lnTo>
                  <a:lnTo>
                    <a:pt x="75" y="21"/>
                  </a:lnTo>
                  <a:lnTo>
                    <a:pt x="83" y="42"/>
                  </a:lnTo>
                </a:path>
              </a:pathLst>
            </a:custGeom>
            <a:noFill/>
            <a:ln w="33338">
              <a:solidFill>
                <a:srgbClr val="0000FF"/>
              </a:solidFill>
              <a:prstDash val="solid"/>
              <a:round/>
              <a:headEnd/>
              <a:tailEnd/>
            </a:ln>
          </p:spPr>
          <p:txBody>
            <a:bodyPr>
              <a:prstTxWarp prst="textNoShape">
                <a:avLst/>
              </a:prstTxWarp>
            </a:bodyPr>
            <a:lstStyle/>
            <a:p>
              <a:endParaRPr lang="en-US"/>
            </a:p>
          </p:txBody>
        </p:sp>
        <p:sp>
          <p:nvSpPr>
            <p:cNvPr id="118793" name="Freeform 1033"/>
            <p:cNvSpPr>
              <a:spLocks/>
            </p:cNvSpPr>
            <p:nvPr/>
          </p:nvSpPr>
          <p:spPr bwMode="auto">
            <a:xfrm>
              <a:off x="1458" y="2720"/>
              <a:ext cx="83" cy="82"/>
            </a:xfrm>
            <a:custGeom>
              <a:avLst/>
              <a:gdLst/>
              <a:ahLst/>
              <a:cxnLst>
                <a:cxn ang="0">
                  <a:pos x="83" y="41"/>
                </a:cxn>
                <a:cxn ang="0">
                  <a:pos x="78" y="62"/>
                </a:cxn>
                <a:cxn ang="0">
                  <a:pos x="62" y="77"/>
                </a:cxn>
                <a:cxn ang="0">
                  <a:pos x="42" y="82"/>
                </a:cxn>
                <a:cxn ang="0">
                  <a:pos x="21" y="77"/>
                </a:cxn>
                <a:cxn ang="0">
                  <a:pos x="8" y="62"/>
                </a:cxn>
                <a:cxn ang="0">
                  <a:pos x="0" y="41"/>
                </a:cxn>
                <a:cxn ang="0">
                  <a:pos x="8" y="20"/>
                </a:cxn>
                <a:cxn ang="0">
                  <a:pos x="21" y="5"/>
                </a:cxn>
                <a:cxn ang="0">
                  <a:pos x="42" y="0"/>
                </a:cxn>
                <a:cxn ang="0">
                  <a:pos x="62" y="5"/>
                </a:cxn>
                <a:cxn ang="0">
                  <a:pos x="78" y="20"/>
                </a:cxn>
                <a:cxn ang="0">
                  <a:pos x="83" y="41"/>
                </a:cxn>
              </a:cxnLst>
              <a:rect l="0" t="0" r="r" b="b"/>
              <a:pathLst>
                <a:path w="83" h="82">
                  <a:moveTo>
                    <a:pt x="83" y="41"/>
                  </a:moveTo>
                  <a:lnTo>
                    <a:pt x="78" y="62"/>
                  </a:lnTo>
                  <a:lnTo>
                    <a:pt x="62" y="77"/>
                  </a:lnTo>
                  <a:lnTo>
                    <a:pt x="42" y="82"/>
                  </a:lnTo>
                  <a:lnTo>
                    <a:pt x="21" y="77"/>
                  </a:lnTo>
                  <a:lnTo>
                    <a:pt x="8" y="62"/>
                  </a:lnTo>
                  <a:lnTo>
                    <a:pt x="0" y="41"/>
                  </a:lnTo>
                  <a:lnTo>
                    <a:pt x="8" y="20"/>
                  </a:lnTo>
                  <a:lnTo>
                    <a:pt x="21" y="5"/>
                  </a:lnTo>
                  <a:lnTo>
                    <a:pt x="42" y="0"/>
                  </a:lnTo>
                  <a:lnTo>
                    <a:pt x="62" y="5"/>
                  </a:lnTo>
                  <a:lnTo>
                    <a:pt x="78" y="20"/>
                  </a:lnTo>
                  <a:lnTo>
                    <a:pt x="83" y="41"/>
                  </a:lnTo>
                </a:path>
              </a:pathLst>
            </a:custGeom>
            <a:noFill/>
            <a:ln w="33338">
              <a:solidFill>
                <a:srgbClr val="0000FF"/>
              </a:solidFill>
              <a:prstDash val="solid"/>
              <a:round/>
              <a:headEnd/>
              <a:tailEnd/>
            </a:ln>
          </p:spPr>
          <p:txBody>
            <a:bodyPr>
              <a:prstTxWarp prst="textNoShape">
                <a:avLst/>
              </a:prstTxWarp>
            </a:bodyPr>
            <a:lstStyle/>
            <a:p>
              <a:endParaRPr lang="en-US"/>
            </a:p>
          </p:txBody>
        </p:sp>
        <p:sp>
          <p:nvSpPr>
            <p:cNvPr id="118794" name="Freeform 1034"/>
            <p:cNvSpPr>
              <a:spLocks/>
            </p:cNvSpPr>
            <p:nvPr/>
          </p:nvSpPr>
          <p:spPr bwMode="auto">
            <a:xfrm>
              <a:off x="1910" y="2947"/>
              <a:ext cx="83" cy="83"/>
            </a:xfrm>
            <a:custGeom>
              <a:avLst/>
              <a:gdLst/>
              <a:ahLst/>
              <a:cxnLst>
                <a:cxn ang="0">
                  <a:pos x="83" y="41"/>
                </a:cxn>
                <a:cxn ang="0">
                  <a:pos x="78" y="62"/>
                </a:cxn>
                <a:cxn ang="0">
                  <a:pos x="62" y="77"/>
                </a:cxn>
                <a:cxn ang="0">
                  <a:pos x="42" y="83"/>
                </a:cxn>
                <a:cxn ang="0">
                  <a:pos x="21" y="77"/>
                </a:cxn>
                <a:cxn ang="0">
                  <a:pos x="5" y="62"/>
                </a:cxn>
                <a:cxn ang="0">
                  <a:pos x="0" y="41"/>
                </a:cxn>
                <a:cxn ang="0">
                  <a:pos x="5" y="21"/>
                </a:cxn>
                <a:cxn ang="0">
                  <a:pos x="21" y="5"/>
                </a:cxn>
                <a:cxn ang="0">
                  <a:pos x="42" y="0"/>
                </a:cxn>
                <a:cxn ang="0">
                  <a:pos x="62" y="5"/>
                </a:cxn>
                <a:cxn ang="0">
                  <a:pos x="78" y="21"/>
                </a:cxn>
                <a:cxn ang="0">
                  <a:pos x="83" y="41"/>
                </a:cxn>
              </a:cxnLst>
              <a:rect l="0" t="0" r="r" b="b"/>
              <a:pathLst>
                <a:path w="83" h="83">
                  <a:moveTo>
                    <a:pt x="83" y="41"/>
                  </a:moveTo>
                  <a:lnTo>
                    <a:pt x="78" y="62"/>
                  </a:lnTo>
                  <a:lnTo>
                    <a:pt x="62" y="77"/>
                  </a:lnTo>
                  <a:lnTo>
                    <a:pt x="42" y="83"/>
                  </a:lnTo>
                  <a:lnTo>
                    <a:pt x="21" y="77"/>
                  </a:lnTo>
                  <a:lnTo>
                    <a:pt x="5" y="62"/>
                  </a:lnTo>
                  <a:lnTo>
                    <a:pt x="0" y="41"/>
                  </a:lnTo>
                  <a:lnTo>
                    <a:pt x="5" y="21"/>
                  </a:lnTo>
                  <a:lnTo>
                    <a:pt x="21" y="5"/>
                  </a:lnTo>
                  <a:lnTo>
                    <a:pt x="42" y="0"/>
                  </a:lnTo>
                  <a:lnTo>
                    <a:pt x="62" y="5"/>
                  </a:lnTo>
                  <a:lnTo>
                    <a:pt x="78" y="21"/>
                  </a:lnTo>
                  <a:lnTo>
                    <a:pt x="83" y="41"/>
                  </a:lnTo>
                </a:path>
              </a:pathLst>
            </a:custGeom>
            <a:noFill/>
            <a:ln w="33338">
              <a:solidFill>
                <a:srgbClr val="0000FF"/>
              </a:solidFill>
              <a:prstDash val="solid"/>
              <a:round/>
              <a:headEnd/>
              <a:tailEnd/>
            </a:ln>
          </p:spPr>
          <p:txBody>
            <a:bodyPr>
              <a:prstTxWarp prst="textNoShape">
                <a:avLst/>
              </a:prstTxWarp>
            </a:bodyPr>
            <a:lstStyle/>
            <a:p>
              <a:endParaRPr lang="en-US"/>
            </a:p>
          </p:txBody>
        </p:sp>
        <p:sp>
          <p:nvSpPr>
            <p:cNvPr id="118795" name="Freeform 1035"/>
            <p:cNvSpPr>
              <a:spLocks/>
            </p:cNvSpPr>
            <p:nvPr/>
          </p:nvSpPr>
          <p:spPr bwMode="auto">
            <a:xfrm>
              <a:off x="2150" y="3004"/>
              <a:ext cx="83" cy="82"/>
            </a:xfrm>
            <a:custGeom>
              <a:avLst/>
              <a:gdLst/>
              <a:ahLst/>
              <a:cxnLst>
                <a:cxn ang="0">
                  <a:pos x="83" y="41"/>
                </a:cxn>
                <a:cxn ang="0">
                  <a:pos x="75" y="62"/>
                </a:cxn>
                <a:cxn ang="0">
                  <a:pos x="62" y="77"/>
                </a:cxn>
                <a:cxn ang="0">
                  <a:pos x="42" y="82"/>
                </a:cxn>
                <a:cxn ang="0">
                  <a:pos x="21" y="77"/>
                </a:cxn>
                <a:cxn ang="0">
                  <a:pos x="6" y="62"/>
                </a:cxn>
                <a:cxn ang="0">
                  <a:pos x="0" y="41"/>
                </a:cxn>
                <a:cxn ang="0">
                  <a:pos x="6" y="20"/>
                </a:cxn>
                <a:cxn ang="0">
                  <a:pos x="21" y="8"/>
                </a:cxn>
                <a:cxn ang="0">
                  <a:pos x="42" y="0"/>
                </a:cxn>
                <a:cxn ang="0">
                  <a:pos x="62" y="8"/>
                </a:cxn>
                <a:cxn ang="0">
                  <a:pos x="75" y="20"/>
                </a:cxn>
                <a:cxn ang="0">
                  <a:pos x="83" y="41"/>
                </a:cxn>
              </a:cxnLst>
              <a:rect l="0" t="0" r="r" b="b"/>
              <a:pathLst>
                <a:path w="83" h="82">
                  <a:moveTo>
                    <a:pt x="83" y="41"/>
                  </a:moveTo>
                  <a:lnTo>
                    <a:pt x="75" y="62"/>
                  </a:lnTo>
                  <a:lnTo>
                    <a:pt x="62" y="77"/>
                  </a:lnTo>
                  <a:lnTo>
                    <a:pt x="42" y="82"/>
                  </a:lnTo>
                  <a:lnTo>
                    <a:pt x="21" y="77"/>
                  </a:lnTo>
                  <a:lnTo>
                    <a:pt x="6" y="62"/>
                  </a:lnTo>
                  <a:lnTo>
                    <a:pt x="0" y="41"/>
                  </a:lnTo>
                  <a:lnTo>
                    <a:pt x="6" y="20"/>
                  </a:lnTo>
                  <a:lnTo>
                    <a:pt x="21" y="8"/>
                  </a:lnTo>
                  <a:lnTo>
                    <a:pt x="42" y="0"/>
                  </a:lnTo>
                  <a:lnTo>
                    <a:pt x="62" y="8"/>
                  </a:lnTo>
                  <a:lnTo>
                    <a:pt x="75" y="20"/>
                  </a:lnTo>
                  <a:lnTo>
                    <a:pt x="83" y="41"/>
                  </a:lnTo>
                </a:path>
              </a:pathLst>
            </a:custGeom>
            <a:noFill/>
            <a:ln w="33338">
              <a:solidFill>
                <a:srgbClr val="0000FF"/>
              </a:solidFill>
              <a:prstDash val="solid"/>
              <a:round/>
              <a:headEnd/>
              <a:tailEnd/>
            </a:ln>
          </p:spPr>
          <p:txBody>
            <a:bodyPr>
              <a:prstTxWarp prst="textNoShape">
                <a:avLst/>
              </a:prstTxWarp>
            </a:bodyPr>
            <a:lstStyle/>
            <a:p>
              <a:endParaRPr lang="en-US"/>
            </a:p>
          </p:txBody>
        </p:sp>
        <p:sp>
          <p:nvSpPr>
            <p:cNvPr id="118796" name="Freeform 1036"/>
            <p:cNvSpPr>
              <a:spLocks/>
            </p:cNvSpPr>
            <p:nvPr/>
          </p:nvSpPr>
          <p:spPr bwMode="auto">
            <a:xfrm>
              <a:off x="2525" y="3012"/>
              <a:ext cx="83" cy="82"/>
            </a:xfrm>
            <a:custGeom>
              <a:avLst/>
              <a:gdLst/>
              <a:ahLst/>
              <a:cxnLst>
                <a:cxn ang="0">
                  <a:pos x="83" y="41"/>
                </a:cxn>
                <a:cxn ang="0">
                  <a:pos x="75" y="62"/>
                </a:cxn>
                <a:cxn ang="0">
                  <a:pos x="62" y="77"/>
                </a:cxn>
                <a:cxn ang="0">
                  <a:pos x="41" y="82"/>
                </a:cxn>
                <a:cxn ang="0">
                  <a:pos x="21" y="77"/>
                </a:cxn>
                <a:cxn ang="0">
                  <a:pos x="5" y="62"/>
                </a:cxn>
                <a:cxn ang="0">
                  <a:pos x="0" y="41"/>
                </a:cxn>
                <a:cxn ang="0">
                  <a:pos x="5" y="20"/>
                </a:cxn>
                <a:cxn ang="0">
                  <a:pos x="21" y="7"/>
                </a:cxn>
                <a:cxn ang="0">
                  <a:pos x="41" y="0"/>
                </a:cxn>
                <a:cxn ang="0">
                  <a:pos x="62" y="7"/>
                </a:cxn>
                <a:cxn ang="0">
                  <a:pos x="75" y="20"/>
                </a:cxn>
                <a:cxn ang="0">
                  <a:pos x="83" y="41"/>
                </a:cxn>
              </a:cxnLst>
              <a:rect l="0" t="0" r="r" b="b"/>
              <a:pathLst>
                <a:path w="83" h="82">
                  <a:moveTo>
                    <a:pt x="83" y="41"/>
                  </a:moveTo>
                  <a:lnTo>
                    <a:pt x="75" y="62"/>
                  </a:lnTo>
                  <a:lnTo>
                    <a:pt x="62" y="77"/>
                  </a:lnTo>
                  <a:lnTo>
                    <a:pt x="41" y="82"/>
                  </a:lnTo>
                  <a:lnTo>
                    <a:pt x="21" y="77"/>
                  </a:lnTo>
                  <a:lnTo>
                    <a:pt x="5" y="62"/>
                  </a:lnTo>
                  <a:lnTo>
                    <a:pt x="0" y="41"/>
                  </a:lnTo>
                  <a:lnTo>
                    <a:pt x="5" y="20"/>
                  </a:lnTo>
                  <a:lnTo>
                    <a:pt x="21" y="7"/>
                  </a:lnTo>
                  <a:lnTo>
                    <a:pt x="41" y="0"/>
                  </a:lnTo>
                  <a:lnTo>
                    <a:pt x="62" y="7"/>
                  </a:lnTo>
                  <a:lnTo>
                    <a:pt x="75" y="20"/>
                  </a:lnTo>
                  <a:lnTo>
                    <a:pt x="83" y="41"/>
                  </a:lnTo>
                </a:path>
              </a:pathLst>
            </a:custGeom>
            <a:noFill/>
            <a:ln w="33338">
              <a:solidFill>
                <a:srgbClr val="0000FF"/>
              </a:solidFill>
              <a:prstDash val="solid"/>
              <a:round/>
              <a:headEnd/>
              <a:tailEnd/>
            </a:ln>
          </p:spPr>
          <p:txBody>
            <a:bodyPr>
              <a:prstTxWarp prst="textNoShape">
                <a:avLst/>
              </a:prstTxWarp>
            </a:bodyPr>
            <a:lstStyle/>
            <a:p>
              <a:endParaRPr lang="en-US"/>
            </a:p>
          </p:txBody>
        </p:sp>
        <p:sp>
          <p:nvSpPr>
            <p:cNvPr id="118797" name="Freeform 1037"/>
            <p:cNvSpPr>
              <a:spLocks/>
            </p:cNvSpPr>
            <p:nvPr/>
          </p:nvSpPr>
          <p:spPr bwMode="auto">
            <a:xfrm>
              <a:off x="3039" y="3014"/>
              <a:ext cx="83" cy="83"/>
            </a:xfrm>
            <a:custGeom>
              <a:avLst/>
              <a:gdLst/>
              <a:ahLst/>
              <a:cxnLst>
                <a:cxn ang="0">
                  <a:pos x="83" y="41"/>
                </a:cxn>
                <a:cxn ang="0">
                  <a:pos x="75" y="62"/>
                </a:cxn>
                <a:cxn ang="0">
                  <a:pos x="62" y="78"/>
                </a:cxn>
                <a:cxn ang="0">
                  <a:pos x="41" y="83"/>
                </a:cxn>
                <a:cxn ang="0">
                  <a:pos x="21" y="78"/>
                </a:cxn>
                <a:cxn ang="0">
                  <a:pos x="5" y="62"/>
                </a:cxn>
                <a:cxn ang="0">
                  <a:pos x="0" y="41"/>
                </a:cxn>
                <a:cxn ang="0">
                  <a:pos x="5" y="21"/>
                </a:cxn>
                <a:cxn ang="0">
                  <a:pos x="21" y="8"/>
                </a:cxn>
                <a:cxn ang="0">
                  <a:pos x="41" y="0"/>
                </a:cxn>
                <a:cxn ang="0">
                  <a:pos x="62" y="8"/>
                </a:cxn>
                <a:cxn ang="0">
                  <a:pos x="75" y="21"/>
                </a:cxn>
                <a:cxn ang="0">
                  <a:pos x="83" y="41"/>
                </a:cxn>
              </a:cxnLst>
              <a:rect l="0" t="0" r="r" b="b"/>
              <a:pathLst>
                <a:path w="83" h="83">
                  <a:moveTo>
                    <a:pt x="83" y="41"/>
                  </a:moveTo>
                  <a:lnTo>
                    <a:pt x="75" y="62"/>
                  </a:lnTo>
                  <a:lnTo>
                    <a:pt x="62" y="78"/>
                  </a:lnTo>
                  <a:lnTo>
                    <a:pt x="41" y="83"/>
                  </a:lnTo>
                  <a:lnTo>
                    <a:pt x="21" y="78"/>
                  </a:lnTo>
                  <a:lnTo>
                    <a:pt x="5" y="62"/>
                  </a:lnTo>
                  <a:lnTo>
                    <a:pt x="0" y="41"/>
                  </a:lnTo>
                  <a:lnTo>
                    <a:pt x="5" y="21"/>
                  </a:lnTo>
                  <a:lnTo>
                    <a:pt x="21" y="8"/>
                  </a:lnTo>
                  <a:lnTo>
                    <a:pt x="41" y="0"/>
                  </a:lnTo>
                  <a:lnTo>
                    <a:pt x="62" y="8"/>
                  </a:lnTo>
                  <a:lnTo>
                    <a:pt x="75" y="21"/>
                  </a:lnTo>
                  <a:lnTo>
                    <a:pt x="83" y="41"/>
                  </a:lnTo>
                </a:path>
              </a:pathLst>
            </a:custGeom>
            <a:noFill/>
            <a:ln w="33338">
              <a:solidFill>
                <a:srgbClr val="0000FF"/>
              </a:solidFill>
              <a:prstDash val="solid"/>
              <a:round/>
              <a:headEnd/>
              <a:tailEnd/>
            </a:ln>
          </p:spPr>
          <p:txBody>
            <a:bodyPr>
              <a:prstTxWarp prst="textNoShape">
                <a:avLst/>
              </a:prstTxWarp>
            </a:bodyPr>
            <a:lstStyle/>
            <a:p>
              <a:endParaRPr lang="en-US"/>
            </a:p>
          </p:txBody>
        </p:sp>
      </p:grpSp>
      <p:sp>
        <p:nvSpPr>
          <p:cNvPr id="118798" name="Freeform 1038"/>
          <p:cNvSpPr>
            <a:spLocks/>
          </p:cNvSpPr>
          <p:nvPr/>
        </p:nvSpPr>
        <p:spPr bwMode="auto">
          <a:xfrm>
            <a:off x="1974850" y="3546475"/>
            <a:ext cx="3267075" cy="1062038"/>
          </a:xfrm>
          <a:custGeom>
            <a:avLst/>
            <a:gdLst/>
            <a:ahLst/>
            <a:cxnLst>
              <a:cxn ang="0">
                <a:pos x="0" y="0"/>
              </a:cxn>
              <a:cxn ang="0">
                <a:pos x="411" y="388"/>
              </a:cxn>
              <a:cxn ang="0">
                <a:pos x="1235" y="543"/>
              </a:cxn>
              <a:cxn ang="0">
                <a:pos x="2058" y="669"/>
              </a:cxn>
            </a:cxnLst>
            <a:rect l="0" t="0" r="r" b="b"/>
            <a:pathLst>
              <a:path w="2058" h="669">
                <a:moveTo>
                  <a:pt x="0" y="0"/>
                </a:moveTo>
                <a:lnTo>
                  <a:pt x="411" y="388"/>
                </a:lnTo>
                <a:lnTo>
                  <a:pt x="1235" y="543"/>
                </a:lnTo>
                <a:lnTo>
                  <a:pt x="2058" y="669"/>
                </a:lnTo>
              </a:path>
            </a:pathLst>
          </a:custGeom>
          <a:noFill/>
          <a:ln w="33338">
            <a:solidFill>
              <a:srgbClr val="000000"/>
            </a:solidFill>
            <a:prstDash val="solid"/>
            <a:round/>
            <a:headEnd/>
            <a:tailEnd/>
          </a:ln>
        </p:spPr>
        <p:txBody>
          <a:bodyPr>
            <a:prstTxWarp prst="textNoShape">
              <a:avLst/>
            </a:prstTxWarp>
          </a:bodyPr>
          <a:lstStyle/>
          <a:p>
            <a:endParaRPr lang="en-US"/>
          </a:p>
        </p:txBody>
      </p:sp>
      <p:grpSp>
        <p:nvGrpSpPr>
          <p:cNvPr id="6" name="Group 1039"/>
          <p:cNvGrpSpPr>
            <a:grpSpLocks/>
          </p:cNvGrpSpPr>
          <p:nvPr/>
        </p:nvGrpSpPr>
        <p:grpSpPr bwMode="auto">
          <a:xfrm>
            <a:off x="1897063" y="3460750"/>
            <a:ext cx="3419475" cy="1192213"/>
            <a:chOff x="1195" y="2180"/>
            <a:chExt cx="2154" cy="751"/>
          </a:xfrm>
        </p:grpSpPr>
        <p:sp>
          <p:nvSpPr>
            <p:cNvPr id="118800" name="Freeform 1040"/>
            <p:cNvSpPr>
              <a:spLocks/>
            </p:cNvSpPr>
            <p:nvPr/>
          </p:nvSpPr>
          <p:spPr bwMode="auto">
            <a:xfrm>
              <a:off x="1195" y="2180"/>
              <a:ext cx="95" cy="83"/>
            </a:xfrm>
            <a:custGeom>
              <a:avLst/>
              <a:gdLst/>
              <a:ahLst/>
              <a:cxnLst>
                <a:cxn ang="0">
                  <a:pos x="0" y="83"/>
                </a:cxn>
                <a:cxn ang="0">
                  <a:pos x="95" y="83"/>
                </a:cxn>
                <a:cxn ang="0">
                  <a:pos x="49" y="0"/>
                </a:cxn>
                <a:cxn ang="0">
                  <a:pos x="0" y="83"/>
                </a:cxn>
              </a:cxnLst>
              <a:rect l="0" t="0" r="r" b="b"/>
              <a:pathLst>
                <a:path w="95" h="83">
                  <a:moveTo>
                    <a:pt x="0" y="83"/>
                  </a:moveTo>
                  <a:lnTo>
                    <a:pt x="95" y="83"/>
                  </a:lnTo>
                  <a:lnTo>
                    <a:pt x="49" y="0"/>
                  </a:lnTo>
                  <a:lnTo>
                    <a:pt x="0" y="83"/>
                  </a:lnTo>
                </a:path>
              </a:pathLst>
            </a:custGeom>
            <a:noFill/>
            <a:ln w="33338">
              <a:solidFill>
                <a:srgbClr val="000000"/>
              </a:solidFill>
              <a:prstDash val="solid"/>
              <a:round/>
              <a:headEnd/>
              <a:tailEnd/>
            </a:ln>
          </p:spPr>
          <p:txBody>
            <a:bodyPr>
              <a:prstTxWarp prst="textNoShape">
                <a:avLst/>
              </a:prstTxWarp>
            </a:bodyPr>
            <a:lstStyle/>
            <a:p>
              <a:endParaRPr lang="en-US"/>
            </a:p>
          </p:txBody>
        </p:sp>
        <p:sp>
          <p:nvSpPr>
            <p:cNvPr id="118801" name="Freeform 1041"/>
            <p:cNvSpPr>
              <a:spLocks/>
            </p:cNvSpPr>
            <p:nvPr/>
          </p:nvSpPr>
          <p:spPr bwMode="auto">
            <a:xfrm>
              <a:off x="1608" y="2567"/>
              <a:ext cx="93" cy="83"/>
            </a:xfrm>
            <a:custGeom>
              <a:avLst/>
              <a:gdLst/>
              <a:ahLst/>
              <a:cxnLst>
                <a:cxn ang="0">
                  <a:pos x="0" y="83"/>
                </a:cxn>
                <a:cxn ang="0">
                  <a:pos x="93" y="83"/>
                </a:cxn>
                <a:cxn ang="0">
                  <a:pos x="47" y="0"/>
                </a:cxn>
                <a:cxn ang="0">
                  <a:pos x="0" y="83"/>
                </a:cxn>
                <a:cxn ang="0">
                  <a:pos x="0" y="83"/>
                </a:cxn>
              </a:cxnLst>
              <a:rect l="0" t="0" r="r" b="b"/>
              <a:pathLst>
                <a:path w="93" h="83">
                  <a:moveTo>
                    <a:pt x="0" y="83"/>
                  </a:moveTo>
                  <a:lnTo>
                    <a:pt x="93" y="83"/>
                  </a:lnTo>
                  <a:lnTo>
                    <a:pt x="47" y="0"/>
                  </a:lnTo>
                  <a:lnTo>
                    <a:pt x="0" y="83"/>
                  </a:lnTo>
                  <a:lnTo>
                    <a:pt x="0" y="83"/>
                  </a:lnTo>
                </a:path>
              </a:pathLst>
            </a:custGeom>
            <a:noFill/>
            <a:ln w="33338">
              <a:solidFill>
                <a:srgbClr val="000000"/>
              </a:solidFill>
              <a:prstDash val="solid"/>
              <a:round/>
              <a:headEnd/>
              <a:tailEnd/>
            </a:ln>
          </p:spPr>
          <p:txBody>
            <a:bodyPr>
              <a:prstTxWarp prst="textNoShape">
                <a:avLst/>
              </a:prstTxWarp>
            </a:bodyPr>
            <a:lstStyle/>
            <a:p>
              <a:endParaRPr lang="en-US"/>
            </a:p>
          </p:txBody>
        </p:sp>
        <p:sp>
          <p:nvSpPr>
            <p:cNvPr id="118802" name="Freeform 1042"/>
            <p:cNvSpPr>
              <a:spLocks/>
            </p:cNvSpPr>
            <p:nvPr/>
          </p:nvSpPr>
          <p:spPr bwMode="auto">
            <a:xfrm>
              <a:off x="2432" y="2722"/>
              <a:ext cx="93" cy="80"/>
            </a:xfrm>
            <a:custGeom>
              <a:avLst/>
              <a:gdLst/>
              <a:ahLst/>
              <a:cxnLst>
                <a:cxn ang="0">
                  <a:pos x="0" y="80"/>
                </a:cxn>
                <a:cxn ang="0">
                  <a:pos x="93" y="80"/>
                </a:cxn>
                <a:cxn ang="0">
                  <a:pos x="47" y="0"/>
                </a:cxn>
                <a:cxn ang="0">
                  <a:pos x="0" y="80"/>
                </a:cxn>
              </a:cxnLst>
              <a:rect l="0" t="0" r="r" b="b"/>
              <a:pathLst>
                <a:path w="93" h="80">
                  <a:moveTo>
                    <a:pt x="0" y="80"/>
                  </a:moveTo>
                  <a:lnTo>
                    <a:pt x="93" y="80"/>
                  </a:lnTo>
                  <a:lnTo>
                    <a:pt x="47" y="0"/>
                  </a:lnTo>
                  <a:lnTo>
                    <a:pt x="0" y="80"/>
                  </a:lnTo>
                </a:path>
              </a:pathLst>
            </a:custGeom>
            <a:noFill/>
            <a:ln w="33338">
              <a:solidFill>
                <a:srgbClr val="000000"/>
              </a:solidFill>
              <a:prstDash val="solid"/>
              <a:round/>
              <a:headEnd/>
              <a:tailEnd/>
            </a:ln>
          </p:spPr>
          <p:txBody>
            <a:bodyPr>
              <a:prstTxWarp prst="textNoShape">
                <a:avLst/>
              </a:prstTxWarp>
            </a:bodyPr>
            <a:lstStyle/>
            <a:p>
              <a:endParaRPr lang="en-US"/>
            </a:p>
          </p:txBody>
        </p:sp>
        <p:sp>
          <p:nvSpPr>
            <p:cNvPr id="118803" name="Freeform 1043"/>
            <p:cNvSpPr>
              <a:spLocks/>
            </p:cNvSpPr>
            <p:nvPr/>
          </p:nvSpPr>
          <p:spPr bwMode="auto">
            <a:xfrm>
              <a:off x="3253" y="2849"/>
              <a:ext cx="96" cy="82"/>
            </a:xfrm>
            <a:custGeom>
              <a:avLst/>
              <a:gdLst/>
              <a:ahLst/>
              <a:cxnLst>
                <a:cxn ang="0">
                  <a:pos x="0" y="82"/>
                </a:cxn>
                <a:cxn ang="0">
                  <a:pos x="96" y="82"/>
                </a:cxn>
                <a:cxn ang="0">
                  <a:pos x="49" y="0"/>
                </a:cxn>
                <a:cxn ang="0">
                  <a:pos x="0" y="82"/>
                </a:cxn>
                <a:cxn ang="0">
                  <a:pos x="0" y="82"/>
                </a:cxn>
              </a:cxnLst>
              <a:rect l="0" t="0" r="r" b="b"/>
              <a:pathLst>
                <a:path w="96" h="82">
                  <a:moveTo>
                    <a:pt x="0" y="82"/>
                  </a:moveTo>
                  <a:lnTo>
                    <a:pt x="96" y="82"/>
                  </a:lnTo>
                  <a:lnTo>
                    <a:pt x="49" y="0"/>
                  </a:lnTo>
                  <a:lnTo>
                    <a:pt x="0" y="82"/>
                  </a:lnTo>
                  <a:lnTo>
                    <a:pt x="0" y="82"/>
                  </a:lnTo>
                </a:path>
              </a:pathLst>
            </a:custGeom>
            <a:noFill/>
            <a:ln w="33338">
              <a:solidFill>
                <a:srgbClr val="000000"/>
              </a:solidFill>
              <a:prstDash val="solid"/>
              <a:round/>
              <a:headEnd/>
              <a:tailEnd/>
            </a:ln>
          </p:spPr>
          <p:txBody>
            <a:bodyPr>
              <a:prstTxWarp prst="textNoShape">
                <a:avLst/>
              </a:prstTxWarp>
            </a:bodyPr>
            <a:lstStyle/>
            <a:p>
              <a:endParaRPr lang="en-US"/>
            </a:p>
          </p:txBody>
        </p:sp>
      </p:grpSp>
      <p:sp>
        <p:nvSpPr>
          <p:cNvPr id="118804" name="Freeform 1044"/>
          <p:cNvSpPr>
            <a:spLocks/>
          </p:cNvSpPr>
          <p:nvPr/>
        </p:nvSpPr>
        <p:spPr bwMode="auto">
          <a:xfrm>
            <a:off x="1843088" y="3895725"/>
            <a:ext cx="3398837" cy="360363"/>
          </a:xfrm>
          <a:custGeom>
            <a:avLst/>
            <a:gdLst/>
            <a:ahLst/>
            <a:cxnLst>
              <a:cxn ang="0">
                <a:pos x="0" y="0"/>
              </a:cxn>
              <a:cxn ang="0">
                <a:pos x="83" y="49"/>
              </a:cxn>
              <a:cxn ang="0">
                <a:pos x="494" y="152"/>
              </a:cxn>
              <a:cxn ang="0">
                <a:pos x="1318" y="227"/>
              </a:cxn>
              <a:cxn ang="0">
                <a:pos x="2141" y="222"/>
              </a:cxn>
            </a:cxnLst>
            <a:rect l="0" t="0" r="r" b="b"/>
            <a:pathLst>
              <a:path w="2141" h="227">
                <a:moveTo>
                  <a:pt x="0" y="0"/>
                </a:moveTo>
                <a:lnTo>
                  <a:pt x="83" y="49"/>
                </a:lnTo>
                <a:lnTo>
                  <a:pt x="494" y="152"/>
                </a:lnTo>
                <a:lnTo>
                  <a:pt x="1318" y="227"/>
                </a:lnTo>
                <a:lnTo>
                  <a:pt x="2141" y="222"/>
                </a:lnTo>
              </a:path>
            </a:pathLst>
          </a:custGeom>
          <a:noFill/>
          <a:ln w="33338">
            <a:solidFill>
              <a:srgbClr val="FF00FF"/>
            </a:solidFill>
            <a:prstDash val="solid"/>
            <a:round/>
            <a:headEnd/>
            <a:tailEnd/>
          </a:ln>
        </p:spPr>
        <p:txBody>
          <a:bodyPr>
            <a:prstTxWarp prst="textNoShape">
              <a:avLst/>
            </a:prstTxWarp>
          </a:bodyPr>
          <a:lstStyle/>
          <a:p>
            <a:endParaRPr lang="en-US"/>
          </a:p>
        </p:txBody>
      </p:sp>
      <p:grpSp>
        <p:nvGrpSpPr>
          <p:cNvPr id="7" name="Group 1045"/>
          <p:cNvGrpSpPr>
            <a:grpSpLocks/>
          </p:cNvGrpSpPr>
          <p:nvPr/>
        </p:nvGrpSpPr>
        <p:grpSpPr bwMode="auto">
          <a:xfrm>
            <a:off x="1798638" y="3849688"/>
            <a:ext cx="3489325" cy="450850"/>
            <a:chOff x="1133" y="2425"/>
            <a:chExt cx="2198" cy="284"/>
          </a:xfrm>
        </p:grpSpPr>
        <p:sp>
          <p:nvSpPr>
            <p:cNvPr id="118806" name="Line 1046"/>
            <p:cNvSpPr>
              <a:spLocks noChangeShapeType="1"/>
            </p:cNvSpPr>
            <p:nvPr/>
          </p:nvSpPr>
          <p:spPr bwMode="auto">
            <a:xfrm>
              <a:off x="1133" y="2425"/>
              <a:ext cx="57" cy="57"/>
            </a:xfrm>
            <a:prstGeom prst="line">
              <a:avLst/>
            </a:prstGeom>
            <a:noFill/>
            <a:ln w="33338">
              <a:solidFill>
                <a:srgbClr val="FF00FF"/>
              </a:solidFill>
              <a:round/>
              <a:headEnd/>
              <a:tailEnd/>
            </a:ln>
          </p:spPr>
          <p:txBody>
            <a:bodyPr>
              <a:prstTxWarp prst="textNoShape">
                <a:avLst/>
              </a:prstTxWarp>
            </a:bodyPr>
            <a:lstStyle/>
            <a:p>
              <a:endParaRPr lang="en-US"/>
            </a:p>
          </p:txBody>
        </p:sp>
        <p:sp>
          <p:nvSpPr>
            <p:cNvPr id="118807" name="Line 1047"/>
            <p:cNvSpPr>
              <a:spLocks noChangeShapeType="1"/>
            </p:cNvSpPr>
            <p:nvPr/>
          </p:nvSpPr>
          <p:spPr bwMode="auto">
            <a:xfrm flipH="1">
              <a:off x="1133" y="2425"/>
              <a:ext cx="57" cy="57"/>
            </a:xfrm>
            <a:prstGeom prst="line">
              <a:avLst/>
            </a:prstGeom>
            <a:noFill/>
            <a:ln w="33338">
              <a:solidFill>
                <a:srgbClr val="FF00FF"/>
              </a:solidFill>
              <a:round/>
              <a:headEnd/>
              <a:tailEnd/>
            </a:ln>
          </p:spPr>
          <p:txBody>
            <a:bodyPr>
              <a:prstTxWarp prst="textNoShape">
                <a:avLst/>
              </a:prstTxWarp>
            </a:bodyPr>
            <a:lstStyle/>
            <a:p>
              <a:endParaRPr lang="en-US"/>
            </a:p>
          </p:txBody>
        </p:sp>
        <p:sp>
          <p:nvSpPr>
            <p:cNvPr id="118808" name="Line 1048"/>
            <p:cNvSpPr>
              <a:spLocks noChangeShapeType="1"/>
            </p:cNvSpPr>
            <p:nvPr/>
          </p:nvSpPr>
          <p:spPr bwMode="auto">
            <a:xfrm>
              <a:off x="1216" y="2474"/>
              <a:ext cx="56" cy="57"/>
            </a:xfrm>
            <a:prstGeom prst="line">
              <a:avLst/>
            </a:prstGeom>
            <a:noFill/>
            <a:ln w="33338">
              <a:solidFill>
                <a:srgbClr val="FF00FF"/>
              </a:solidFill>
              <a:round/>
              <a:headEnd/>
              <a:tailEnd/>
            </a:ln>
          </p:spPr>
          <p:txBody>
            <a:bodyPr>
              <a:prstTxWarp prst="textNoShape">
                <a:avLst/>
              </a:prstTxWarp>
            </a:bodyPr>
            <a:lstStyle/>
            <a:p>
              <a:endParaRPr lang="en-US"/>
            </a:p>
          </p:txBody>
        </p:sp>
        <p:sp>
          <p:nvSpPr>
            <p:cNvPr id="118809" name="Line 1049"/>
            <p:cNvSpPr>
              <a:spLocks noChangeShapeType="1"/>
            </p:cNvSpPr>
            <p:nvPr/>
          </p:nvSpPr>
          <p:spPr bwMode="auto">
            <a:xfrm flipH="1">
              <a:off x="1216" y="2474"/>
              <a:ext cx="56" cy="57"/>
            </a:xfrm>
            <a:prstGeom prst="line">
              <a:avLst/>
            </a:prstGeom>
            <a:noFill/>
            <a:ln w="33338">
              <a:solidFill>
                <a:srgbClr val="FF00FF"/>
              </a:solidFill>
              <a:round/>
              <a:headEnd/>
              <a:tailEnd/>
            </a:ln>
          </p:spPr>
          <p:txBody>
            <a:bodyPr>
              <a:prstTxWarp prst="textNoShape">
                <a:avLst/>
              </a:prstTxWarp>
            </a:bodyPr>
            <a:lstStyle/>
            <a:p>
              <a:endParaRPr lang="en-US"/>
            </a:p>
          </p:txBody>
        </p:sp>
        <p:sp>
          <p:nvSpPr>
            <p:cNvPr id="118810" name="Line 1050"/>
            <p:cNvSpPr>
              <a:spLocks noChangeShapeType="1"/>
            </p:cNvSpPr>
            <p:nvPr/>
          </p:nvSpPr>
          <p:spPr bwMode="auto">
            <a:xfrm>
              <a:off x="1626" y="2578"/>
              <a:ext cx="57" cy="56"/>
            </a:xfrm>
            <a:prstGeom prst="line">
              <a:avLst/>
            </a:prstGeom>
            <a:noFill/>
            <a:ln w="33338">
              <a:solidFill>
                <a:srgbClr val="FF00FF"/>
              </a:solidFill>
              <a:round/>
              <a:headEnd/>
              <a:tailEnd/>
            </a:ln>
          </p:spPr>
          <p:txBody>
            <a:bodyPr>
              <a:prstTxWarp prst="textNoShape">
                <a:avLst/>
              </a:prstTxWarp>
            </a:bodyPr>
            <a:lstStyle/>
            <a:p>
              <a:endParaRPr lang="en-US"/>
            </a:p>
          </p:txBody>
        </p:sp>
        <p:sp>
          <p:nvSpPr>
            <p:cNvPr id="118811" name="Line 1051"/>
            <p:cNvSpPr>
              <a:spLocks noChangeShapeType="1"/>
            </p:cNvSpPr>
            <p:nvPr/>
          </p:nvSpPr>
          <p:spPr bwMode="auto">
            <a:xfrm flipH="1">
              <a:off x="1626" y="2578"/>
              <a:ext cx="57" cy="56"/>
            </a:xfrm>
            <a:prstGeom prst="line">
              <a:avLst/>
            </a:prstGeom>
            <a:noFill/>
            <a:ln w="33338">
              <a:solidFill>
                <a:srgbClr val="FF00FF"/>
              </a:solidFill>
              <a:round/>
              <a:headEnd/>
              <a:tailEnd/>
            </a:ln>
          </p:spPr>
          <p:txBody>
            <a:bodyPr>
              <a:prstTxWarp prst="textNoShape">
                <a:avLst/>
              </a:prstTxWarp>
            </a:bodyPr>
            <a:lstStyle/>
            <a:p>
              <a:endParaRPr lang="en-US"/>
            </a:p>
          </p:txBody>
        </p:sp>
        <p:sp>
          <p:nvSpPr>
            <p:cNvPr id="118812" name="Line 1052"/>
            <p:cNvSpPr>
              <a:spLocks noChangeShapeType="1"/>
            </p:cNvSpPr>
            <p:nvPr/>
          </p:nvSpPr>
          <p:spPr bwMode="auto">
            <a:xfrm>
              <a:off x="2450" y="2653"/>
              <a:ext cx="57" cy="56"/>
            </a:xfrm>
            <a:prstGeom prst="line">
              <a:avLst/>
            </a:prstGeom>
            <a:noFill/>
            <a:ln w="33338">
              <a:solidFill>
                <a:srgbClr val="FF00FF"/>
              </a:solidFill>
              <a:round/>
              <a:headEnd/>
              <a:tailEnd/>
            </a:ln>
          </p:spPr>
          <p:txBody>
            <a:bodyPr>
              <a:prstTxWarp prst="textNoShape">
                <a:avLst/>
              </a:prstTxWarp>
            </a:bodyPr>
            <a:lstStyle/>
            <a:p>
              <a:endParaRPr lang="en-US"/>
            </a:p>
          </p:txBody>
        </p:sp>
        <p:sp>
          <p:nvSpPr>
            <p:cNvPr id="118813" name="Line 1053"/>
            <p:cNvSpPr>
              <a:spLocks noChangeShapeType="1"/>
            </p:cNvSpPr>
            <p:nvPr/>
          </p:nvSpPr>
          <p:spPr bwMode="auto">
            <a:xfrm flipH="1">
              <a:off x="2450" y="2653"/>
              <a:ext cx="57" cy="56"/>
            </a:xfrm>
            <a:prstGeom prst="line">
              <a:avLst/>
            </a:prstGeom>
            <a:noFill/>
            <a:ln w="33338">
              <a:solidFill>
                <a:srgbClr val="FF00FF"/>
              </a:solidFill>
              <a:round/>
              <a:headEnd/>
              <a:tailEnd/>
            </a:ln>
          </p:spPr>
          <p:txBody>
            <a:bodyPr>
              <a:prstTxWarp prst="textNoShape">
                <a:avLst/>
              </a:prstTxWarp>
            </a:bodyPr>
            <a:lstStyle/>
            <a:p>
              <a:endParaRPr lang="en-US"/>
            </a:p>
          </p:txBody>
        </p:sp>
        <p:sp>
          <p:nvSpPr>
            <p:cNvPr id="118814" name="Line 1054"/>
            <p:cNvSpPr>
              <a:spLocks noChangeShapeType="1"/>
            </p:cNvSpPr>
            <p:nvPr/>
          </p:nvSpPr>
          <p:spPr bwMode="auto">
            <a:xfrm>
              <a:off x="3274" y="2647"/>
              <a:ext cx="57" cy="57"/>
            </a:xfrm>
            <a:prstGeom prst="line">
              <a:avLst/>
            </a:prstGeom>
            <a:noFill/>
            <a:ln w="33338">
              <a:solidFill>
                <a:srgbClr val="FF00FF"/>
              </a:solidFill>
              <a:round/>
              <a:headEnd/>
              <a:tailEnd/>
            </a:ln>
          </p:spPr>
          <p:txBody>
            <a:bodyPr>
              <a:prstTxWarp prst="textNoShape">
                <a:avLst/>
              </a:prstTxWarp>
            </a:bodyPr>
            <a:lstStyle/>
            <a:p>
              <a:endParaRPr lang="en-US"/>
            </a:p>
          </p:txBody>
        </p:sp>
        <p:sp>
          <p:nvSpPr>
            <p:cNvPr id="118815" name="Line 1055"/>
            <p:cNvSpPr>
              <a:spLocks noChangeShapeType="1"/>
            </p:cNvSpPr>
            <p:nvPr/>
          </p:nvSpPr>
          <p:spPr bwMode="auto">
            <a:xfrm flipH="1">
              <a:off x="3274" y="2647"/>
              <a:ext cx="57" cy="57"/>
            </a:xfrm>
            <a:prstGeom prst="line">
              <a:avLst/>
            </a:prstGeom>
            <a:noFill/>
            <a:ln w="33338">
              <a:solidFill>
                <a:srgbClr val="FF00FF"/>
              </a:solidFill>
              <a:round/>
              <a:headEnd/>
              <a:tailEnd/>
            </a:ln>
          </p:spPr>
          <p:txBody>
            <a:bodyPr>
              <a:prstTxWarp prst="textNoShape">
                <a:avLst/>
              </a:prstTxWarp>
            </a:bodyPr>
            <a:lstStyle/>
            <a:p>
              <a:endParaRPr lang="en-US"/>
            </a:p>
          </p:txBody>
        </p:sp>
      </p:grpSp>
      <p:sp>
        <p:nvSpPr>
          <p:cNvPr id="118816" name="Freeform 1056"/>
          <p:cNvSpPr>
            <a:spLocks/>
          </p:cNvSpPr>
          <p:nvPr/>
        </p:nvSpPr>
        <p:spPr bwMode="auto">
          <a:xfrm>
            <a:off x="1527175" y="3709988"/>
            <a:ext cx="3452813" cy="533400"/>
          </a:xfrm>
          <a:custGeom>
            <a:avLst/>
            <a:gdLst/>
            <a:ahLst/>
            <a:cxnLst>
              <a:cxn ang="0">
                <a:pos x="0" y="0"/>
              </a:cxn>
              <a:cxn ang="0">
                <a:pos x="132" y="251"/>
              </a:cxn>
              <a:cxn ang="0">
                <a:pos x="396" y="266"/>
              </a:cxn>
              <a:cxn ang="0">
                <a:pos x="527" y="290"/>
              </a:cxn>
              <a:cxn ang="0">
                <a:pos x="858" y="318"/>
              </a:cxn>
              <a:cxn ang="0">
                <a:pos x="922" y="318"/>
              </a:cxn>
              <a:cxn ang="0">
                <a:pos x="1186" y="321"/>
              </a:cxn>
              <a:cxn ang="0">
                <a:pos x="1517" y="336"/>
              </a:cxn>
              <a:cxn ang="0">
                <a:pos x="1845" y="297"/>
              </a:cxn>
              <a:cxn ang="0">
                <a:pos x="1976" y="272"/>
              </a:cxn>
              <a:cxn ang="0">
                <a:pos x="2175" y="248"/>
              </a:cxn>
            </a:cxnLst>
            <a:rect l="0" t="0" r="r" b="b"/>
            <a:pathLst>
              <a:path w="2175" h="336">
                <a:moveTo>
                  <a:pt x="0" y="0"/>
                </a:moveTo>
                <a:lnTo>
                  <a:pt x="132" y="251"/>
                </a:lnTo>
                <a:lnTo>
                  <a:pt x="396" y="266"/>
                </a:lnTo>
                <a:lnTo>
                  <a:pt x="527" y="290"/>
                </a:lnTo>
                <a:lnTo>
                  <a:pt x="858" y="318"/>
                </a:lnTo>
                <a:lnTo>
                  <a:pt x="922" y="318"/>
                </a:lnTo>
                <a:lnTo>
                  <a:pt x="1186" y="321"/>
                </a:lnTo>
                <a:lnTo>
                  <a:pt x="1517" y="336"/>
                </a:lnTo>
                <a:lnTo>
                  <a:pt x="1845" y="297"/>
                </a:lnTo>
                <a:lnTo>
                  <a:pt x="1976" y="272"/>
                </a:lnTo>
                <a:lnTo>
                  <a:pt x="2175" y="248"/>
                </a:lnTo>
              </a:path>
            </a:pathLst>
          </a:custGeom>
          <a:noFill/>
          <a:ln w="33338">
            <a:solidFill>
              <a:srgbClr val="00FFFF"/>
            </a:solidFill>
            <a:prstDash val="solid"/>
            <a:round/>
            <a:headEnd/>
            <a:tailEnd/>
          </a:ln>
        </p:spPr>
        <p:txBody>
          <a:bodyPr>
            <a:prstTxWarp prst="textNoShape">
              <a:avLst/>
            </a:prstTxWarp>
          </a:bodyPr>
          <a:lstStyle/>
          <a:p>
            <a:endParaRPr lang="en-US"/>
          </a:p>
        </p:txBody>
      </p:sp>
      <p:grpSp>
        <p:nvGrpSpPr>
          <p:cNvPr id="8" name="Group 1057"/>
          <p:cNvGrpSpPr>
            <a:grpSpLocks/>
          </p:cNvGrpSpPr>
          <p:nvPr/>
        </p:nvGrpSpPr>
        <p:grpSpPr bwMode="auto">
          <a:xfrm>
            <a:off x="1477963" y="3660775"/>
            <a:ext cx="3556000" cy="636588"/>
            <a:chOff x="931" y="2306"/>
            <a:chExt cx="2240" cy="401"/>
          </a:xfrm>
        </p:grpSpPr>
        <p:sp>
          <p:nvSpPr>
            <p:cNvPr id="118818" name="Rectangle 1058"/>
            <p:cNvSpPr>
              <a:spLocks noChangeArrowheads="1"/>
            </p:cNvSpPr>
            <p:nvPr/>
          </p:nvSpPr>
          <p:spPr bwMode="auto">
            <a:xfrm>
              <a:off x="931" y="2306"/>
              <a:ext cx="65" cy="65"/>
            </a:xfrm>
            <a:prstGeom prst="rect">
              <a:avLst/>
            </a:prstGeom>
            <a:noFill/>
            <a:ln w="33338">
              <a:solidFill>
                <a:srgbClr val="00FFFF"/>
              </a:solidFill>
              <a:miter lim="800000"/>
              <a:headEnd/>
              <a:tailEnd/>
            </a:ln>
          </p:spPr>
          <p:txBody>
            <a:bodyPr>
              <a:prstTxWarp prst="textNoShape">
                <a:avLst/>
              </a:prstTxWarp>
            </a:bodyPr>
            <a:lstStyle/>
            <a:p>
              <a:endParaRPr lang="en-US"/>
            </a:p>
          </p:txBody>
        </p:sp>
        <p:sp>
          <p:nvSpPr>
            <p:cNvPr id="118819" name="Freeform 1059"/>
            <p:cNvSpPr>
              <a:spLocks/>
            </p:cNvSpPr>
            <p:nvPr/>
          </p:nvSpPr>
          <p:spPr bwMode="auto">
            <a:xfrm>
              <a:off x="1063" y="2554"/>
              <a:ext cx="65" cy="65"/>
            </a:xfrm>
            <a:custGeom>
              <a:avLst/>
              <a:gdLst/>
              <a:ahLst/>
              <a:cxnLst>
                <a:cxn ang="0">
                  <a:pos x="0" y="0"/>
                </a:cxn>
                <a:cxn ang="0">
                  <a:pos x="65" y="0"/>
                </a:cxn>
                <a:cxn ang="0">
                  <a:pos x="65" y="65"/>
                </a:cxn>
                <a:cxn ang="0">
                  <a:pos x="0" y="65"/>
                </a:cxn>
                <a:cxn ang="0">
                  <a:pos x="0" y="0"/>
                </a:cxn>
                <a:cxn ang="0">
                  <a:pos x="0" y="0"/>
                </a:cxn>
              </a:cxnLst>
              <a:rect l="0" t="0" r="r" b="b"/>
              <a:pathLst>
                <a:path w="65" h="65">
                  <a:moveTo>
                    <a:pt x="0" y="0"/>
                  </a:moveTo>
                  <a:lnTo>
                    <a:pt x="65" y="0"/>
                  </a:lnTo>
                  <a:lnTo>
                    <a:pt x="65" y="65"/>
                  </a:lnTo>
                  <a:lnTo>
                    <a:pt x="0" y="65"/>
                  </a:lnTo>
                  <a:lnTo>
                    <a:pt x="0" y="0"/>
                  </a:lnTo>
                  <a:lnTo>
                    <a:pt x="0" y="0"/>
                  </a:lnTo>
                </a:path>
              </a:pathLst>
            </a:custGeom>
            <a:noFill/>
            <a:ln w="33338">
              <a:solidFill>
                <a:srgbClr val="00FFFF"/>
              </a:solidFill>
              <a:prstDash val="solid"/>
              <a:round/>
              <a:headEnd/>
              <a:tailEnd/>
            </a:ln>
          </p:spPr>
          <p:txBody>
            <a:bodyPr>
              <a:prstTxWarp prst="textNoShape">
                <a:avLst/>
              </a:prstTxWarp>
            </a:bodyPr>
            <a:lstStyle/>
            <a:p>
              <a:endParaRPr lang="en-US"/>
            </a:p>
          </p:txBody>
        </p:sp>
        <p:sp>
          <p:nvSpPr>
            <p:cNvPr id="118820" name="Rectangle 1060"/>
            <p:cNvSpPr>
              <a:spLocks noChangeArrowheads="1"/>
            </p:cNvSpPr>
            <p:nvPr/>
          </p:nvSpPr>
          <p:spPr bwMode="auto">
            <a:xfrm>
              <a:off x="1327" y="2570"/>
              <a:ext cx="64" cy="67"/>
            </a:xfrm>
            <a:prstGeom prst="rect">
              <a:avLst/>
            </a:prstGeom>
            <a:noFill/>
            <a:ln w="33338">
              <a:solidFill>
                <a:srgbClr val="00FFFF"/>
              </a:solidFill>
              <a:miter lim="800000"/>
              <a:headEnd/>
              <a:tailEnd/>
            </a:ln>
          </p:spPr>
          <p:txBody>
            <a:bodyPr>
              <a:prstTxWarp prst="textNoShape">
                <a:avLst/>
              </a:prstTxWarp>
            </a:bodyPr>
            <a:lstStyle/>
            <a:p>
              <a:endParaRPr lang="en-US"/>
            </a:p>
          </p:txBody>
        </p:sp>
        <p:sp>
          <p:nvSpPr>
            <p:cNvPr id="118821" name="Rectangle 1061"/>
            <p:cNvSpPr>
              <a:spLocks noChangeArrowheads="1"/>
            </p:cNvSpPr>
            <p:nvPr/>
          </p:nvSpPr>
          <p:spPr bwMode="auto">
            <a:xfrm>
              <a:off x="1458" y="2596"/>
              <a:ext cx="65" cy="64"/>
            </a:xfrm>
            <a:prstGeom prst="rect">
              <a:avLst/>
            </a:prstGeom>
            <a:noFill/>
            <a:ln w="33338">
              <a:solidFill>
                <a:srgbClr val="00FFFF"/>
              </a:solidFill>
              <a:miter lim="800000"/>
              <a:headEnd/>
              <a:tailEnd/>
            </a:ln>
          </p:spPr>
          <p:txBody>
            <a:bodyPr>
              <a:prstTxWarp prst="textNoShape">
                <a:avLst/>
              </a:prstTxWarp>
            </a:bodyPr>
            <a:lstStyle/>
            <a:p>
              <a:endParaRPr lang="en-US"/>
            </a:p>
          </p:txBody>
        </p:sp>
        <p:sp>
          <p:nvSpPr>
            <p:cNvPr id="118822" name="Freeform 1062"/>
            <p:cNvSpPr>
              <a:spLocks/>
            </p:cNvSpPr>
            <p:nvPr/>
          </p:nvSpPr>
          <p:spPr bwMode="auto">
            <a:xfrm>
              <a:off x="1786" y="2624"/>
              <a:ext cx="65" cy="65"/>
            </a:xfrm>
            <a:custGeom>
              <a:avLst/>
              <a:gdLst/>
              <a:ahLst/>
              <a:cxnLst>
                <a:cxn ang="0">
                  <a:pos x="0" y="0"/>
                </a:cxn>
                <a:cxn ang="0">
                  <a:pos x="65" y="0"/>
                </a:cxn>
                <a:cxn ang="0">
                  <a:pos x="65" y="65"/>
                </a:cxn>
                <a:cxn ang="0">
                  <a:pos x="0" y="65"/>
                </a:cxn>
                <a:cxn ang="0">
                  <a:pos x="0" y="0"/>
                </a:cxn>
                <a:cxn ang="0">
                  <a:pos x="0" y="0"/>
                </a:cxn>
              </a:cxnLst>
              <a:rect l="0" t="0" r="r" b="b"/>
              <a:pathLst>
                <a:path w="65" h="65">
                  <a:moveTo>
                    <a:pt x="0" y="0"/>
                  </a:moveTo>
                  <a:lnTo>
                    <a:pt x="65" y="0"/>
                  </a:lnTo>
                  <a:lnTo>
                    <a:pt x="65" y="65"/>
                  </a:lnTo>
                  <a:lnTo>
                    <a:pt x="0" y="65"/>
                  </a:lnTo>
                  <a:lnTo>
                    <a:pt x="0" y="0"/>
                  </a:lnTo>
                  <a:lnTo>
                    <a:pt x="0" y="0"/>
                  </a:lnTo>
                </a:path>
              </a:pathLst>
            </a:custGeom>
            <a:noFill/>
            <a:ln w="33338">
              <a:solidFill>
                <a:srgbClr val="00FFFF"/>
              </a:solidFill>
              <a:prstDash val="solid"/>
              <a:round/>
              <a:headEnd/>
              <a:tailEnd/>
            </a:ln>
          </p:spPr>
          <p:txBody>
            <a:bodyPr>
              <a:prstTxWarp prst="textNoShape">
                <a:avLst/>
              </a:prstTxWarp>
            </a:bodyPr>
            <a:lstStyle/>
            <a:p>
              <a:endParaRPr lang="en-US"/>
            </a:p>
          </p:txBody>
        </p:sp>
        <p:sp>
          <p:nvSpPr>
            <p:cNvPr id="118823" name="Rectangle 1063"/>
            <p:cNvSpPr>
              <a:spLocks noChangeArrowheads="1"/>
            </p:cNvSpPr>
            <p:nvPr/>
          </p:nvSpPr>
          <p:spPr bwMode="auto">
            <a:xfrm>
              <a:off x="1853" y="2622"/>
              <a:ext cx="65" cy="67"/>
            </a:xfrm>
            <a:prstGeom prst="rect">
              <a:avLst/>
            </a:prstGeom>
            <a:noFill/>
            <a:ln w="33338">
              <a:solidFill>
                <a:srgbClr val="00FFFF"/>
              </a:solidFill>
              <a:miter lim="800000"/>
              <a:headEnd/>
              <a:tailEnd/>
            </a:ln>
          </p:spPr>
          <p:txBody>
            <a:bodyPr>
              <a:prstTxWarp prst="textNoShape">
                <a:avLst/>
              </a:prstTxWarp>
            </a:bodyPr>
            <a:lstStyle/>
            <a:p>
              <a:endParaRPr lang="en-US"/>
            </a:p>
          </p:txBody>
        </p:sp>
        <p:sp>
          <p:nvSpPr>
            <p:cNvPr id="118824" name="Rectangle 1064"/>
            <p:cNvSpPr>
              <a:spLocks noChangeArrowheads="1"/>
            </p:cNvSpPr>
            <p:nvPr/>
          </p:nvSpPr>
          <p:spPr bwMode="auto">
            <a:xfrm>
              <a:off x="2117" y="2627"/>
              <a:ext cx="64" cy="64"/>
            </a:xfrm>
            <a:prstGeom prst="rect">
              <a:avLst/>
            </a:prstGeom>
            <a:noFill/>
            <a:ln w="33338">
              <a:solidFill>
                <a:srgbClr val="00FFFF"/>
              </a:solidFill>
              <a:miter lim="800000"/>
              <a:headEnd/>
              <a:tailEnd/>
            </a:ln>
          </p:spPr>
          <p:txBody>
            <a:bodyPr>
              <a:prstTxWarp prst="textNoShape">
                <a:avLst/>
              </a:prstTxWarp>
            </a:bodyPr>
            <a:lstStyle/>
            <a:p>
              <a:endParaRPr lang="en-US"/>
            </a:p>
          </p:txBody>
        </p:sp>
        <p:sp>
          <p:nvSpPr>
            <p:cNvPr id="118825" name="Rectangle 1065"/>
            <p:cNvSpPr>
              <a:spLocks noChangeArrowheads="1"/>
            </p:cNvSpPr>
            <p:nvPr/>
          </p:nvSpPr>
          <p:spPr bwMode="auto">
            <a:xfrm>
              <a:off x="2445" y="2640"/>
              <a:ext cx="67" cy="67"/>
            </a:xfrm>
            <a:prstGeom prst="rect">
              <a:avLst/>
            </a:prstGeom>
            <a:noFill/>
            <a:ln w="33338">
              <a:solidFill>
                <a:srgbClr val="00FFFF"/>
              </a:solidFill>
              <a:miter lim="800000"/>
              <a:headEnd/>
              <a:tailEnd/>
            </a:ln>
          </p:spPr>
          <p:txBody>
            <a:bodyPr>
              <a:prstTxWarp prst="textNoShape">
                <a:avLst/>
              </a:prstTxWarp>
            </a:bodyPr>
            <a:lstStyle/>
            <a:p>
              <a:endParaRPr lang="en-US"/>
            </a:p>
          </p:txBody>
        </p:sp>
        <p:sp>
          <p:nvSpPr>
            <p:cNvPr id="118826" name="Rectangle 1066"/>
            <p:cNvSpPr>
              <a:spLocks noChangeArrowheads="1"/>
            </p:cNvSpPr>
            <p:nvPr/>
          </p:nvSpPr>
          <p:spPr bwMode="auto">
            <a:xfrm>
              <a:off x="2776" y="2601"/>
              <a:ext cx="64" cy="67"/>
            </a:xfrm>
            <a:prstGeom prst="rect">
              <a:avLst/>
            </a:prstGeom>
            <a:noFill/>
            <a:ln w="33338">
              <a:solidFill>
                <a:srgbClr val="00FFFF"/>
              </a:solidFill>
              <a:miter lim="800000"/>
              <a:headEnd/>
              <a:tailEnd/>
            </a:ln>
          </p:spPr>
          <p:txBody>
            <a:bodyPr>
              <a:prstTxWarp prst="textNoShape">
                <a:avLst/>
              </a:prstTxWarp>
            </a:bodyPr>
            <a:lstStyle/>
            <a:p>
              <a:endParaRPr lang="en-US"/>
            </a:p>
          </p:txBody>
        </p:sp>
        <p:sp>
          <p:nvSpPr>
            <p:cNvPr id="118827" name="Rectangle 1067"/>
            <p:cNvSpPr>
              <a:spLocks noChangeArrowheads="1"/>
            </p:cNvSpPr>
            <p:nvPr/>
          </p:nvSpPr>
          <p:spPr bwMode="auto">
            <a:xfrm>
              <a:off x="2907" y="2578"/>
              <a:ext cx="65" cy="64"/>
            </a:xfrm>
            <a:prstGeom prst="rect">
              <a:avLst/>
            </a:prstGeom>
            <a:noFill/>
            <a:ln w="33338">
              <a:solidFill>
                <a:srgbClr val="00FFFF"/>
              </a:solidFill>
              <a:miter lim="800000"/>
              <a:headEnd/>
              <a:tailEnd/>
            </a:ln>
          </p:spPr>
          <p:txBody>
            <a:bodyPr>
              <a:prstTxWarp prst="textNoShape">
                <a:avLst/>
              </a:prstTxWarp>
            </a:bodyPr>
            <a:lstStyle/>
            <a:p>
              <a:endParaRPr lang="en-US"/>
            </a:p>
          </p:txBody>
        </p:sp>
        <p:sp>
          <p:nvSpPr>
            <p:cNvPr id="118828" name="Freeform 1068"/>
            <p:cNvSpPr>
              <a:spLocks/>
            </p:cNvSpPr>
            <p:nvPr/>
          </p:nvSpPr>
          <p:spPr bwMode="auto">
            <a:xfrm>
              <a:off x="3104" y="2552"/>
              <a:ext cx="67" cy="67"/>
            </a:xfrm>
            <a:custGeom>
              <a:avLst/>
              <a:gdLst/>
              <a:ahLst/>
              <a:cxnLst>
                <a:cxn ang="0">
                  <a:pos x="0" y="0"/>
                </a:cxn>
                <a:cxn ang="0">
                  <a:pos x="67" y="0"/>
                </a:cxn>
                <a:cxn ang="0">
                  <a:pos x="67" y="67"/>
                </a:cxn>
                <a:cxn ang="0">
                  <a:pos x="0" y="67"/>
                </a:cxn>
                <a:cxn ang="0">
                  <a:pos x="0" y="0"/>
                </a:cxn>
                <a:cxn ang="0">
                  <a:pos x="0" y="0"/>
                </a:cxn>
              </a:cxnLst>
              <a:rect l="0" t="0" r="r" b="b"/>
              <a:pathLst>
                <a:path w="67" h="67">
                  <a:moveTo>
                    <a:pt x="0" y="0"/>
                  </a:moveTo>
                  <a:lnTo>
                    <a:pt x="67" y="0"/>
                  </a:lnTo>
                  <a:lnTo>
                    <a:pt x="67" y="67"/>
                  </a:lnTo>
                  <a:lnTo>
                    <a:pt x="0" y="67"/>
                  </a:lnTo>
                  <a:lnTo>
                    <a:pt x="0" y="0"/>
                  </a:lnTo>
                  <a:lnTo>
                    <a:pt x="0" y="0"/>
                  </a:lnTo>
                </a:path>
              </a:pathLst>
            </a:custGeom>
            <a:noFill/>
            <a:ln w="33338">
              <a:solidFill>
                <a:srgbClr val="00FFFF"/>
              </a:solidFill>
              <a:prstDash val="solid"/>
              <a:round/>
              <a:headEnd/>
              <a:tailEnd/>
            </a:ln>
          </p:spPr>
          <p:txBody>
            <a:bodyPr>
              <a:prstTxWarp prst="textNoShape">
                <a:avLst/>
              </a:prstTxWarp>
            </a:bodyPr>
            <a:lstStyle/>
            <a:p>
              <a:endParaRPr lang="en-US"/>
            </a:p>
          </p:txBody>
        </p:sp>
      </p:grpSp>
      <p:grpSp>
        <p:nvGrpSpPr>
          <p:cNvPr id="9" name="Group 1069"/>
          <p:cNvGrpSpPr>
            <a:grpSpLocks/>
          </p:cNvGrpSpPr>
          <p:nvPr/>
        </p:nvGrpSpPr>
        <p:grpSpPr bwMode="auto">
          <a:xfrm>
            <a:off x="1392238" y="2649538"/>
            <a:ext cx="377825" cy="327025"/>
            <a:chOff x="877" y="1669"/>
            <a:chExt cx="238" cy="206"/>
          </a:xfrm>
        </p:grpSpPr>
        <p:sp>
          <p:nvSpPr>
            <p:cNvPr id="118830" name="Freeform 1070"/>
            <p:cNvSpPr>
              <a:spLocks/>
            </p:cNvSpPr>
            <p:nvPr/>
          </p:nvSpPr>
          <p:spPr bwMode="auto">
            <a:xfrm>
              <a:off x="986" y="1795"/>
              <a:ext cx="20" cy="21"/>
            </a:xfrm>
            <a:custGeom>
              <a:avLst/>
              <a:gdLst/>
              <a:ahLst/>
              <a:cxnLst>
                <a:cxn ang="0">
                  <a:pos x="20" y="10"/>
                </a:cxn>
                <a:cxn ang="0">
                  <a:pos x="18" y="16"/>
                </a:cxn>
                <a:cxn ang="0">
                  <a:pos x="15" y="18"/>
                </a:cxn>
                <a:cxn ang="0">
                  <a:pos x="10" y="21"/>
                </a:cxn>
                <a:cxn ang="0">
                  <a:pos x="5" y="18"/>
                </a:cxn>
                <a:cxn ang="0">
                  <a:pos x="2" y="16"/>
                </a:cxn>
                <a:cxn ang="0">
                  <a:pos x="0" y="10"/>
                </a:cxn>
                <a:cxn ang="0">
                  <a:pos x="2" y="5"/>
                </a:cxn>
                <a:cxn ang="0">
                  <a:pos x="5" y="3"/>
                </a:cxn>
                <a:cxn ang="0">
                  <a:pos x="10" y="0"/>
                </a:cxn>
                <a:cxn ang="0">
                  <a:pos x="15" y="3"/>
                </a:cxn>
                <a:cxn ang="0">
                  <a:pos x="18" y="5"/>
                </a:cxn>
                <a:cxn ang="0">
                  <a:pos x="20" y="10"/>
                </a:cxn>
              </a:cxnLst>
              <a:rect l="0" t="0" r="r" b="b"/>
              <a:pathLst>
                <a:path w="20" h="21">
                  <a:moveTo>
                    <a:pt x="20" y="10"/>
                  </a:moveTo>
                  <a:lnTo>
                    <a:pt x="18" y="16"/>
                  </a:lnTo>
                  <a:lnTo>
                    <a:pt x="15" y="18"/>
                  </a:lnTo>
                  <a:lnTo>
                    <a:pt x="10" y="21"/>
                  </a:lnTo>
                  <a:lnTo>
                    <a:pt x="5" y="18"/>
                  </a:lnTo>
                  <a:lnTo>
                    <a:pt x="2" y="16"/>
                  </a:lnTo>
                  <a:lnTo>
                    <a:pt x="0" y="10"/>
                  </a:lnTo>
                  <a:lnTo>
                    <a:pt x="2" y="5"/>
                  </a:lnTo>
                  <a:lnTo>
                    <a:pt x="5" y="3"/>
                  </a:lnTo>
                  <a:lnTo>
                    <a:pt x="10" y="0"/>
                  </a:lnTo>
                  <a:lnTo>
                    <a:pt x="15" y="3"/>
                  </a:lnTo>
                  <a:lnTo>
                    <a:pt x="18" y="5"/>
                  </a:lnTo>
                  <a:lnTo>
                    <a:pt x="20" y="10"/>
                  </a:lnTo>
                  <a:close/>
                </a:path>
              </a:pathLst>
            </a:custGeom>
            <a:solidFill>
              <a:srgbClr val="0000FF"/>
            </a:solidFill>
            <a:ln w="0">
              <a:solidFill>
                <a:srgbClr val="0000FF"/>
              </a:solidFill>
              <a:prstDash val="solid"/>
              <a:round/>
              <a:headEnd/>
              <a:tailEnd/>
            </a:ln>
          </p:spPr>
          <p:txBody>
            <a:bodyPr>
              <a:prstTxWarp prst="textNoShape">
                <a:avLst/>
              </a:prstTxWarp>
            </a:bodyPr>
            <a:lstStyle/>
            <a:p>
              <a:endParaRPr lang="en-US"/>
            </a:p>
          </p:txBody>
        </p:sp>
        <p:sp>
          <p:nvSpPr>
            <p:cNvPr id="118831" name="Freeform 1071"/>
            <p:cNvSpPr>
              <a:spLocks/>
            </p:cNvSpPr>
            <p:nvPr/>
          </p:nvSpPr>
          <p:spPr bwMode="auto">
            <a:xfrm>
              <a:off x="877" y="1669"/>
              <a:ext cx="238" cy="206"/>
            </a:xfrm>
            <a:custGeom>
              <a:avLst/>
              <a:gdLst/>
              <a:ahLst/>
              <a:cxnLst>
                <a:cxn ang="0">
                  <a:pos x="0" y="206"/>
                </a:cxn>
                <a:cxn ang="0">
                  <a:pos x="238" y="206"/>
                </a:cxn>
                <a:cxn ang="0">
                  <a:pos x="119" y="0"/>
                </a:cxn>
                <a:cxn ang="0">
                  <a:pos x="0" y="206"/>
                </a:cxn>
              </a:cxnLst>
              <a:rect l="0" t="0" r="r" b="b"/>
              <a:pathLst>
                <a:path w="238" h="206">
                  <a:moveTo>
                    <a:pt x="0" y="206"/>
                  </a:moveTo>
                  <a:lnTo>
                    <a:pt x="238" y="206"/>
                  </a:lnTo>
                  <a:lnTo>
                    <a:pt x="119" y="0"/>
                  </a:lnTo>
                  <a:lnTo>
                    <a:pt x="0" y="206"/>
                  </a:lnTo>
                </a:path>
              </a:pathLst>
            </a:custGeom>
            <a:noFill/>
            <a:ln w="33338">
              <a:solidFill>
                <a:srgbClr val="0000FF"/>
              </a:solidFill>
              <a:prstDash val="solid"/>
              <a:round/>
              <a:headEnd/>
              <a:tailEnd/>
            </a:ln>
          </p:spPr>
          <p:txBody>
            <a:bodyPr>
              <a:prstTxWarp prst="textNoShape">
                <a:avLst/>
              </a:prstTxWarp>
            </a:bodyPr>
            <a:lstStyle/>
            <a:p>
              <a:endParaRPr lang="en-US"/>
            </a:p>
          </p:txBody>
        </p:sp>
      </p:grpSp>
      <p:grpSp>
        <p:nvGrpSpPr>
          <p:cNvPr id="10" name="Group 1072"/>
          <p:cNvGrpSpPr>
            <a:grpSpLocks/>
          </p:cNvGrpSpPr>
          <p:nvPr/>
        </p:nvGrpSpPr>
        <p:grpSpPr bwMode="auto">
          <a:xfrm>
            <a:off x="1371600" y="1784350"/>
            <a:ext cx="2038350" cy="3046413"/>
            <a:chOff x="864" y="1124"/>
            <a:chExt cx="1284" cy="1919"/>
          </a:xfrm>
        </p:grpSpPr>
        <p:sp>
          <p:nvSpPr>
            <p:cNvPr id="118833" name="Freeform 1073"/>
            <p:cNvSpPr>
              <a:spLocks/>
            </p:cNvSpPr>
            <p:nvPr/>
          </p:nvSpPr>
          <p:spPr bwMode="auto">
            <a:xfrm>
              <a:off x="864" y="1124"/>
              <a:ext cx="49" cy="849"/>
            </a:xfrm>
            <a:custGeom>
              <a:avLst/>
              <a:gdLst/>
              <a:ahLst/>
              <a:cxnLst>
                <a:cxn ang="0">
                  <a:pos x="0" y="0"/>
                </a:cxn>
                <a:cxn ang="0">
                  <a:pos x="16" y="359"/>
                </a:cxn>
                <a:cxn ang="0">
                  <a:pos x="34" y="622"/>
                </a:cxn>
                <a:cxn ang="0">
                  <a:pos x="49" y="849"/>
                </a:cxn>
              </a:cxnLst>
              <a:rect l="0" t="0" r="r" b="b"/>
              <a:pathLst>
                <a:path w="49" h="849">
                  <a:moveTo>
                    <a:pt x="0" y="0"/>
                  </a:moveTo>
                  <a:lnTo>
                    <a:pt x="16" y="359"/>
                  </a:lnTo>
                  <a:lnTo>
                    <a:pt x="34" y="622"/>
                  </a:lnTo>
                  <a:lnTo>
                    <a:pt x="49" y="849"/>
                  </a:lnTo>
                </a:path>
              </a:pathLst>
            </a:custGeom>
            <a:noFill/>
            <a:ln w="33338">
              <a:solidFill>
                <a:srgbClr val="000000"/>
              </a:solidFill>
              <a:prstDash val="solid"/>
              <a:round/>
              <a:headEnd/>
              <a:tailEnd/>
            </a:ln>
          </p:spPr>
          <p:txBody>
            <a:bodyPr>
              <a:prstTxWarp prst="textNoShape">
                <a:avLst/>
              </a:prstTxWarp>
            </a:bodyPr>
            <a:lstStyle/>
            <a:p>
              <a:endParaRPr lang="en-US"/>
            </a:p>
          </p:txBody>
        </p:sp>
        <p:sp>
          <p:nvSpPr>
            <p:cNvPr id="118834" name="Freeform 1074"/>
            <p:cNvSpPr>
              <a:spLocks/>
            </p:cNvSpPr>
            <p:nvPr/>
          </p:nvSpPr>
          <p:spPr bwMode="auto">
            <a:xfrm>
              <a:off x="898" y="1733"/>
              <a:ext cx="98" cy="708"/>
            </a:xfrm>
            <a:custGeom>
              <a:avLst/>
              <a:gdLst/>
              <a:ahLst/>
              <a:cxnLst>
                <a:cxn ang="0">
                  <a:pos x="0" y="0"/>
                </a:cxn>
                <a:cxn ang="0">
                  <a:pos x="31" y="276"/>
                </a:cxn>
                <a:cxn ang="0">
                  <a:pos x="64" y="527"/>
                </a:cxn>
                <a:cxn ang="0">
                  <a:pos x="98" y="708"/>
                </a:cxn>
              </a:cxnLst>
              <a:rect l="0" t="0" r="r" b="b"/>
              <a:pathLst>
                <a:path w="98" h="708">
                  <a:moveTo>
                    <a:pt x="0" y="0"/>
                  </a:moveTo>
                  <a:lnTo>
                    <a:pt x="31" y="276"/>
                  </a:lnTo>
                  <a:lnTo>
                    <a:pt x="64" y="527"/>
                  </a:lnTo>
                  <a:lnTo>
                    <a:pt x="98" y="708"/>
                  </a:lnTo>
                </a:path>
              </a:pathLst>
            </a:custGeom>
            <a:noFill/>
            <a:ln w="33338">
              <a:solidFill>
                <a:srgbClr val="000000"/>
              </a:solidFill>
              <a:prstDash val="solid"/>
              <a:round/>
              <a:headEnd/>
              <a:tailEnd/>
            </a:ln>
          </p:spPr>
          <p:txBody>
            <a:bodyPr>
              <a:prstTxWarp prst="textNoShape">
                <a:avLst/>
              </a:prstTxWarp>
            </a:bodyPr>
            <a:lstStyle/>
            <a:p>
              <a:endParaRPr lang="en-US"/>
            </a:p>
          </p:txBody>
        </p:sp>
        <p:sp>
          <p:nvSpPr>
            <p:cNvPr id="118835" name="Freeform 1075"/>
            <p:cNvSpPr>
              <a:spLocks/>
            </p:cNvSpPr>
            <p:nvPr/>
          </p:nvSpPr>
          <p:spPr bwMode="auto">
            <a:xfrm>
              <a:off x="962" y="2141"/>
              <a:ext cx="199" cy="615"/>
            </a:xfrm>
            <a:custGeom>
              <a:avLst/>
              <a:gdLst/>
              <a:ahLst/>
              <a:cxnLst>
                <a:cxn ang="0">
                  <a:pos x="0" y="0"/>
                </a:cxn>
                <a:cxn ang="0">
                  <a:pos x="68" y="253"/>
                </a:cxn>
                <a:cxn ang="0">
                  <a:pos x="132" y="475"/>
                </a:cxn>
                <a:cxn ang="0">
                  <a:pos x="199" y="615"/>
                </a:cxn>
              </a:cxnLst>
              <a:rect l="0" t="0" r="r" b="b"/>
              <a:pathLst>
                <a:path w="199" h="615">
                  <a:moveTo>
                    <a:pt x="0" y="0"/>
                  </a:moveTo>
                  <a:lnTo>
                    <a:pt x="68" y="253"/>
                  </a:lnTo>
                  <a:lnTo>
                    <a:pt x="132" y="475"/>
                  </a:lnTo>
                  <a:lnTo>
                    <a:pt x="199" y="615"/>
                  </a:lnTo>
                </a:path>
              </a:pathLst>
            </a:custGeom>
            <a:noFill/>
            <a:ln w="33338">
              <a:solidFill>
                <a:srgbClr val="000000"/>
              </a:solidFill>
              <a:prstDash val="solid"/>
              <a:round/>
              <a:headEnd/>
              <a:tailEnd/>
            </a:ln>
          </p:spPr>
          <p:txBody>
            <a:bodyPr>
              <a:prstTxWarp prst="textNoShape">
                <a:avLst/>
              </a:prstTxWarp>
            </a:bodyPr>
            <a:lstStyle/>
            <a:p>
              <a:endParaRPr lang="en-US"/>
            </a:p>
          </p:txBody>
        </p:sp>
        <p:sp>
          <p:nvSpPr>
            <p:cNvPr id="118836" name="Freeform 1076"/>
            <p:cNvSpPr>
              <a:spLocks/>
            </p:cNvSpPr>
            <p:nvPr/>
          </p:nvSpPr>
          <p:spPr bwMode="auto">
            <a:xfrm>
              <a:off x="1094" y="2508"/>
              <a:ext cx="395" cy="405"/>
            </a:xfrm>
            <a:custGeom>
              <a:avLst/>
              <a:gdLst/>
              <a:ahLst/>
              <a:cxnLst>
                <a:cxn ang="0">
                  <a:pos x="0" y="0"/>
                </a:cxn>
                <a:cxn ang="0">
                  <a:pos x="132" y="266"/>
                </a:cxn>
                <a:cxn ang="0">
                  <a:pos x="264" y="405"/>
                </a:cxn>
                <a:cxn ang="0">
                  <a:pos x="395" y="405"/>
                </a:cxn>
              </a:cxnLst>
              <a:rect l="0" t="0" r="r" b="b"/>
              <a:pathLst>
                <a:path w="395" h="405">
                  <a:moveTo>
                    <a:pt x="0" y="0"/>
                  </a:moveTo>
                  <a:lnTo>
                    <a:pt x="132" y="266"/>
                  </a:lnTo>
                  <a:lnTo>
                    <a:pt x="264" y="405"/>
                  </a:lnTo>
                  <a:lnTo>
                    <a:pt x="395" y="405"/>
                  </a:lnTo>
                </a:path>
              </a:pathLst>
            </a:custGeom>
            <a:noFill/>
            <a:ln w="33338">
              <a:solidFill>
                <a:srgbClr val="000000"/>
              </a:solidFill>
              <a:prstDash val="solid"/>
              <a:round/>
              <a:headEnd/>
              <a:tailEnd/>
            </a:ln>
          </p:spPr>
          <p:txBody>
            <a:bodyPr>
              <a:prstTxWarp prst="textNoShape">
                <a:avLst/>
              </a:prstTxWarp>
            </a:bodyPr>
            <a:lstStyle/>
            <a:p>
              <a:endParaRPr lang="en-US"/>
            </a:p>
          </p:txBody>
        </p:sp>
        <p:sp>
          <p:nvSpPr>
            <p:cNvPr id="118837" name="Freeform 1077"/>
            <p:cNvSpPr>
              <a:spLocks/>
            </p:cNvSpPr>
            <p:nvPr/>
          </p:nvSpPr>
          <p:spPr bwMode="auto">
            <a:xfrm>
              <a:off x="1358" y="2751"/>
              <a:ext cx="790" cy="292"/>
            </a:xfrm>
            <a:custGeom>
              <a:avLst/>
              <a:gdLst/>
              <a:ahLst/>
              <a:cxnLst>
                <a:cxn ang="0">
                  <a:pos x="0" y="0"/>
                </a:cxn>
                <a:cxn ang="0">
                  <a:pos x="263" y="222"/>
                </a:cxn>
                <a:cxn ang="0">
                  <a:pos x="526" y="292"/>
                </a:cxn>
                <a:cxn ang="0">
                  <a:pos x="790" y="286"/>
                </a:cxn>
              </a:cxnLst>
              <a:rect l="0" t="0" r="r" b="b"/>
              <a:pathLst>
                <a:path w="790" h="292">
                  <a:moveTo>
                    <a:pt x="0" y="0"/>
                  </a:moveTo>
                  <a:lnTo>
                    <a:pt x="263" y="222"/>
                  </a:lnTo>
                  <a:lnTo>
                    <a:pt x="526" y="292"/>
                  </a:lnTo>
                  <a:lnTo>
                    <a:pt x="790" y="286"/>
                  </a:lnTo>
                </a:path>
              </a:pathLst>
            </a:custGeom>
            <a:noFill/>
            <a:ln w="33338">
              <a:solidFill>
                <a:srgbClr val="000000"/>
              </a:solidFill>
              <a:prstDash val="solid"/>
              <a:round/>
              <a:headEnd/>
              <a:tailEnd/>
            </a:ln>
          </p:spPr>
          <p:txBody>
            <a:bodyPr>
              <a:prstTxWarp prst="textNoShape">
                <a:avLst/>
              </a:prstTxWarp>
            </a:bodyPr>
            <a:lstStyle/>
            <a:p>
              <a:endParaRPr lang="en-US"/>
            </a:p>
          </p:txBody>
        </p:sp>
      </p:grpSp>
      <p:grpSp>
        <p:nvGrpSpPr>
          <p:cNvPr id="11" name="Group 1078"/>
          <p:cNvGrpSpPr>
            <a:grpSpLocks/>
          </p:cNvGrpSpPr>
          <p:nvPr/>
        </p:nvGrpSpPr>
        <p:grpSpPr bwMode="auto">
          <a:xfrm>
            <a:off x="1327150" y="1738313"/>
            <a:ext cx="2127250" cy="3136900"/>
            <a:chOff x="836" y="1095"/>
            <a:chExt cx="1340" cy="1976"/>
          </a:xfrm>
        </p:grpSpPr>
        <p:sp>
          <p:nvSpPr>
            <p:cNvPr id="118839" name="Line 1079"/>
            <p:cNvSpPr>
              <a:spLocks noChangeShapeType="1"/>
            </p:cNvSpPr>
            <p:nvPr/>
          </p:nvSpPr>
          <p:spPr bwMode="auto">
            <a:xfrm>
              <a:off x="836" y="1095"/>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40" name="Line 1080"/>
            <p:cNvSpPr>
              <a:spLocks noChangeShapeType="1"/>
            </p:cNvSpPr>
            <p:nvPr/>
          </p:nvSpPr>
          <p:spPr bwMode="auto">
            <a:xfrm flipH="1">
              <a:off x="836" y="1095"/>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41" name="Line 1081"/>
            <p:cNvSpPr>
              <a:spLocks noChangeShapeType="1"/>
            </p:cNvSpPr>
            <p:nvPr/>
          </p:nvSpPr>
          <p:spPr bwMode="auto">
            <a:xfrm>
              <a:off x="851" y="1454"/>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42" name="Line 1082"/>
            <p:cNvSpPr>
              <a:spLocks noChangeShapeType="1"/>
            </p:cNvSpPr>
            <p:nvPr/>
          </p:nvSpPr>
          <p:spPr bwMode="auto">
            <a:xfrm flipH="1">
              <a:off x="851" y="1454"/>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43" name="Line 1083"/>
            <p:cNvSpPr>
              <a:spLocks noChangeShapeType="1"/>
            </p:cNvSpPr>
            <p:nvPr/>
          </p:nvSpPr>
          <p:spPr bwMode="auto">
            <a:xfrm>
              <a:off x="869" y="1718"/>
              <a:ext cx="57" cy="56"/>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44" name="Line 1084"/>
            <p:cNvSpPr>
              <a:spLocks noChangeShapeType="1"/>
            </p:cNvSpPr>
            <p:nvPr/>
          </p:nvSpPr>
          <p:spPr bwMode="auto">
            <a:xfrm flipH="1">
              <a:off x="869" y="1718"/>
              <a:ext cx="57" cy="56"/>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45" name="Line 1085"/>
            <p:cNvSpPr>
              <a:spLocks noChangeShapeType="1"/>
            </p:cNvSpPr>
            <p:nvPr/>
          </p:nvSpPr>
          <p:spPr bwMode="auto">
            <a:xfrm>
              <a:off x="885" y="1945"/>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46" name="Line 1086"/>
            <p:cNvSpPr>
              <a:spLocks noChangeShapeType="1"/>
            </p:cNvSpPr>
            <p:nvPr/>
          </p:nvSpPr>
          <p:spPr bwMode="auto">
            <a:xfrm flipH="1">
              <a:off x="885" y="1945"/>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47" name="Line 1087"/>
            <p:cNvSpPr>
              <a:spLocks noChangeShapeType="1"/>
            </p:cNvSpPr>
            <p:nvPr/>
          </p:nvSpPr>
          <p:spPr bwMode="auto">
            <a:xfrm>
              <a:off x="869" y="1705"/>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48" name="Line 1088"/>
            <p:cNvSpPr>
              <a:spLocks noChangeShapeType="1"/>
            </p:cNvSpPr>
            <p:nvPr/>
          </p:nvSpPr>
          <p:spPr bwMode="auto">
            <a:xfrm flipH="1">
              <a:off x="869" y="1705"/>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49" name="Line 1089"/>
            <p:cNvSpPr>
              <a:spLocks noChangeShapeType="1"/>
            </p:cNvSpPr>
            <p:nvPr/>
          </p:nvSpPr>
          <p:spPr bwMode="auto">
            <a:xfrm>
              <a:off x="900" y="1981"/>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50" name="Line 1090"/>
            <p:cNvSpPr>
              <a:spLocks noChangeShapeType="1"/>
            </p:cNvSpPr>
            <p:nvPr/>
          </p:nvSpPr>
          <p:spPr bwMode="auto">
            <a:xfrm flipH="1">
              <a:off x="900" y="1981"/>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51" name="Line 1091"/>
            <p:cNvSpPr>
              <a:spLocks noChangeShapeType="1"/>
            </p:cNvSpPr>
            <p:nvPr/>
          </p:nvSpPr>
          <p:spPr bwMode="auto">
            <a:xfrm>
              <a:off x="934" y="2232"/>
              <a:ext cx="57" cy="56"/>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52" name="Line 1092"/>
            <p:cNvSpPr>
              <a:spLocks noChangeShapeType="1"/>
            </p:cNvSpPr>
            <p:nvPr/>
          </p:nvSpPr>
          <p:spPr bwMode="auto">
            <a:xfrm flipH="1">
              <a:off x="934" y="2232"/>
              <a:ext cx="57" cy="56"/>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53" name="Line 1093"/>
            <p:cNvSpPr>
              <a:spLocks noChangeShapeType="1"/>
            </p:cNvSpPr>
            <p:nvPr/>
          </p:nvSpPr>
          <p:spPr bwMode="auto">
            <a:xfrm>
              <a:off x="968" y="2412"/>
              <a:ext cx="56"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54" name="Line 1094"/>
            <p:cNvSpPr>
              <a:spLocks noChangeShapeType="1"/>
            </p:cNvSpPr>
            <p:nvPr/>
          </p:nvSpPr>
          <p:spPr bwMode="auto">
            <a:xfrm flipH="1">
              <a:off x="968" y="2412"/>
              <a:ext cx="56"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55" name="Line 1095"/>
            <p:cNvSpPr>
              <a:spLocks noChangeShapeType="1"/>
            </p:cNvSpPr>
            <p:nvPr/>
          </p:nvSpPr>
          <p:spPr bwMode="auto">
            <a:xfrm>
              <a:off x="934" y="2113"/>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56" name="Line 1096"/>
            <p:cNvSpPr>
              <a:spLocks noChangeShapeType="1"/>
            </p:cNvSpPr>
            <p:nvPr/>
          </p:nvSpPr>
          <p:spPr bwMode="auto">
            <a:xfrm flipH="1">
              <a:off x="934" y="2113"/>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57" name="Line 1097"/>
            <p:cNvSpPr>
              <a:spLocks noChangeShapeType="1"/>
            </p:cNvSpPr>
            <p:nvPr/>
          </p:nvSpPr>
          <p:spPr bwMode="auto">
            <a:xfrm>
              <a:off x="1001" y="2366"/>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58" name="Line 1098"/>
            <p:cNvSpPr>
              <a:spLocks noChangeShapeType="1"/>
            </p:cNvSpPr>
            <p:nvPr/>
          </p:nvSpPr>
          <p:spPr bwMode="auto">
            <a:xfrm flipH="1">
              <a:off x="1001" y="2366"/>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59" name="Line 1099"/>
            <p:cNvSpPr>
              <a:spLocks noChangeShapeType="1"/>
            </p:cNvSpPr>
            <p:nvPr/>
          </p:nvSpPr>
          <p:spPr bwMode="auto">
            <a:xfrm>
              <a:off x="1066" y="2588"/>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60" name="Line 1100"/>
            <p:cNvSpPr>
              <a:spLocks noChangeShapeType="1"/>
            </p:cNvSpPr>
            <p:nvPr/>
          </p:nvSpPr>
          <p:spPr bwMode="auto">
            <a:xfrm flipH="1">
              <a:off x="1066" y="2588"/>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61" name="Line 1101"/>
            <p:cNvSpPr>
              <a:spLocks noChangeShapeType="1"/>
            </p:cNvSpPr>
            <p:nvPr/>
          </p:nvSpPr>
          <p:spPr bwMode="auto">
            <a:xfrm>
              <a:off x="1133" y="2727"/>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62" name="Line 1102"/>
            <p:cNvSpPr>
              <a:spLocks noChangeShapeType="1"/>
            </p:cNvSpPr>
            <p:nvPr/>
          </p:nvSpPr>
          <p:spPr bwMode="auto">
            <a:xfrm flipH="1">
              <a:off x="1133" y="2727"/>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63" name="Line 1103"/>
            <p:cNvSpPr>
              <a:spLocks noChangeShapeType="1"/>
            </p:cNvSpPr>
            <p:nvPr/>
          </p:nvSpPr>
          <p:spPr bwMode="auto">
            <a:xfrm>
              <a:off x="1066" y="2480"/>
              <a:ext cx="57" cy="56"/>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64" name="Line 1104"/>
            <p:cNvSpPr>
              <a:spLocks noChangeShapeType="1"/>
            </p:cNvSpPr>
            <p:nvPr/>
          </p:nvSpPr>
          <p:spPr bwMode="auto">
            <a:xfrm flipH="1">
              <a:off x="1066" y="2480"/>
              <a:ext cx="57" cy="56"/>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65" name="Line 1105"/>
            <p:cNvSpPr>
              <a:spLocks noChangeShapeType="1"/>
            </p:cNvSpPr>
            <p:nvPr/>
          </p:nvSpPr>
          <p:spPr bwMode="auto">
            <a:xfrm>
              <a:off x="1197" y="2746"/>
              <a:ext cx="57" cy="56"/>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66" name="Line 1106"/>
            <p:cNvSpPr>
              <a:spLocks noChangeShapeType="1"/>
            </p:cNvSpPr>
            <p:nvPr/>
          </p:nvSpPr>
          <p:spPr bwMode="auto">
            <a:xfrm flipH="1">
              <a:off x="1197" y="2746"/>
              <a:ext cx="57" cy="56"/>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67" name="Line 1107"/>
            <p:cNvSpPr>
              <a:spLocks noChangeShapeType="1"/>
            </p:cNvSpPr>
            <p:nvPr/>
          </p:nvSpPr>
          <p:spPr bwMode="auto">
            <a:xfrm>
              <a:off x="1329" y="2885"/>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68" name="Line 1108"/>
            <p:cNvSpPr>
              <a:spLocks noChangeShapeType="1"/>
            </p:cNvSpPr>
            <p:nvPr/>
          </p:nvSpPr>
          <p:spPr bwMode="auto">
            <a:xfrm flipH="1">
              <a:off x="1329" y="2885"/>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69" name="Line 1109"/>
            <p:cNvSpPr>
              <a:spLocks noChangeShapeType="1"/>
            </p:cNvSpPr>
            <p:nvPr/>
          </p:nvSpPr>
          <p:spPr bwMode="auto">
            <a:xfrm>
              <a:off x="1461" y="2885"/>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70" name="Line 1110"/>
            <p:cNvSpPr>
              <a:spLocks noChangeShapeType="1"/>
            </p:cNvSpPr>
            <p:nvPr/>
          </p:nvSpPr>
          <p:spPr bwMode="auto">
            <a:xfrm flipH="1">
              <a:off x="1461" y="2885"/>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71" name="Line 1111"/>
            <p:cNvSpPr>
              <a:spLocks noChangeShapeType="1"/>
            </p:cNvSpPr>
            <p:nvPr/>
          </p:nvSpPr>
          <p:spPr bwMode="auto">
            <a:xfrm>
              <a:off x="1329" y="2722"/>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72" name="Line 1112"/>
            <p:cNvSpPr>
              <a:spLocks noChangeShapeType="1"/>
            </p:cNvSpPr>
            <p:nvPr/>
          </p:nvSpPr>
          <p:spPr bwMode="auto">
            <a:xfrm flipH="1">
              <a:off x="1329" y="2722"/>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73" name="Line 1113"/>
            <p:cNvSpPr>
              <a:spLocks noChangeShapeType="1"/>
            </p:cNvSpPr>
            <p:nvPr/>
          </p:nvSpPr>
          <p:spPr bwMode="auto">
            <a:xfrm>
              <a:off x="1593" y="2944"/>
              <a:ext cx="56"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74" name="Line 1114"/>
            <p:cNvSpPr>
              <a:spLocks noChangeShapeType="1"/>
            </p:cNvSpPr>
            <p:nvPr/>
          </p:nvSpPr>
          <p:spPr bwMode="auto">
            <a:xfrm flipH="1">
              <a:off x="1593" y="2944"/>
              <a:ext cx="56"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75" name="Line 1115"/>
            <p:cNvSpPr>
              <a:spLocks noChangeShapeType="1"/>
            </p:cNvSpPr>
            <p:nvPr/>
          </p:nvSpPr>
          <p:spPr bwMode="auto">
            <a:xfrm>
              <a:off x="1856" y="3014"/>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76" name="Line 1116"/>
            <p:cNvSpPr>
              <a:spLocks noChangeShapeType="1"/>
            </p:cNvSpPr>
            <p:nvPr/>
          </p:nvSpPr>
          <p:spPr bwMode="auto">
            <a:xfrm flipH="1">
              <a:off x="1856" y="3014"/>
              <a:ext cx="57"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77" name="Line 1117"/>
            <p:cNvSpPr>
              <a:spLocks noChangeShapeType="1"/>
            </p:cNvSpPr>
            <p:nvPr/>
          </p:nvSpPr>
          <p:spPr bwMode="auto">
            <a:xfrm>
              <a:off x="2120" y="3009"/>
              <a:ext cx="56"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878" name="Line 1118"/>
            <p:cNvSpPr>
              <a:spLocks noChangeShapeType="1"/>
            </p:cNvSpPr>
            <p:nvPr/>
          </p:nvSpPr>
          <p:spPr bwMode="auto">
            <a:xfrm flipH="1">
              <a:off x="2120" y="3009"/>
              <a:ext cx="56" cy="57"/>
            </a:xfrm>
            <a:prstGeom prst="line">
              <a:avLst/>
            </a:prstGeom>
            <a:noFill/>
            <a:ln w="33338">
              <a:solidFill>
                <a:srgbClr val="000000"/>
              </a:solidFill>
              <a:round/>
              <a:headEnd/>
              <a:tailEnd/>
            </a:ln>
          </p:spPr>
          <p:txBody>
            <a:bodyPr>
              <a:prstTxWarp prst="textNoShape">
                <a:avLst/>
              </a:prstTxWarp>
            </a:bodyPr>
            <a:lstStyle/>
            <a:p>
              <a:endParaRPr lang="en-US"/>
            </a:p>
          </p:txBody>
        </p:sp>
      </p:grpSp>
      <p:sp>
        <p:nvSpPr>
          <p:cNvPr id="118879" name="Freeform 1119"/>
          <p:cNvSpPr>
            <a:spLocks noEditPoints="1"/>
          </p:cNvSpPr>
          <p:nvPr/>
        </p:nvSpPr>
        <p:spPr bwMode="auto">
          <a:xfrm>
            <a:off x="3098800" y="6157913"/>
            <a:ext cx="134938" cy="165100"/>
          </a:xfrm>
          <a:custGeom>
            <a:avLst/>
            <a:gdLst/>
            <a:ahLst/>
            <a:cxnLst>
              <a:cxn ang="0">
                <a:pos x="0" y="104"/>
              </a:cxn>
              <a:cxn ang="0">
                <a:pos x="0" y="0"/>
              </a:cxn>
              <a:cxn ang="0">
                <a:pos x="44" y="0"/>
              </a:cxn>
              <a:cxn ang="0">
                <a:pos x="54" y="0"/>
              </a:cxn>
              <a:cxn ang="0">
                <a:pos x="64" y="3"/>
              </a:cxn>
              <a:cxn ang="0">
                <a:pos x="69" y="5"/>
              </a:cxn>
              <a:cxn ang="0">
                <a:pos x="75" y="13"/>
              </a:cxn>
              <a:cxn ang="0">
                <a:pos x="77" y="18"/>
              </a:cxn>
              <a:cxn ang="0">
                <a:pos x="80" y="29"/>
              </a:cxn>
              <a:cxn ang="0">
                <a:pos x="77" y="36"/>
              </a:cxn>
              <a:cxn ang="0">
                <a:pos x="72" y="47"/>
              </a:cxn>
              <a:cxn ang="0">
                <a:pos x="67" y="49"/>
              </a:cxn>
              <a:cxn ang="0">
                <a:pos x="59" y="55"/>
              </a:cxn>
              <a:cxn ang="0">
                <a:pos x="51" y="55"/>
              </a:cxn>
              <a:cxn ang="0">
                <a:pos x="54" y="57"/>
              </a:cxn>
              <a:cxn ang="0">
                <a:pos x="59" y="60"/>
              </a:cxn>
              <a:cxn ang="0">
                <a:pos x="64" y="67"/>
              </a:cxn>
              <a:cxn ang="0">
                <a:pos x="69" y="75"/>
              </a:cxn>
              <a:cxn ang="0">
                <a:pos x="85" y="104"/>
              </a:cxn>
              <a:cxn ang="0">
                <a:pos x="69" y="104"/>
              </a:cxn>
              <a:cxn ang="0">
                <a:pos x="56" y="80"/>
              </a:cxn>
              <a:cxn ang="0">
                <a:pos x="51" y="73"/>
              </a:cxn>
              <a:cxn ang="0">
                <a:pos x="49" y="67"/>
              </a:cxn>
              <a:cxn ang="0">
                <a:pos x="44" y="62"/>
              </a:cxn>
              <a:cxn ang="0">
                <a:pos x="41" y="60"/>
              </a:cxn>
              <a:cxn ang="0">
                <a:pos x="38" y="60"/>
              </a:cxn>
              <a:cxn ang="0">
                <a:pos x="36" y="57"/>
              </a:cxn>
              <a:cxn ang="0">
                <a:pos x="33" y="57"/>
              </a:cxn>
              <a:cxn ang="0">
                <a:pos x="28" y="57"/>
              </a:cxn>
              <a:cxn ang="0">
                <a:pos x="13" y="57"/>
              </a:cxn>
              <a:cxn ang="0">
                <a:pos x="13" y="104"/>
              </a:cxn>
              <a:cxn ang="0">
                <a:pos x="0" y="104"/>
              </a:cxn>
              <a:cxn ang="0">
                <a:pos x="13" y="44"/>
              </a:cxn>
              <a:cxn ang="0">
                <a:pos x="41" y="44"/>
              </a:cxn>
              <a:cxn ang="0">
                <a:pos x="49" y="44"/>
              </a:cxn>
              <a:cxn ang="0">
                <a:pos x="54" y="44"/>
              </a:cxn>
              <a:cxn ang="0">
                <a:pos x="59" y="42"/>
              </a:cxn>
              <a:cxn ang="0">
                <a:pos x="62" y="36"/>
              </a:cxn>
              <a:cxn ang="0">
                <a:pos x="64" y="34"/>
              </a:cxn>
              <a:cxn ang="0">
                <a:pos x="64" y="29"/>
              </a:cxn>
              <a:cxn ang="0">
                <a:pos x="64" y="21"/>
              </a:cxn>
              <a:cxn ang="0">
                <a:pos x="59" y="16"/>
              </a:cxn>
              <a:cxn ang="0">
                <a:pos x="56" y="13"/>
              </a:cxn>
              <a:cxn ang="0">
                <a:pos x="51" y="13"/>
              </a:cxn>
              <a:cxn ang="0">
                <a:pos x="44" y="11"/>
              </a:cxn>
              <a:cxn ang="0">
                <a:pos x="13" y="11"/>
              </a:cxn>
              <a:cxn ang="0">
                <a:pos x="13" y="44"/>
              </a:cxn>
            </a:cxnLst>
            <a:rect l="0" t="0" r="r" b="b"/>
            <a:pathLst>
              <a:path w="85" h="104">
                <a:moveTo>
                  <a:pt x="0" y="104"/>
                </a:moveTo>
                <a:lnTo>
                  <a:pt x="0" y="0"/>
                </a:lnTo>
                <a:lnTo>
                  <a:pt x="44" y="0"/>
                </a:lnTo>
                <a:lnTo>
                  <a:pt x="54" y="0"/>
                </a:lnTo>
                <a:lnTo>
                  <a:pt x="64" y="3"/>
                </a:lnTo>
                <a:lnTo>
                  <a:pt x="69" y="5"/>
                </a:lnTo>
                <a:lnTo>
                  <a:pt x="75" y="13"/>
                </a:lnTo>
                <a:lnTo>
                  <a:pt x="77" y="18"/>
                </a:lnTo>
                <a:lnTo>
                  <a:pt x="80" y="29"/>
                </a:lnTo>
                <a:lnTo>
                  <a:pt x="77" y="36"/>
                </a:lnTo>
                <a:lnTo>
                  <a:pt x="72" y="47"/>
                </a:lnTo>
                <a:lnTo>
                  <a:pt x="67" y="49"/>
                </a:lnTo>
                <a:lnTo>
                  <a:pt x="59" y="55"/>
                </a:lnTo>
                <a:lnTo>
                  <a:pt x="51" y="55"/>
                </a:lnTo>
                <a:lnTo>
                  <a:pt x="54" y="57"/>
                </a:lnTo>
                <a:lnTo>
                  <a:pt x="59" y="60"/>
                </a:lnTo>
                <a:lnTo>
                  <a:pt x="64" y="67"/>
                </a:lnTo>
                <a:lnTo>
                  <a:pt x="69" y="75"/>
                </a:lnTo>
                <a:lnTo>
                  <a:pt x="85" y="104"/>
                </a:lnTo>
                <a:lnTo>
                  <a:pt x="69" y="104"/>
                </a:lnTo>
                <a:lnTo>
                  <a:pt x="56" y="80"/>
                </a:lnTo>
                <a:lnTo>
                  <a:pt x="51" y="73"/>
                </a:lnTo>
                <a:lnTo>
                  <a:pt x="49" y="67"/>
                </a:lnTo>
                <a:lnTo>
                  <a:pt x="44" y="62"/>
                </a:lnTo>
                <a:lnTo>
                  <a:pt x="41" y="60"/>
                </a:lnTo>
                <a:lnTo>
                  <a:pt x="38" y="60"/>
                </a:lnTo>
                <a:lnTo>
                  <a:pt x="36" y="57"/>
                </a:lnTo>
                <a:lnTo>
                  <a:pt x="33" y="57"/>
                </a:lnTo>
                <a:lnTo>
                  <a:pt x="28" y="57"/>
                </a:lnTo>
                <a:lnTo>
                  <a:pt x="13" y="57"/>
                </a:lnTo>
                <a:lnTo>
                  <a:pt x="13" y="104"/>
                </a:lnTo>
                <a:lnTo>
                  <a:pt x="0" y="104"/>
                </a:lnTo>
                <a:close/>
                <a:moveTo>
                  <a:pt x="13" y="44"/>
                </a:moveTo>
                <a:lnTo>
                  <a:pt x="41" y="44"/>
                </a:lnTo>
                <a:lnTo>
                  <a:pt x="49" y="44"/>
                </a:lnTo>
                <a:lnTo>
                  <a:pt x="54" y="44"/>
                </a:lnTo>
                <a:lnTo>
                  <a:pt x="59" y="42"/>
                </a:lnTo>
                <a:lnTo>
                  <a:pt x="62" y="36"/>
                </a:lnTo>
                <a:lnTo>
                  <a:pt x="64" y="34"/>
                </a:lnTo>
                <a:lnTo>
                  <a:pt x="64" y="29"/>
                </a:lnTo>
                <a:lnTo>
                  <a:pt x="64" y="21"/>
                </a:lnTo>
                <a:lnTo>
                  <a:pt x="59" y="16"/>
                </a:lnTo>
                <a:lnTo>
                  <a:pt x="56" y="13"/>
                </a:lnTo>
                <a:lnTo>
                  <a:pt x="51" y="13"/>
                </a:lnTo>
                <a:lnTo>
                  <a:pt x="44" y="11"/>
                </a:lnTo>
                <a:lnTo>
                  <a:pt x="13" y="11"/>
                </a:lnTo>
                <a:lnTo>
                  <a:pt x="13" y="4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80" name="Freeform 1120"/>
          <p:cNvSpPr>
            <a:spLocks noEditPoints="1"/>
          </p:cNvSpPr>
          <p:nvPr/>
        </p:nvSpPr>
        <p:spPr bwMode="auto">
          <a:xfrm>
            <a:off x="3254375" y="6199188"/>
            <a:ext cx="106363" cy="127000"/>
          </a:xfrm>
          <a:custGeom>
            <a:avLst/>
            <a:gdLst/>
            <a:ahLst/>
            <a:cxnLst>
              <a:cxn ang="0">
                <a:pos x="41" y="72"/>
              </a:cxn>
              <a:cxn ang="0">
                <a:pos x="28" y="78"/>
              </a:cxn>
              <a:cxn ang="0">
                <a:pos x="15" y="78"/>
              </a:cxn>
              <a:cxn ang="0">
                <a:pos x="5" y="72"/>
              </a:cxn>
              <a:cxn ang="0">
                <a:pos x="0" y="57"/>
              </a:cxn>
              <a:cxn ang="0">
                <a:pos x="0" y="47"/>
              </a:cxn>
              <a:cxn ang="0">
                <a:pos x="8" y="39"/>
              </a:cxn>
              <a:cxn ang="0">
                <a:pos x="15" y="36"/>
              </a:cxn>
              <a:cxn ang="0">
                <a:pos x="26" y="34"/>
              </a:cxn>
              <a:cxn ang="0">
                <a:pos x="46" y="29"/>
              </a:cxn>
              <a:cxn ang="0">
                <a:pos x="46" y="26"/>
              </a:cxn>
              <a:cxn ang="0">
                <a:pos x="44" y="16"/>
              </a:cxn>
              <a:cxn ang="0">
                <a:pos x="31" y="13"/>
              </a:cxn>
              <a:cxn ang="0">
                <a:pos x="20" y="16"/>
              </a:cxn>
              <a:cxn ang="0">
                <a:pos x="13" y="26"/>
              </a:cxn>
              <a:cxn ang="0">
                <a:pos x="2" y="16"/>
              </a:cxn>
              <a:cxn ang="0">
                <a:pos x="10" y="5"/>
              </a:cxn>
              <a:cxn ang="0">
                <a:pos x="26" y="3"/>
              </a:cxn>
              <a:cxn ang="0">
                <a:pos x="41" y="0"/>
              </a:cxn>
              <a:cxn ang="0">
                <a:pos x="54" y="5"/>
              </a:cxn>
              <a:cxn ang="0">
                <a:pos x="59" y="13"/>
              </a:cxn>
              <a:cxn ang="0">
                <a:pos x="62" y="21"/>
              </a:cxn>
              <a:cxn ang="0">
                <a:pos x="62" y="44"/>
              </a:cxn>
              <a:cxn ang="0">
                <a:pos x="62" y="62"/>
              </a:cxn>
              <a:cxn ang="0">
                <a:pos x="64" y="72"/>
              </a:cxn>
              <a:cxn ang="0">
                <a:pos x="54" y="78"/>
              </a:cxn>
              <a:cxn ang="0">
                <a:pos x="49" y="70"/>
              </a:cxn>
              <a:cxn ang="0">
                <a:pos x="39" y="44"/>
              </a:cxn>
              <a:cxn ang="0">
                <a:pos x="23" y="47"/>
              </a:cxn>
              <a:cxn ang="0">
                <a:pos x="15" y="49"/>
              </a:cxn>
              <a:cxn ang="0">
                <a:pos x="13" y="54"/>
              </a:cxn>
              <a:cxn ang="0">
                <a:pos x="13" y="60"/>
              </a:cxn>
              <a:cxn ang="0">
                <a:pos x="20" y="67"/>
              </a:cxn>
              <a:cxn ang="0">
                <a:pos x="31" y="67"/>
              </a:cxn>
              <a:cxn ang="0">
                <a:pos x="41" y="60"/>
              </a:cxn>
              <a:cxn ang="0">
                <a:pos x="46" y="52"/>
              </a:cxn>
              <a:cxn ang="0">
                <a:pos x="46" y="41"/>
              </a:cxn>
            </a:cxnLst>
            <a:rect l="0" t="0" r="r" b="b"/>
            <a:pathLst>
              <a:path w="67" h="80">
                <a:moveTo>
                  <a:pt x="49" y="70"/>
                </a:moveTo>
                <a:lnTo>
                  <a:pt x="41" y="72"/>
                </a:lnTo>
                <a:lnTo>
                  <a:pt x="36" y="78"/>
                </a:lnTo>
                <a:lnTo>
                  <a:pt x="28" y="78"/>
                </a:lnTo>
                <a:lnTo>
                  <a:pt x="23" y="80"/>
                </a:lnTo>
                <a:lnTo>
                  <a:pt x="15" y="78"/>
                </a:lnTo>
                <a:lnTo>
                  <a:pt x="10" y="78"/>
                </a:lnTo>
                <a:lnTo>
                  <a:pt x="5" y="72"/>
                </a:lnTo>
                <a:lnTo>
                  <a:pt x="0" y="67"/>
                </a:lnTo>
                <a:lnTo>
                  <a:pt x="0" y="57"/>
                </a:lnTo>
                <a:lnTo>
                  <a:pt x="0" y="52"/>
                </a:lnTo>
                <a:lnTo>
                  <a:pt x="0" y="47"/>
                </a:lnTo>
                <a:lnTo>
                  <a:pt x="5" y="44"/>
                </a:lnTo>
                <a:lnTo>
                  <a:pt x="8" y="39"/>
                </a:lnTo>
                <a:lnTo>
                  <a:pt x="10" y="36"/>
                </a:lnTo>
                <a:lnTo>
                  <a:pt x="15" y="36"/>
                </a:lnTo>
                <a:lnTo>
                  <a:pt x="20" y="34"/>
                </a:lnTo>
                <a:lnTo>
                  <a:pt x="26" y="34"/>
                </a:lnTo>
                <a:lnTo>
                  <a:pt x="39" y="31"/>
                </a:lnTo>
                <a:lnTo>
                  <a:pt x="46" y="29"/>
                </a:lnTo>
                <a:lnTo>
                  <a:pt x="46" y="29"/>
                </a:lnTo>
                <a:lnTo>
                  <a:pt x="46" y="26"/>
                </a:lnTo>
                <a:lnTo>
                  <a:pt x="46" y="21"/>
                </a:lnTo>
                <a:lnTo>
                  <a:pt x="44" y="16"/>
                </a:lnTo>
                <a:lnTo>
                  <a:pt x="39" y="13"/>
                </a:lnTo>
                <a:lnTo>
                  <a:pt x="31" y="13"/>
                </a:lnTo>
                <a:lnTo>
                  <a:pt x="23" y="13"/>
                </a:lnTo>
                <a:lnTo>
                  <a:pt x="20" y="16"/>
                </a:lnTo>
                <a:lnTo>
                  <a:pt x="15" y="18"/>
                </a:lnTo>
                <a:lnTo>
                  <a:pt x="13" y="26"/>
                </a:lnTo>
                <a:lnTo>
                  <a:pt x="0" y="23"/>
                </a:lnTo>
                <a:lnTo>
                  <a:pt x="2" y="16"/>
                </a:lnTo>
                <a:lnTo>
                  <a:pt x="5" y="10"/>
                </a:lnTo>
                <a:lnTo>
                  <a:pt x="10" y="5"/>
                </a:lnTo>
                <a:lnTo>
                  <a:pt x="18" y="3"/>
                </a:lnTo>
                <a:lnTo>
                  <a:pt x="26" y="3"/>
                </a:lnTo>
                <a:lnTo>
                  <a:pt x="33" y="0"/>
                </a:lnTo>
                <a:lnTo>
                  <a:pt x="41" y="0"/>
                </a:lnTo>
                <a:lnTo>
                  <a:pt x="49" y="3"/>
                </a:lnTo>
                <a:lnTo>
                  <a:pt x="54" y="5"/>
                </a:lnTo>
                <a:lnTo>
                  <a:pt x="57" y="8"/>
                </a:lnTo>
                <a:lnTo>
                  <a:pt x="59" y="13"/>
                </a:lnTo>
                <a:lnTo>
                  <a:pt x="62" y="18"/>
                </a:lnTo>
                <a:lnTo>
                  <a:pt x="62" y="21"/>
                </a:lnTo>
                <a:lnTo>
                  <a:pt x="62" y="29"/>
                </a:lnTo>
                <a:lnTo>
                  <a:pt x="62" y="44"/>
                </a:lnTo>
                <a:lnTo>
                  <a:pt x="62" y="54"/>
                </a:lnTo>
                <a:lnTo>
                  <a:pt x="62" y="62"/>
                </a:lnTo>
                <a:lnTo>
                  <a:pt x="62" y="67"/>
                </a:lnTo>
                <a:lnTo>
                  <a:pt x="64" y="72"/>
                </a:lnTo>
                <a:lnTo>
                  <a:pt x="67" y="78"/>
                </a:lnTo>
                <a:lnTo>
                  <a:pt x="54" y="78"/>
                </a:lnTo>
                <a:lnTo>
                  <a:pt x="49" y="72"/>
                </a:lnTo>
                <a:lnTo>
                  <a:pt x="49" y="70"/>
                </a:lnTo>
                <a:close/>
                <a:moveTo>
                  <a:pt x="46" y="41"/>
                </a:moveTo>
                <a:lnTo>
                  <a:pt x="39" y="44"/>
                </a:lnTo>
                <a:lnTo>
                  <a:pt x="28" y="47"/>
                </a:lnTo>
                <a:lnTo>
                  <a:pt x="23" y="47"/>
                </a:lnTo>
                <a:lnTo>
                  <a:pt x="18" y="47"/>
                </a:lnTo>
                <a:lnTo>
                  <a:pt x="15" y="49"/>
                </a:lnTo>
                <a:lnTo>
                  <a:pt x="13" y="52"/>
                </a:lnTo>
                <a:lnTo>
                  <a:pt x="13" y="54"/>
                </a:lnTo>
                <a:lnTo>
                  <a:pt x="13" y="57"/>
                </a:lnTo>
                <a:lnTo>
                  <a:pt x="13" y="60"/>
                </a:lnTo>
                <a:lnTo>
                  <a:pt x="15" y="65"/>
                </a:lnTo>
                <a:lnTo>
                  <a:pt x="20" y="67"/>
                </a:lnTo>
                <a:lnTo>
                  <a:pt x="26" y="67"/>
                </a:lnTo>
                <a:lnTo>
                  <a:pt x="31" y="67"/>
                </a:lnTo>
                <a:lnTo>
                  <a:pt x="39" y="65"/>
                </a:lnTo>
                <a:lnTo>
                  <a:pt x="41" y="60"/>
                </a:lnTo>
                <a:lnTo>
                  <a:pt x="46" y="57"/>
                </a:lnTo>
                <a:lnTo>
                  <a:pt x="46" y="52"/>
                </a:lnTo>
                <a:lnTo>
                  <a:pt x="46" y="47"/>
                </a:lnTo>
                <a:lnTo>
                  <a:pt x="46" y="4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81" name="Freeform 1121"/>
          <p:cNvSpPr>
            <a:spLocks/>
          </p:cNvSpPr>
          <p:nvPr/>
        </p:nvSpPr>
        <p:spPr bwMode="auto">
          <a:xfrm>
            <a:off x="3373438" y="6162675"/>
            <a:ext cx="57150" cy="163513"/>
          </a:xfrm>
          <a:custGeom>
            <a:avLst/>
            <a:gdLst/>
            <a:ahLst/>
            <a:cxnLst>
              <a:cxn ang="0">
                <a:pos x="36" y="90"/>
              </a:cxn>
              <a:cxn ang="0">
                <a:pos x="36" y="101"/>
              </a:cxn>
              <a:cxn ang="0">
                <a:pos x="31" y="101"/>
              </a:cxn>
              <a:cxn ang="0">
                <a:pos x="28" y="103"/>
              </a:cxn>
              <a:cxn ang="0">
                <a:pos x="20" y="101"/>
              </a:cxn>
              <a:cxn ang="0">
                <a:pos x="15" y="101"/>
              </a:cxn>
              <a:cxn ang="0">
                <a:pos x="13" y="98"/>
              </a:cxn>
              <a:cxn ang="0">
                <a:pos x="10" y="95"/>
              </a:cxn>
              <a:cxn ang="0">
                <a:pos x="10" y="88"/>
              </a:cxn>
              <a:cxn ang="0">
                <a:pos x="10" y="80"/>
              </a:cxn>
              <a:cxn ang="0">
                <a:pos x="10" y="39"/>
              </a:cxn>
              <a:cxn ang="0">
                <a:pos x="0" y="39"/>
              </a:cxn>
              <a:cxn ang="0">
                <a:pos x="0" y="26"/>
              </a:cxn>
              <a:cxn ang="0">
                <a:pos x="10" y="26"/>
              </a:cxn>
              <a:cxn ang="0">
                <a:pos x="10" y="8"/>
              </a:cxn>
              <a:cxn ang="0">
                <a:pos x="23" y="0"/>
              </a:cxn>
              <a:cxn ang="0">
                <a:pos x="23" y="26"/>
              </a:cxn>
              <a:cxn ang="0">
                <a:pos x="36" y="26"/>
              </a:cxn>
              <a:cxn ang="0">
                <a:pos x="36" y="39"/>
              </a:cxn>
              <a:cxn ang="0">
                <a:pos x="23" y="39"/>
              </a:cxn>
              <a:cxn ang="0">
                <a:pos x="23" y="80"/>
              </a:cxn>
              <a:cxn ang="0">
                <a:pos x="23" y="85"/>
              </a:cxn>
              <a:cxn ang="0">
                <a:pos x="23" y="88"/>
              </a:cxn>
              <a:cxn ang="0">
                <a:pos x="25" y="88"/>
              </a:cxn>
              <a:cxn ang="0">
                <a:pos x="25" y="90"/>
              </a:cxn>
              <a:cxn ang="0">
                <a:pos x="28" y="90"/>
              </a:cxn>
              <a:cxn ang="0">
                <a:pos x="31" y="90"/>
              </a:cxn>
              <a:cxn ang="0">
                <a:pos x="33" y="90"/>
              </a:cxn>
              <a:cxn ang="0">
                <a:pos x="36" y="90"/>
              </a:cxn>
            </a:cxnLst>
            <a:rect l="0" t="0" r="r" b="b"/>
            <a:pathLst>
              <a:path w="36" h="103">
                <a:moveTo>
                  <a:pt x="36" y="90"/>
                </a:moveTo>
                <a:lnTo>
                  <a:pt x="36" y="101"/>
                </a:lnTo>
                <a:lnTo>
                  <a:pt x="31" y="101"/>
                </a:lnTo>
                <a:lnTo>
                  <a:pt x="28" y="103"/>
                </a:lnTo>
                <a:lnTo>
                  <a:pt x="20" y="101"/>
                </a:lnTo>
                <a:lnTo>
                  <a:pt x="15" y="101"/>
                </a:lnTo>
                <a:lnTo>
                  <a:pt x="13" y="98"/>
                </a:lnTo>
                <a:lnTo>
                  <a:pt x="10" y="95"/>
                </a:lnTo>
                <a:lnTo>
                  <a:pt x="10" y="88"/>
                </a:lnTo>
                <a:lnTo>
                  <a:pt x="10" y="80"/>
                </a:lnTo>
                <a:lnTo>
                  <a:pt x="10" y="39"/>
                </a:lnTo>
                <a:lnTo>
                  <a:pt x="0" y="39"/>
                </a:lnTo>
                <a:lnTo>
                  <a:pt x="0" y="26"/>
                </a:lnTo>
                <a:lnTo>
                  <a:pt x="10" y="26"/>
                </a:lnTo>
                <a:lnTo>
                  <a:pt x="10" y="8"/>
                </a:lnTo>
                <a:lnTo>
                  <a:pt x="23" y="0"/>
                </a:lnTo>
                <a:lnTo>
                  <a:pt x="23" y="26"/>
                </a:lnTo>
                <a:lnTo>
                  <a:pt x="36" y="26"/>
                </a:lnTo>
                <a:lnTo>
                  <a:pt x="36" y="39"/>
                </a:lnTo>
                <a:lnTo>
                  <a:pt x="23" y="39"/>
                </a:lnTo>
                <a:lnTo>
                  <a:pt x="23" y="80"/>
                </a:lnTo>
                <a:lnTo>
                  <a:pt x="23" y="85"/>
                </a:lnTo>
                <a:lnTo>
                  <a:pt x="23" y="88"/>
                </a:lnTo>
                <a:lnTo>
                  <a:pt x="25" y="88"/>
                </a:lnTo>
                <a:lnTo>
                  <a:pt x="25" y="90"/>
                </a:lnTo>
                <a:lnTo>
                  <a:pt x="28" y="90"/>
                </a:lnTo>
                <a:lnTo>
                  <a:pt x="31" y="90"/>
                </a:lnTo>
                <a:lnTo>
                  <a:pt x="33" y="90"/>
                </a:lnTo>
                <a:lnTo>
                  <a:pt x="36" y="9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82" name="Freeform 1122"/>
          <p:cNvSpPr>
            <a:spLocks noEditPoints="1"/>
          </p:cNvSpPr>
          <p:nvPr/>
        </p:nvSpPr>
        <p:spPr bwMode="auto">
          <a:xfrm>
            <a:off x="3443288" y="6199188"/>
            <a:ext cx="109537" cy="127000"/>
          </a:xfrm>
          <a:custGeom>
            <a:avLst/>
            <a:gdLst/>
            <a:ahLst/>
            <a:cxnLst>
              <a:cxn ang="0">
                <a:pos x="54" y="54"/>
              </a:cxn>
              <a:cxn ang="0">
                <a:pos x="67" y="57"/>
              </a:cxn>
              <a:cxn ang="0">
                <a:pos x="64" y="67"/>
              </a:cxn>
              <a:cxn ang="0">
                <a:pos x="56" y="72"/>
              </a:cxn>
              <a:cxn ang="0">
                <a:pos x="49" y="78"/>
              </a:cxn>
              <a:cxn ang="0">
                <a:pos x="43" y="78"/>
              </a:cxn>
              <a:cxn ang="0">
                <a:pos x="36" y="80"/>
              </a:cxn>
              <a:cxn ang="0">
                <a:pos x="25" y="78"/>
              </a:cxn>
              <a:cxn ang="0">
                <a:pos x="15" y="75"/>
              </a:cxn>
              <a:cxn ang="0">
                <a:pos x="7" y="70"/>
              </a:cxn>
              <a:cxn ang="0">
                <a:pos x="2" y="62"/>
              </a:cxn>
              <a:cxn ang="0">
                <a:pos x="0" y="52"/>
              </a:cxn>
              <a:cxn ang="0">
                <a:pos x="0" y="41"/>
              </a:cxn>
              <a:cxn ang="0">
                <a:pos x="0" y="29"/>
              </a:cxn>
              <a:cxn ang="0">
                <a:pos x="2" y="18"/>
              </a:cxn>
              <a:cxn ang="0">
                <a:pos x="7" y="10"/>
              </a:cxn>
              <a:cxn ang="0">
                <a:pos x="15" y="5"/>
              </a:cxn>
              <a:cxn ang="0">
                <a:pos x="23" y="3"/>
              </a:cxn>
              <a:cxn ang="0">
                <a:pos x="33" y="0"/>
              </a:cxn>
              <a:cxn ang="0">
                <a:pos x="43" y="3"/>
              </a:cxn>
              <a:cxn ang="0">
                <a:pos x="51" y="5"/>
              </a:cxn>
              <a:cxn ang="0">
                <a:pos x="59" y="10"/>
              </a:cxn>
              <a:cxn ang="0">
                <a:pos x="64" y="18"/>
              </a:cxn>
              <a:cxn ang="0">
                <a:pos x="67" y="29"/>
              </a:cxn>
              <a:cxn ang="0">
                <a:pos x="69" y="39"/>
              </a:cxn>
              <a:cxn ang="0">
                <a:pos x="67" y="41"/>
              </a:cxn>
              <a:cxn ang="0">
                <a:pos x="67" y="44"/>
              </a:cxn>
              <a:cxn ang="0">
                <a:pos x="12" y="44"/>
              </a:cxn>
              <a:cxn ang="0">
                <a:pos x="12" y="49"/>
              </a:cxn>
              <a:cxn ang="0">
                <a:pos x="15" y="57"/>
              </a:cxn>
              <a:cxn ang="0">
                <a:pos x="20" y="62"/>
              </a:cxn>
              <a:cxn ang="0">
                <a:pos x="25" y="65"/>
              </a:cxn>
              <a:cxn ang="0">
                <a:pos x="36" y="67"/>
              </a:cxn>
              <a:cxn ang="0">
                <a:pos x="41" y="67"/>
              </a:cxn>
              <a:cxn ang="0">
                <a:pos x="46" y="65"/>
              </a:cxn>
              <a:cxn ang="0">
                <a:pos x="51" y="60"/>
              </a:cxn>
              <a:cxn ang="0">
                <a:pos x="54" y="54"/>
              </a:cxn>
              <a:cxn ang="0">
                <a:pos x="12" y="31"/>
              </a:cxn>
              <a:cxn ang="0">
                <a:pos x="54" y="31"/>
              </a:cxn>
              <a:cxn ang="0">
                <a:pos x="54" y="23"/>
              </a:cxn>
              <a:cxn ang="0">
                <a:pos x="49" y="18"/>
              </a:cxn>
              <a:cxn ang="0">
                <a:pos x="43" y="16"/>
              </a:cxn>
              <a:cxn ang="0">
                <a:pos x="33" y="13"/>
              </a:cxn>
              <a:cxn ang="0">
                <a:pos x="25" y="13"/>
              </a:cxn>
              <a:cxn ang="0">
                <a:pos x="18" y="18"/>
              </a:cxn>
              <a:cxn ang="0">
                <a:pos x="15" y="23"/>
              </a:cxn>
              <a:cxn ang="0">
                <a:pos x="12" y="31"/>
              </a:cxn>
            </a:cxnLst>
            <a:rect l="0" t="0" r="r" b="b"/>
            <a:pathLst>
              <a:path w="69" h="80">
                <a:moveTo>
                  <a:pt x="54" y="54"/>
                </a:moveTo>
                <a:lnTo>
                  <a:pt x="67" y="57"/>
                </a:lnTo>
                <a:lnTo>
                  <a:pt x="64" y="67"/>
                </a:lnTo>
                <a:lnTo>
                  <a:pt x="56" y="72"/>
                </a:lnTo>
                <a:lnTo>
                  <a:pt x="49" y="78"/>
                </a:lnTo>
                <a:lnTo>
                  <a:pt x="43" y="78"/>
                </a:lnTo>
                <a:lnTo>
                  <a:pt x="36" y="80"/>
                </a:lnTo>
                <a:lnTo>
                  <a:pt x="25" y="78"/>
                </a:lnTo>
                <a:lnTo>
                  <a:pt x="15" y="75"/>
                </a:lnTo>
                <a:lnTo>
                  <a:pt x="7" y="70"/>
                </a:lnTo>
                <a:lnTo>
                  <a:pt x="2" y="62"/>
                </a:lnTo>
                <a:lnTo>
                  <a:pt x="0" y="52"/>
                </a:lnTo>
                <a:lnTo>
                  <a:pt x="0" y="41"/>
                </a:lnTo>
                <a:lnTo>
                  <a:pt x="0" y="29"/>
                </a:lnTo>
                <a:lnTo>
                  <a:pt x="2" y="18"/>
                </a:lnTo>
                <a:lnTo>
                  <a:pt x="7" y="10"/>
                </a:lnTo>
                <a:lnTo>
                  <a:pt x="15" y="5"/>
                </a:lnTo>
                <a:lnTo>
                  <a:pt x="23" y="3"/>
                </a:lnTo>
                <a:lnTo>
                  <a:pt x="33" y="0"/>
                </a:lnTo>
                <a:lnTo>
                  <a:pt x="43" y="3"/>
                </a:lnTo>
                <a:lnTo>
                  <a:pt x="51" y="5"/>
                </a:lnTo>
                <a:lnTo>
                  <a:pt x="59" y="10"/>
                </a:lnTo>
                <a:lnTo>
                  <a:pt x="64" y="18"/>
                </a:lnTo>
                <a:lnTo>
                  <a:pt x="67" y="29"/>
                </a:lnTo>
                <a:lnTo>
                  <a:pt x="69" y="39"/>
                </a:lnTo>
                <a:lnTo>
                  <a:pt x="67" y="41"/>
                </a:lnTo>
                <a:lnTo>
                  <a:pt x="67" y="44"/>
                </a:lnTo>
                <a:lnTo>
                  <a:pt x="12" y="44"/>
                </a:lnTo>
                <a:lnTo>
                  <a:pt x="12" y="49"/>
                </a:lnTo>
                <a:lnTo>
                  <a:pt x="15" y="57"/>
                </a:lnTo>
                <a:lnTo>
                  <a:pt x="20" y="62"/>
                </a:lnTo>
                <a:lnTo>
                  <a:pt x="25" y="65"/>
                </a:lnTo>
                <a:lnTo>
                  <a:pt x="36" y="67"/>
                </a:lnTo>
                <a:lnTo>
                  <a:pt x="41" y="67"/>
                </a:lnTo>
                <a:lnTo>
                  <a:pt x="46" y="65"/>
                </a:lnTo>
                <a:lnTo>
                  <a:pt x="51" y="60"/>
                </a:lnTo>
                <a:lnTo>
                  <a:pt x="54" y="54"/>
                </a:lnTo>
                <a:close/>
                <a:moveTo>
                  <a:pt x="12" y="31"/>
                </a:moveTo>
                <a:lnTo>
                  <a:pt x="54" y="31"/>
                </a:lnTo>
                <a:lnTo>
                  <a:pt x="54" y="23"/>
                </a:lnTo>
                <a:lnTo>
                  <a:pt x="49" y="18"/>
                </a:lnTo>
                <a:lnTo>
                  <a:pt x="43" y="16"/>
                </a:lnTo>
                <a:lnTo>
                  <a:pt x="33" y="13"/>
                </a:lnTo>
                <a:lnTo>
                  <a:pt x="25" y="13"/>
                </a:lnTo>
                <a:lnTo>
                  <a:pt x="18" y="18"/>
                </a:lnTo>
                <a:lnTo>
                  <a:pt x="15" y="23"/>
                </a:lnTo>
                <a:lnTo>
                  <a:pt x="12" y="3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83" name="Freeform 1123"/>
          <p:cNvSpPr>
            <a:spLocks/>
          </p:cNvSpPr>
          <p:nvPr/>
        </p:nvSpPr>
        <p:spPr bwMode="auto">
          <a:xfrm>
            <a:off x="3640138" y="6157913"/>
            <a:ext cx="57150" cy="209550"/>
          </a:xfrm>
          <a:custGeom>
            <a:avLst/>
            <a:gdLst/>
            <a:ahLst/>
            <a:cxnLst>
              <a:cxn ang="0">
                <a:pos x="25" y="132"/>
              </a:cxn>
              <a:cxn ang="0">
                <a:pos x="15" y="119"/>
              </a:cxn>
              <a:cxn ang="0">
                <a:pos x="7" y="101"/>
              </a:cxn>
              <a:cxn ang="0">
                <a:pos x="2" y="83"/>
              </a:cxn>
              <a:cxn ang="0">
                <a:pos x="0" y="65"/>
              </a:cxn>
              <a:cxn ang="0">
                <a:pos x="2" y="49"/>
              </a:cxn>
              <a:cxn ang="0">
                <a:pos x="5" y="34"/>
              </a:cxn>
              <a:cxn ang="0">
                <a:pos x="12" y="16"/>
              </a:cxn>
              <a:cxn ang="0">
                <a:pos x="25" y="0"/>
              </a:cxn>
              <a:cxn ang="0">
                <a:pos x="36" y="0"/>
              </a:cxn>
              <a:cxn ang="0">
                <a:pos x="31" y="8"/>
              </a:cxn>
              <a:cxn ang="0">
                <a:pos x="25" y="16"/>
              </a:cxn>
              <a:cxn ang="0">
                <a:pos x="23" y="21"/>
              </a:cxn>
              <a:cxn ang="0">
                <a:pos x="20" y="29"/>
              </a:cxn>
              <a:cxn ang="0">
                <a:pos x="18" y="39"/>
              </a:cxn>
              <a:cxn ang="0">
                <a:pos x="15" y="52"/>
              </a:cxn>
              <a:cxn ang="0">
                <a:pos x="12" y="65"/>
              </a:cxn>
              <a:cxn ang="0">
                <a:pos x="18" y="98"/>
              </a:cxn>
              <a:cxn ang="0">
                <a:pos x="36" y="132"/>
              </a:cxn>
              <a:cxn ang="0">
                <a:pos x="25" y="132"/>
              </a:cxn>
            </a:cxnLst>
            <a:rect l="0" t="0" r="r" b="b"/>
            <a:pathLst>
              <a:path w="36" h="132">
                <a:moveTo>
                  <a:pt x="25" y="132"/>
                </a:moveTo>
                <a:lnTo>
                  <a:pt x="15" y="119"/>
                </a:lnTo>
                <a:lnTo>
                  <a:pt x="7" y="101"/>
                </a:lnTo>
                <a:lnTo>
                  <a:pt x="2" y="83"/>
                </a:lnTo>
                <a:lnTo>
                  <a:pt x="0" y="65"/>
                </a:lnTo>
                <a:lnTo>
                  <a:pt x="2" y="49"/>
                </a:lnTo>
                <a:lnTo>
                  <a:pt x="5" y="34"/>
                </a:lnTo>
                <a:lnTo>
                  <a:pt x="12" y="16"/>
                </a:lnTo>
                <a:lnTo>
                  <a:pt x="25" y="0"/>
                </a:lnTo>
                <a:lnTo>
                  <a:pt x="36" y="0"/>
                </a:lnTo>
                <a:lnTo>
                  <a:pt x="31" y="8"/>
                </a:lnTo>
                <a:lnTo>
                  <a:pt x="25" y="16"/>
                </a:lnTo>
                <a:lnTo>
                  <a:pt x="23" y="21"/>
                </a:lnTo>
                <a:lnTo>
                  <a:pt x="20" y="29"/>
                </a:lnTo>
                <a:lnTo>
                  <a:pt x="18" y="39"/>
                </a:lnTo>
                <a:lnTo>
                  <a:pt x="15" y="52"/>
                </a:lnTo>
                <a:lnTo>
                  <a:pt x="12" y="65"/>
                </a:lnTo>
                <a:lnTo>
                  <a:pt x="18" y="98"/>
                </a:lnTo>
                <a:lnTo>
                  <a:pt x="36" y="132"/>
                </a:lnTo>
                <a:lnTo>
                  <a:pt x="25" y="13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84" name="Freeform 1124"/>
          <p:cNvSpPr>
            <a:spLocks noEditPoints="1"/>
          </p:cNvSpPr>
          <p:nvPr/>
        </p:nvSpPr>
        <p:spPr bwMode="auto">
          <a:xfrm>
            <a:off x="3717925" y="6157913"/>
            <a:ext cx="101600" cy="168275"/>
          </a:xfrm>
          <a:custGeom>
            <a:avLst/>
            <a:gdLst/>
            <a:ahLst/>
            <a:cxnLst>
              <a:cxn ang="0">
                <a:pos x="13" y="104"/>
              </a:cxn>
              <a:cxn ang="0">
                <a:pos x="0" y="104"/>
              </a:cxn>
              <a:cxn ang="0">
                <a:pos x="0" y="0"/>
              </a:cxn>
              <a:cxn ang="0">
                <a:pos x="13" y="0"/>
              </a:cxn>
              <a:cxn ang="0">
                <a:pos x="13" y="39"/>
              </a:cxn>
              <a:cxn ang="0">
                <a:pos x="18" y="31"/>
              </a:cxn>
              <a:cxn ang="0">
                <a:pos x="25" y="29"/>
              </a:cxn>
              <a:cxn ang="0">
                <a:pos x="33" y="26"/>
              </a:cxn>
              <a:cxn ang="0">
                <a:pos x="38" y="29"/>
              </a:cxn>
              <a:cxn ang="0">
                <a:pos x="46" y="29"/>
              </a:cxn>
              <a:cxn ang="0">
                <a:pos x="51" y="34"/>
              </a:cxn>
              <a:cxn ang="0">
                <a:pos x="56" y="36"/>
              </a:cxn>
              <a:cxn ang="0">
                <a:pos x="59" y="44"/>
              </a:cxn>
              <a:cxn ang="0">
                <a:pos x="62" y="49"/>
              </a:cxn>
              <a:cxn ang="0">
                <a:pos x="64" y="57"/>
              </a:cxn>
              <a:cxn ang="0">
                <a:pos x="64" y="65"/>
              </a:cxn>
              <a:cxn ang="0">
                <a:pos x="62" y="78"/>
              </a:cxn>
              <a:cxn ang="0">
                <a:pos x="59" y="86"/>
              </a:cxn>
              <a:cxn ang="0">
                <a:pos x="54" y="96"/>
              </a:cxn>
              <a:cxn ang="0">
                <a:pos x="49" y="101"/>
              </a:cxn>
              <a:cxn ang="0">
                <a:pos x="41" y="104"/>
              </a:cxn>
              <a:cxn ang="0">
                <a:pos x="33" y="106"/>
              </a:cxn>
              <a:cxn ang="0">
                <a:pos x="25" y="104"/>
              </a:cxn>
              <a:cxn ang="0">
                <a:pos x="18" y="98"/>
              </a:cxn>
              <a:cxn ang="0">
                <a:pos x="13" y="93"/>
              </a:cxn>
              <a:cxn ang="0">
                <a:pos x="13" y="104"/>
              </a:cxn>
              <a:cxn ang="0">
                <a:pos x="13" y="65"/>
              </a:cxn>
              <a:cxn ang="0">
                <a:pos x="13" y="73"/>
              </a:cxn>
              <a:cxn ang="0">
                <a:pos x="15" y="80"/>
              </a:cxn>
              <a:cxn ang="0">
                <a:pos x="15" y="83"/>
              </a:cxn>
              <a:cxn ang="0">
                <a:pos x="20" y="88"/>
              </a:cxn>
              <a:cxn ang="0">
                <a:pos x="25" y="93"/>
              </a:cxn>
              <a:cxn ang="0">
                <a:pos x="31" y="93"/>
              </a:cxn>
              <a:cxn ang="0">
                <a:pos x="38" y="91"/>
              </a:cxn>
              <a:cxn ang="0">
                <a:pos x="44" y="86"/>
              </a:cxn>
              <a:cxn ang="0">
                <a:pos x="49" y="80"/>
              </a:cxn>
              <a:cxn ang="0">
                <a:pos x="49" y="75"/>
              </a:cxn>
              <a:cxn ang="0">
                <a:pos x="51" y="65"/>
              </a:cxn>
              <a:cxn ang="0">
                <a:pos x="49" y="57"/>
              </a:cxn>
              <a:cxn ang="0">
                <a:pos x="49" y="49"/>
              </a:cxn>
              <a:cxn ang="0">
                <a:pos x="44" y="44"/>
              </a:cxn>
              <a:cxn ang="0">
                <a:pos x="38" y="42"/>
              </a:cxn>
              <a:cxn ang="0">
                <a:pos x="31" y="39"/>
              </a:cxn>
              <a:cxn ang="0">
                <a:pos x="25" y="42"/>
              </a:cxn>
              <a:cxn ang="0">
                <a:pos x="18" y="47"/>
              </a:cxn>
              <a:cxn ang="0">
                <a:pos x="15" y="52"/>
              </a:cxn>
              <a:cxn ang="0">
                <a:pos x="13" y="57"/>
              </a:cxn>
              <a:cxn ang="0">
                <a:pos x="13" y="65"/>
              </a:cxn>
            </a:cxnLst>
            <a:rect l="0" t="0" r="r" b="b"/>
            <a:pathLst>
              <a:path w="64" h="106">
                <a:moveTo>
                  <a:pt x="13" y="104"/>
                </a:moveTo>
                <a:lnTo>
                  <a:pt x="0" y="104"/>
                </a:lnTo>
                <a:lnTo>
                  <a:pt x="0" y="0"/>
                </a:lnTo>
                <a:lnTo>
                  <a:pt x="13" y="0"/>
                </a:lnTo>
                <a:lnTo>
                  <a:pt x="13" y="39"/>
                </a:lnTo>
                <a:lnTo>
                  <a:pt x="18" y="31"/>
                </a:lnTo>
                <a:lnTo>
                  <a:pt x="25" y="29"/>
                </a:lnTo>
                <a:lnTo>
                  <a:pt x="33" y="26"/>
                </a:lnTo>
                <a:lnTo>
                  <a:pt x="38" y="29"/>
                </a:lnTo>
                <a:lnTo>
                  <a:pt x="46" y="29"/>
                </a:lnTo>
                <a:lnTo>
                  <a:pt x="51" y="34"/>
                </a:lnTo>
                <a:lnTo>
                  <a:pt x="56" y="36"/>
                </a:lnTo>
                <a:lnTo>
                  <a:pt x="59" y="44"/>
                </a:lnTo>
                <a:lnTo>
                  <a:pt x="62" y="49"/>
                </a:lnTo>
                <a:lnTo>
                  <a:pt x="64" y="57"/>
                </a:lnTo>
                <a:lnTo>
                  <a:pt x="64" y="65"/>
                </a:lnTo>
                <a:lnTo>
                  <a:pt x="62" y="78"/>
                </a:lnTo>
                <a:lnTo>
                  <a:pt x="59" y="86"/>
                </a:lnTo>
                <a:lnTo>
                  <a:pt x="54" y="96"/>
                </a:lnTo>
                <a:lnTo>
                  <a:pt x="49" y="101"/>
                </a:lnTo>
                <a:lnTo>
                  <a:pt x="41" y="104"/>
                </a:lnTo>
                <a:lnTo>
                  <a:pt x="33" y="106"/>
                </a:lnTo>
                <a:lnTo>
                  <a:pt x="25" y="104"/>
                </a:lnTo>
                <a:lnTo>
                  <a:pt x="18" y="98"/>
                </a:lnTo>
                <a:lnTo>
                  <a:pt x="13" y="93"/>
                </a:lnTo>
                <a:lnTo>
                  <a:pt x="13" y="104"/>
                </a:lnTo>
                <a:close/>
                <a:moveTo>
                  <a:pt x="13" y="65"/>
                </a:moveTo>
                <a:lnTo>
                  <a:pt x="13" y="73"/>
                </a:lnTo>
                <a:lnTo>
                  <a:pt x="15" y="80"/>
                </a:lnTo>
                <a:lnTo>
                  <a:pt x="15" y="83"/>
                </a:lnTo>
                <a:lnTo>
                  <a:pt x="20" y="88"/>
                </a:lnTo>
                <a:lnTo>
                  <a:pt x="25" y="93"/>
                </a:lnTo>
                <a:lnTo>
                  <a:pt x="31" y="93"/>
                </a:lnTo>
                <a:lnTo>
                  <a:pt x="38" y="91"/>
                </a:lnTo>
                <a:lnTo>
                  <a:pt x="44" y="86"/>
                </a:lnTo>
                <a:lnTo>
                  <a:pt x="49" y="80"/>
                </a:lnTo>
                <a:lnTo>
                  <a:pt x="49" y="75"/>
                </a:lnTo>
                <a:lnTo>
                  <a:pt x="51" y="65"/>
                </a:lnTo>
                <a:lnTo>
                  <a:pt x="49" y="57"/>
                </a:lnTo>
                <a:lnTo>
                  <a:pt x="49" y="49"/>
                </a:lnTo>
                <a:lnTo>
                  <a:pt x="44" y="44"/>
                </a:lnTo>
                <a:lnTo>
                  <a:pt x="38" y="42"/>
                </a:lnTo>
                <a:lnTo>
                  <a:pt x="31" y="39"/>
                </a:lnTo>
                <a:lnTo>
                  <a:pt x="25" y="42"/>
                </a:lnTo>
                <a:lnTo>
                  <a:pt x="18" y="47"/>
                </a:lnTo>
                <a:lnTo>
                  <a:pt x="15" y="52"/>
                </a:lnTo>
                <a:lnTo>
                  <a:pt x="13" y="57"/>
                </a:lnTo>
                <a:lnTo>
                  <a:pt x="13" y="6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85" name="Freeform 1125"/>
          <p:cNvSpPr>
            <a:spLocks noEditPoints="1"/>
          </p:cNvSpPr>
          <p:nvPr/>
        </p:nvSpPr>
        <p:spPr bwMode="auto">
          <a:xfrm>
            <a:off x="3844925" y="6157913"/>
            <a:ext cx="23813" cy="165100"/>
          </a:xfrm>
          <a:custGeom>
            <a:avLst/>
            <a:gdLst/>
            <a:ahLst/>
            <a:cxnLst>
              <a:cxn ang="0">
                <a:pos x="0" y="13"/>
              </a:cxn>
              <a:cxn ang="0">
                <a:pos x="0" y="0"/>
              </a:cxn>
              <a:cxn ang="0">
                <a:pos x="15" y="0"/>
              </a:cxn>
              <a:cxn ang="0">
                <a:pos x="15" y="13"/>
              </a:cxn>
              <a:cxn ang="0">
                <a:pos x="0" y="13"/>
              </a:cxn>
              <a:cxn ang="0">
                <a:pos x="0" y="104"/>
              </a:cxn>
              <a:cxn ang="0">
                <a:pos x="0" y="29"/>
              </a:cxn>
              <a:cxn ang="0">
                <a:pos x="15" y="29"/>
              </a:cxn>
              <a:cxn ang="0">
                <a:pos x="15" y="104"/>
              </a:cxn>
              <a:cxn ang="0">
                <a:pos x="0" y="104"/>
              </a:cxn>
            </a:cxnLst>
            <a:rect l="0" t="0" r="r" b="b"/>
            <a:pathLst>
              <a:path w="15" h="104">
                <a:moveTo>
                  <a:pt x="0" y="13"/>
                </a:moveTo>
                <a:lnTo>
                  <a:pt x="0" y="0"/>
                </a:lnTo>
                <a:lnTo>
                  <a:pt x="15" y="0"/>
                </a:lnTo>
                <a:lnTo>
                  <a:pt x="15" y="13"/>
                </a:lnTo>
                <a:lnTo>
                  <a:pt x="0" y="13"/>
                </a:lnTo>
                <a:close/>
                <a:moveTo>
                  <a:pt x="0" y="104"/>
                </a:moveTo>
                <a:lnTo>
                  <a:pt x="0" y="29"/>
                </a:lnTo>
                <a:lnTo>
                  <a:pt x="15" y="29"/>
                </a:lnTo>
                <a:lnTo>
                  <a:pt x="15" y="104"/>
                </a:lnTo>
                <a:lnTo>
                  <a:pt x="0" y="10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86" name="Freeform 1126"/>
          <p:cNvSpPr>
            <a:spLocks/>
          </p:cNvSpPr>
          <p:nvPr/>
        </p:nvSpPr>
        <p:spPr bwMode="auto">
          <a:xfrm>
            <a:off x="3886200" y="6162675"/>
            <a:ext cx="57150" cy="163513"/>
          </a:xfrm>
          <a:custGeom>
            <a:avLst/>
            <a:gdLst/>
            <a:ahLst/>
            <a:cxnLst>
              <a:cxn ang="0">
                <a:pos x="33" y="90"/>
              </a:cxn>
              <a:cxn ang="0">
                <a:pos x="36" y="101"/>
              </a:cxn>
              <a:cxn ang="0">
                <a:pos x="31" y="101"/>
              </a:cxn>
              <a:cxn ang="0">
                <a:pos x="25" y="103"/>
              </a:cxn>
              <a:cxn ang="0">
                <a:pos x="20" y="101"/>
              </a:cxn>
              <a:cxn ang="0">
                <a:pos x="15" y="101"/>
              </a:cxn>
              <a:cxn ang="0">
                <a:pos x="10" y="98"/>
              </a:cxn>
              <a:cxn ang="0">
                <a:pos x="10" y="95"/>
              </a:cxn>
              <a:cxn ang="0">
                <a:pos x="7" y="88"/>
              </a:cxn>
              <a:cxn ang="0">
                <a:pos x="7" y="80"/>
              </a:cxn>
              <a:cxn ang="0">
                <a:pos x="7" y="39"/>
              </a:cxn>
              <a:cxn ang="0">
                <a:pos x="0" y="39"/>
              </a:cxn>
              <a:cxn ang="0">
                <a:pos x="0" y="26"/>
              </a:cxn>
              <a:cxn ang="0">
                <a:pos x="7" y="26"/>
              </a:cxn>
              <a:cxn ang="0">
                <a:pos x="7" y="8"/>
              </a:cxn>
              <a:cxn ang="0">
                <a:pos x="20" y="0"/>
              </a:cxn>
              <a:cxn ang="0">
                <a:pos x="20" y="26"/>
              </a:cxn>
              <a:cxn ang="0">
                <a:pos x="33" y="26"/>
              </a:cxn>
              <a:cxn ang="0">
                <a:pos x="33" y="39"/>
              </a:cxn>
              <a:cxn ang="0">
                <a:pos x="20" y="39"/>
              </a:cxn>
              <a:cxn ang="0">
                <a:pos x="20" y="80"/>
              </a:cxn>
              <a:cxn ang="0">
                <a:pos x="20" y="85"/>
              </a:cxn>
              <a:cxn ang="0">
                <a:pos x="23" y="88"/>
              </a:cxn>
              <a:cxn ang="0">
                <a:pos x="23" y="88"/>
              </a:cxn>
              <a:cxn ang="0">
                <a:pos x="23" y="90"/>
              </a:cxn>
              <a:cxn ang="0">
                <a:pos x="25" y="90"/>
              </a:cxn>
              <a:cxn ang="0">
                <a:pos x="28" y="90"/>
              </a:cxn>
              <a:cxn ang="0">
                <a:pos x="31" y="90"/>
              </a:cxn>
              <a:cxn ang="0">
                <a:pos x="33" y="90"/>
              </a:cxn>
            </a:cxnLst>
            <a:rect l="0" t="0" r="r" b="b"/>
            <a:pathLst>
              <a:path w="36" h="103">
                <a:moveTo>
                  <a:pt x="33" y="90"/>
                </a:moveTo>
                <a:lnTo>
                  <a:pt x="36" y="101"/>
                </a:lnTo>
                <a:lnTo>
                  <a:pt x="31" y="101"/>
                </a:lnTo>
                <a:lnTo>
                  <a:pt x="25" y="103"/>
                </a:lnTo>
                <a:lnTo>
                  <a:pt x="20" y="101"/>
                </a:lnTo>
                <a:lnTo>
                  <a:pt x="15" y="101"/>
                </a:lnTo>
                <a:lnTo>
                  <a:pt x="10" y="98"/>
                </a:lnTo>
                <a:lnTo>
                  <a:pt x="10" y="95"/>
                </a:lnTo>
                <a:lnTo>
                  <a:pt x="7" y="88"/>
                </a:lnTo>
                <a:lnTo>
                  <a:pt x="7" y="80"/>
                </a:lnTo>
                <a:lnTo>
                  <a:pt x="7" y="39"/>
                </a:lnTo>
                <a:lnTo>
                  <a:pt x="0" y="39"/>
                </a:lnTo>
                <a:lnTo>
                  <a:pt x="0" y="26"/>
                </a:lnTo>
                <a:lnTo>
                  <a:pt x="7" y="26"/>
                </a:lnTo>
                <a:lnTo>
                  <a:pt x="7" y="8"/>
                </a:lnTo>
                <a:lnTo>
                  <a:pt x="20" y="0"/>
                </a:lnTo>
                <a:lnTo>
                  <a:pt x="20" y="26"/>
                </a:lnTo>
                <a:lnTo>
                  <a:pt x="33" y="26"/>
                </a:lnTo>
                <a:lnTo>
                  <a:pt x="33" y="39"/>
                </a:lnTo>
                <a:lnTo>
                  <a:pt x="20" y="39"/>
                </a:lnTo>
                <a:lnTo>
                  <a:pt x="20" y="80"/>
                </a:lnTo>
                <a:lnTo>
                  <a:pt x="20" y="85"/>
                </a:lnTo>
                <a:lnTo>
                  <a:pt x="23" y="88"/>
                </a:lnTo>
                <a:lnTo>
                  <a:pt x="23" y="88"/>
                </a:lnTo>
                <a:lnTo>
                  <a:pt x="23" y="90"/>
                </a:lnTo>
                <a:lnTo>
                  <a:pt x="25" y="90"/>
                </a:lnTo>
                <a:lnTo>
                  <a:pt x="28" y="90"/>
                </a:lnTo>
                <a:lnTo>
                  <a:pt x="31" y="90"/>
                </a:lnTo>
                <a:lnTo>
                  <a:pt x="33" y="9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87" name="Freeform 1127"/>
          <p:cNvSpPr>
            <a:spLocks/>
          </p:cNvSpPr>
          <p:nvPr/>
        </p:nvSpPr>
        <p:spPr bwMode="auto">
          <a:xfrm>
            <a:off x="3951288" y="6199188"/>
            <a:ext cx="98425" cy="127000"/>
          </a:xfrm>
          <a:custGeom>
            <a:avLst/>
            <a:gdLst/>
            <a:ahLst/>
            <a:cxnLst>
              <a:cxn ang="0">
                <a:pos x="13" y="54"/>
              </a:cxn>
              <a:cxn ang="0">
                <a:pos x="18" y="65"/>
              </a:cxn>
              <a:cxn ang="0">
                <a:pos x="31" y="67"/>
              </a:cxn>
              <a:cxn ang="0">
                <a:pos x="44" y="65"/>
              </a:cxn>
              <a:cxn ang="0">
                <a:pos x="49" y="57"/>
              </a:cxn>
              <a:cxn ang="0">
                <a:pos x="44" y="49"/>
              </a:cxn>
              <a:cxn ang="0">
                <a:pos x="31" y="47"/>
              </a:cxn>
              <a:cxn ang="0">
                <a:pos x="13" y="41"/>
              </a:cxn>
              <a:cxn ang="0">
                <a:pos x="5" y="34"/>
              </a:cxn>
              <a:cxn ang="0">
                <a:pos x="2" y="23"/>
              </a:cxn>
              <a:cxn ang="0">
                <a:pos x="2" y="13"/>
              </a:cxn>
              <a:cxn ang="0">
                <a:pos x="10" y="5"/>
              </a:cxn>
              <a:cxn ang="0">
                <a:pos x="18" y="3"/>
              </a:cxn>
              <a:cxn ang="0">
                <a:pos x="28" y="0"/>
              </a:cxn>
              <a:cxn ang="0">
                <a:pos x="44" y="3"/>
              </a:cxn>
              <a:cxn ang="0">
                <a:pos x="52" y="10"/>
              </a:cxn>
              <a:cxn ang="0">
                <a:pos x="57" y="21"/>
              </a:cxn>
              <a:cxn ang="0">
                <a:pos x="41" y="18"/>
              </a:cxn>
              <a:cxn ang="0">
                <a:pos x="36" y="13"/>
              </a:cxn>
              <a:cxn ang="0">
                <a:pos x="23" y="13"/>
              </a:cxn>
              <a:cxn ang="0">
                <a:pos x="15" y="18"/>
              </a:cxn>
              <a:cxn ang="0">
                <a:pos x="15" y="23"/>
              </a:cxn>
              <a:cxn ang="0">
                <a:pos x="18" y="26"/>
              </a:cxn>
              <a:cxn ang="0">
                <a:pos x="23" y="29"/>
              </a:cxn>
              <a:cxn ang="0">
                <a:pos x="41" y="34"/>
              </a:cxn>
              <a:cxn ang="0">
                <a:pos x="54" y="39"/>
              </a:cxn>
              <a:cxn ang="0">
                <a:pos x="59" y="49"/>
              </a:cxn>
              <a:cxn ang="0">
                <a:pos x="59" y="62"/>
              </a:cxn>
              <a:cxn ang="0">
                <a:pos x="54" y="72"/>
              </a:cxn>
              <a:cxn ang="0">
                <a:pos x="39" y="78"/>
              </a:cxn>
              <a:cxn ang="0">
                <a:pos x="23" y="78"/>
              </a:cxn>
              <a:cxn ang="0">
                <a:pos x="10" y="72"/>
              </a:cxn>
              <a:cxn ang="0">
                <a:pos x="2" y="62"/>
              </a:cxn>
            </a:cxnLst>
            <a:rect l="0" t="0" r="r" b="b"/>
            <a:pathLst>
              <a:path w="62" h="80">
                <a:moveTo>
                  <a:pt x="0" y="54"/>
                </a:moveTo>
                <a:lnTo>
                  <a:pt x="13" y="54"/>
                </a:lnTo>
                <a:lnTo>
                  <a:pt x="15" y="60"/>
                </a:lnTo>
                <a:lnTo>
                  <a:pt x="18" y="65"/>
                </a:lnTo>
                <a:lnTo>
                  <a:pt x="23" y="67"/>
                </a:lnTo>
                <a:lnTo>
                  <a:pt x="31" y="67"/>
                </a:lnTo>
                <a:lnTo>
                  <a:pt x="39" y="67"/>
                </a:lnTo>
                <a:lnTo>
                  <a:pt x="44" y="65"/>
                </a:lnTo>
                <a:lnTo>
                  <a:pt x="46" y="60"/>
                </a:lnTo>
                <a:lnTo>
                  <a:pt x="49" y="57"/>
                </a:lnTo>
                <a:lnTo>
                  <a:pt x="46" y="52"/>
                </a:lnTo>
                <a:lnTo>
                  <a:pt x="44" y="49"/>
                </a:lnTo>
                <a:lnTo>
                  <a:pt x="39" y="49"/>
                </a:lnTo>
                <a:lnTo>
                  <a:pt x="31" y="47"/>
                </a:lnTo>
                <a:lnTo>
                  <a:pt x="21" y="44"/>
                </a:lnTo>
                <a:lnTo>
                  <a:pt x="13" y="41"/>
                </a:lnTo>
                <a:lnTo>
                  <a:pt x="8" y="36"/>
                </a:lnTo>
                <a:lnTo>
                  <a:pt x="5" y="34"/>
                </a:lnTo>
                <a:lnTo>
                  <a:pt x="2" y="29"/>
                </a:lnTo>
                <a:lnTo>
                  <a:pt x="2" y="23"/>
                </a:lnTo>
                <a:lnTo>
                  <a:pt x="2" y="18"/>
                </a:lnTo>
                <a:lnTo>
                  <a:pt x="2" y="13"/>
                </a:lnTo>
                <a:lnTo>
                  <a:pt x="5" y="10"/>
                </a:lnTo>
                <a:lnTo>
                  <a:pt x="10" y="5"/>
                </a:lnTo>
                <a:lnTo>
                  <a:pt x="13" y="5"/>
                </a:lnTo>
                <a:lnTo>
                  <a:pt x="18" y="3"/>
                </a:lnTo>
                <a:lnTo>
                  <a:pt x="23" y="0"/>
                </a:lnTo>
                <a:lnTo>
                  <a:pt x="28" y="0"/>
                </a:lnTo>
                <a:lnTo>
                  <a:pt x="36" y="0"/>
                </a:lnTo>
                <a:lnTo>
                  <a:pt x="44" y="3"/>
                </a:lnTo>
                <a:lnTo>
                  <a:pt x="49" y="5"/>
                </a:lnTo>
                <a:lnTo>
                  <a:pt x="52" y="10"/>
                </a:lnTo>
                <a:lnTo>
                  <a:pt x="54" y="16"/>
                </a:lnTo>
                <a:lnTo>
                  <a:pt x="57" y="21"/>
                </a:lnTo>
                <a:lnTo>
                  <a:pt x="44" y="23"/>
                </a:lnTo>
                <a:lnTo>
                  <a:pt x="41" y="18"/>
                </a:lnTo>
                <a:lnTo>
                  <a:pt x="39" y="16"/>
                </a:lnTo>
                <a:lnTo>
                  <a:pt x="36" y="13"/>
                </a:lnTo>
                <a:lnTo>
                  <a:pt x="28" y="13"/>
                </a:lnTo>
                <a:lnTo>
                  <a:pt x="23" y="13"/>
                </a:lnTo>
                <a:lnTo>
                  <a:pt x="18" y="16"/>
                </a:lnTo>
                <a:lnTo>
                  <a:pt x="15" y="18"/>
                </a:lnTo>
                <a:lnTo>
                  <a:pt x="15" y="21"/>
                </a:lnTo>
                <a:lnTo>
                  <a:pt x="15" y="23"/>
                </a:lnTo>
                <a:lnTo>
                  <a:pt x="15" y="26"/>
                </a:lnTo>
                <a:lnTo>
                  <a:pt x="18" y="26"/>
                </a:lnTo>
                <a:lnTo>
                  <a:pt x="21" y="29"/>
                </a:lnTo>
                <a:lnTo>
                  <a:pt x="23" y="29"/>
                </a:lnTo>
                <a:lnTo>
                  <a:pt x="31" y="31"/>
                </a:lnTo>
                <a:lnTo>
                  <a:pt x="41" y="34"/>
                </a:lnTo>
                <a:lnTo>
                  <a:pt x="49" y="36"/>
                </a:lnTo>
                <a:lnTo>
                  <a:pt x="54" y="39"/>
                </a:lnTo>
                <a:lnTo>
                  <a:pt x="57" y="44"/>
                </a:lnTo>
                <a:lnTo>
                  <a:pt x="59" y="49"/>
                </a:lnTo>
                <a:lnTo>
                  <a:pt x="62" y="54"/>
                </a:lnTo>
                <a:lnTo>
                  <a:pt x="59" y="62"/>
                </a:lnTo>
                <a:lnTo>
                  <a:pt x="57" y="67"/>
                </a:lnTo>
                <a:lnTo>
                  <a:pt x="54" y="72"/>
                </a:lnTo>
                <a:lnTo>
                  <a:pt x="46" y="75"/>
                </a:lnTo>
                <a:lnTo>
                  <a:pt x="39" y="78"/>
                </a:lnTo>
                <a:lnTo>
                  <a:pt x="31" y="80"/>
                </a:lnTo>
                <a:lnTo>
                  <a:pt x="23" y="78"/>
                </a:lnTo>
                <a:lnTo>
                  <a:pt x="15" y="78"/>
                </a:lnTo>
                <a:lnTo>
                  <a:pt x="10" y="72"/>
                </a:lnTo>
                <a:lnTo>
                  <a:pt x="5" y="67"/>
                </a:lnTo>
                <a:lnTo>
                  <a:pt x="2" y="62"/>
                </a:lnTo>
                <a:lnTo>
                  <a:pt x="0" y="5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88" name="Freeform 1128"/>
          <p:cNvSpPr>
            <a:spLocks/>
          </p:cNvSpPr>
          <p:nvPr/>
        </p:nvSpPr>
        <p:spPr bwMode="auto">
          <a:xfrm>
            <a:off x="4065588" y="6157913"/>
            <a:ext cx="53975" cy="209550"/>
          </a:xfrm>
          <a:custGeom>
            <a:avLst/>
            <a:gdLst/>
            <a:ahLst/>
            <a:cxnLst>
              <a:cxn ang="0">
                <a:pos x="8" y="132"/>
              </a:cxn>
              <a:cxn ang="0">
                <a:pos x="0" y="132"/>
              </a:cxn>
              <a:cxn ang="0">
                <a:pos x="16" y="98"/>
              </a:cxn>
              <a:cxn ang="0">
                <a:pos x="21" y="65"/>
              </a:cxn>
              <a:cxn ang="0">
                <a:pos x="21" y="52"/>
              </a:cxn>
              <a:cxn ang="0">
                <a:pos x="18" y="39"/>
              </a:cxn>
              <a:cxn ang="0">
                <a:pos x="16" y="31"/>
              </a:cxn>
              <a:cxn ang="0">
                <a:pos x="10" y="21"/>
              </a:cxn>
              <a:cxn ang="0">
                <a:pos x="8" y="16"/>
              </a:cxn>
              <a:cxn ang="0">
                <a:pos x="5" y="8"/>
              </a:cxn>
              <a:cxn ang="0">
                <a:pos x="0" y="0"/>
              </a:cxn>
              <a:cxn ang="0">
                <a:pos x="8" y="0"/>
              </a:cxn>
              <a:cxn ang="0">
                <a:pos x="21" y="16"/>
              </a:cxn>
              <a:cxn ang="0">
                <a:pos x="29" y="34"/>
              </a:cxn>
              <a:cxn ang="0">
                <a:pos x="34" y="49"/>
              </a:cxn>
              <a:cxn ang="0">
                <a:pos x="34" y="65"/>
              </a:cxn>
              <a:cxn ang="0">
                <a:pos x="34" y="83"/>
              </a:cxn>
              <a:cxn ang="0">
                <a:pos x="26" y="101"/>
              </a:cxn>
              <a:cxn ang="0">
                <a:pos x="18" y="119"/>
              </a:cxn>
              <a:cxn ang="0">
                <a:pos x="8" y="132"/>
              </a:cxn>
            </a:cxnLst>
            <a:rect l="0" t="0" r="r" b="b"/>
            <a:pathLst>
              <a:path w="34" h="132">
                <a:moveTo>
                  <a:pt x="8" y="132"/>
                </a:moveTo>
                <a:lnTo>
                  <a:pt x="0" y="132"/>
                </a:lnTo>
                <a:lnTo>
                  <a:pt x="16" y="98"/>
                </a:lnTo>
                <a:lnTo>
                  <a:pt x="21" y="65"/>
                </a:lnTo>
                <a:lnTo>
                  <a:pt x="21" y="52"/>
                </a:lnTo>
                <a:lnTo>
                  <a:pt x="18" y="39"/>
                </a:lnTo>
                <a:lnTo>
                  <a:pt x="16" y="31"/>
                </a:lnTo>
                <a:lnTo>
                  <a:pt x="10" y="21"/>
                </a:lnTo>
                <a:lnTo>
                  <a:pt x="8" y="16"/>
                </a:lnTo>
                <a:lnTo>
                  <a:pt x="5" y="8"/>
                </a:lnTo>
                <a:lnTo>
                  <a:pt x="0" y="0"/>
                </a:lnTo>
                <a:lnTo>
                  <a:pt x="8" y="0"/>
                </a:lnTo>
                <a:lnTo>
                  <a:pt x="21" y="16"/>
                </a:lnTo>
                <a:lnTo>
                  <a:pt x="29" y="34"/>
                </a:lnTo>
                <a:lnTo>
                  <a:pt x="34" y="49"/>
                </a:lnTo>
                <a:lnTo>
                  <a:pt x="34" y="65"/>
                </a:lnTo>
                <a:lnTo>
                  <a:pt x="34" y="83"/>
                </a:lnTo>
                <a:lnTo>
                  <a:pt x="26" y="101"/>
                </a:lnTo>
                <a:lnTo>
                  <a:pt x="18" y="119"/>
                </a:lnTo>
                <a:lnTo>
                  <a:pt x="8" y="13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89" name="Freeform 1129"/>
          <p:cNvSpPr>
            <a:spLocks/>
          </p:cNvSpPr>
          <p:nvPr/>
        </p:nvSpPr>
        <p:spPr bwMode="auto">
          <a:xfrm>
            <a:off x="760413" y="4370388"/>
            <a:ext cx="168275" cy="119062"/>
          </a:xfrm>
          <a:custGeom>
            <a:avLst/>
            <a:gdLst/>
            <a:ahLst/>
            <a:cxnLst>
              <a:cxn ang="0">
                <a:pos x="106" y="75"/>
              </a:cxn>
              <a:cxn ang="0">
                <a:pos x="0" y="75"/>
              </a:cxn>
              <a:cxn ang="0">
                <a:pos x="0" y="3"/>
              </a:cxn>
              <a:cxn ang="0">
                <a:pos x="13" y="3"/>
              </a:cxn>
              <a:cxn ang="0">
                <a:pos x="13" y="62"/>
              </a:cxn>
              <a:cxn ang="0">
                <a:pos x="44" y="62"/>
              </a:cxn>
              <a:cxn ang="0">
                <a:pos x="44" y="5"/>
              </a:cxn>
              <a:cxn ang="0">
                <a:pos x="57" y="5"/>
              </a:cxn>
              <a:cxn ang="0">
                <a:pos x="57" y="62"/>
              </a:cxn>
              <a:cxn ang="0">
                <a:pos x="93" y="62"/>
              </a:cxn>
              <a:cxn ang="0">
                <a:pos x="93" y="0"/>
              </a:cxn>
              <a:cxn ang="0">
                <a:pos x="106" y="0"/>
              </a:cxn>
              <a:cxn ang="0">
                <a:pos x="106" y="75"/>
              </a:cxn>
            </a:cxnLst>
            <a:rect l="0" t="0" r="r" b="b"/>
            <a:pathLst>
              <a:path w="106" h="75">
                <a:moveTo>
                  <a:pt x="106" y="75"/>
                </a:moveTo>
                <a:lnTo>
                  <a:pt x="0" y="75"/>
                </a:lnTo>
                <a:lnTo>
                  <a:pt x="0" y="3"/>
                </a:lnTo>
                <a:lnTo>
                  <a:pt x="13" y="3"/>
                </a:lnTo>
                <a:lnTo>
                  <a:pt x="13" y="62"/>
                </a:lnTo>
                <a:lnTo>
                  <a:pt x="44" y="62"/>
                </a:lnTo>
                <a:lnTo>
                  <a:pt x="44" y="5"/>
                </a:lnTo>
                <a:lnTo>
                  <a:pt x="57" y="5"/>
                </a:lnTo>
                <a:lnTo>
                  <a:pt x="57" y="62"/>
                </a:lnTo>
                <a:lnTo>
                  <a:pt x="93" y="62"/>
                </a:lnTo>
                <a:lnTo>
                  <a:pt x="93" y="0"/>
                </a:lnTo>
                <a:lnTo>
                  <a:pt x="106" y="0"/>
                </a:lnTo>
                <a:lnTo>
                  <a:pt x="106" y="7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90" name="Freeform 1130"/>
          <p:cNvSpPr>
            <a:spLocks noEditPoints="1"/>
          </p:cNvSpPr>
          <p:nvPr/>
        </p:nvSpPr>
        <p:spPr bwMode="auto">
          <a:xfrm>
            <a:off x="806450" y="4248150"/>
            <a:ext cx="168275" cy="101600"/>
          </a:xfrm>
          <a:custGeom>
            <a:avLst/>
            <a:gdLst/>
            <a:ahLst/>
            <a:cxnLst>
              <a:cxn ang="0">
                <a:pos x="106" y="13"/>
              </a:cxn>
              <a:cxn ang="0">
                <a:pos x="67" y="13"/>
              </a:cxn>
              <a:cxn ang="0">
                <a:pos x="72" y="15"/>
              </a:cxn>
              <a:cxn ang="0">
                <a:pos x="75" y="20"/>
              </a:cxn>
              <a:cxn ang="0">
                <a:pos x="77" y="26"/>
              </a:cxn>
              <a:cxn ang="0">
                <a:pos x="77" y="33"/>
              </a:cxn>
              <a:cxn ang="0">
                <a:pos x="77" y="41"/>
              </a:cxn>
              <a:cxn ang="0">
                <a:pos x="72" y="49"/>
              </a:cxn>
              <a:cxn ang="0">
                <a:pos x="67" y="54"/>
              </a:cxn>
              <a:cxn ang="0">
                <a:pos x="59" y="59"/>
              </a:cxn>
              <a:cxn ang="0">
                <a:pos x="49" y="64"/>
              </a:cxn>
              <a:cxn ang="0">
                <a:pos x="39" y="64"/>
              </a:cxn>
              <a:cxn ang="0">
                <a:pos x="28" y="64"/>
              </a:cxn>
              <a:cxn ang="0">
                <a:pos x="18" y="59"/>
              </a:cxn>
              <a:cxn ang="0">
                <a:pos x="10" y="57"/>
              </a:cxn>
              <a:cxn ang="0">
                <a:pos x="5" y="49"/>
              </a:cxn>
              <a:cxn ang="0">
                <a:pos x="0" y="41"/>
              </a:cxn>
              <a:cxn ang="0">
                <a:pos x="0" y="33"/>
              </a:cxn>
              <a:cxn ang="0">
                <a:pos x="2" y="26"/>
              </a:cxn>
              <a:cxn ang="0">
                <a:pos x="5" y="18"/>
              </a:cxn>
              <a:cxn ang="0">
                <a:pos x="13" y="13"/>
              </a:cxn>
              <a:cxn ang="0">
                <a:pos x="2" y="13"/>
              </a:cxn>
              <a:cxn ang="0">
                <a:pos x="2" y="0"/>
              </a:cxn>
              <a:cxn ang="0">
                <a:pos x="106" y="0"/>
              </a:cxn>
              <a:cxn ang="0">
                <a:pos x="106" y="13"/>
              </a:cxn>
              <a:cxn ang="0">
                <a:pos x="39" y="51"/>
              </a:cxn>
              <a:cxn ang="0">
                <a:pos x="46" y="49"/>
              </a:cxn>
              <a:cxn ang="0">
                <a:pos x="54" y="49"/>
              </a:cxn>
              <a:cxn ang="0">
                <a:pos x="59" y="44"/>
              </a:cxn>
              <a:cxn ang="0">
                <a:pos x="64" y="39"/>
              </a:cxn>
              <a:cxn ang="0">
                <a:pos x="67" y="31"/>
              </a:cxn>
              <a:cxn ang="0">
                <a:pos x="64" y="26"/>
              </a:cxn>
              <a:cxn ang="0">
                <a:pos x="59" y="18"/>
              </a:cxn>
              <a:cxn ang="0">
                <a:pos x="54" y="15"/>
              </a:cxn>
              <a:cxn ang="0">
                <a:pos x="49" y="13"/>
              </a:cxn>
              <a:cxn ang="0">
                <a:pos x="39" y="13"/>
              </a:cxn>
              <a:cxn ang="0">
                <a:pos x="31" y="13"/>
              </a:cxn>
              <a:cxn ang="0">
                <a:pos x="23" y="15"/>
              </a:cxn>
              <a:cxn ang="0">
                <a:pos x="18" y="18"/>
              </a:cxn>
              <a:cxn ang="0">
                <a:pos x="13" y="26"/>
              </a:cxn>
              <a:cxn ang="0">
                <a:pos x="13" y="33"/>
              </a:cxn>
              <a:cxn ang="0">
                <a:pos x="13" y="39"/>
              </a:cxn>
              <a:cxn ang="0">
                <a:pos x="18" y="46"/>
              </a:cxn>
              <a:cxn ang="0">
                <a:pos x="23" y="49"/>
              </a:cxn>
              <a:cxn ang="0">
                <a:pos x="31" y="49"/>
              </a:cxn>
              <a:cxn ang="0">
                <a:pos x="39" y="51"/>
              </a:cxn>
            </a:cxnLst>
            <a:rect l="0" t="0" r="r" b="b"/>
            <a:pathLst>
              <a:path w="106" h="64">
                <a:moveTo>
                  <a:pt x="106" y="13"/>
                </a:moveTo>
                <a:lnTo>
                  <a:pt x="67" y="13"/>
                </a:lnTo>
                <a:lnTo>
                  <a:pt x="72" y="15"/>
                </a:lnTo>
                <a:lnTo>
                  <a:pt x="75" y="20"/>
                </a:lnTo>
                <a:lnTo>
                  <a:pt x="77" y="26"/>
                </a:lnTo>
                <a:lnTo>
                  <a:pt x="77" y="33"/>
                </a:lnTo>
                <a:lnTo>
                  <a:pt x="77" y="41"/>
                </a:lnTo>
                <a:lnTo>
                  <a:pt x="72" y="49"/>
                </a:lnTo>
                <a:lnTo>
                  <a:pt x="67" y="54"/>
                </a:lnTo>
                <a:lnTo>
                  <a:pt x="59" y="59"/>
                </a:lnTo>
                <a:lnTo>
                  <a:pt x="49" y="64"/>
                </a:lnTo>
                <a:lnTo>
                  <a:pt x="39" y="64"/>
                </a:lnTo>
                <a:lnTo>
                  <a:pt x="28" y="64"/>
                </a:lnTo>
                <a:lnTo>
                  <a:pt x="18" y="59"/>
                </a:lnTo>
                <a:lnTo>
                  <a:pt x="10" y="57"/>
                </a:lnTo>
                <a:lnTo>
                  <a:pt x="5" y="49"/>
                </a:lnTo>
                <a:lnTo>
                  <a:pt x="0" y="41"/>
                </a:lnTo>
                <a:lnTo>
                  <a:pt x="0" y="33"/>
                </a:lnTo>
                <a:lnTo>
                  <a:pt x="2" y="26"/>
                </a:lnTo>
                <a:lnTo>
                  <a:pt x="5" y="18"/>
                </a:lnTo>
                <a:lnTo>
                  <a:pt x="13" y="13"/>
                </a:lnTo>
                <a:lnTo>
                  <a:pt x="2" y="13"/>
                </a:lnTo>
                <a:lnTo>
                  <a:pt x="2" y="0"/>
                </a:lnTo>
                <a:lnTo>
                  <a:pt x="106" y="0"/>
                </a:lnTo>
                <a:lnTo>
                  <a:pt x="106" y="13"/>
                </a:lnTo>
                <a:close/>
                <a:moveTo>
                  <a:pt x="39" y="51"/>
                </a:moveTo>
                <a:lnTo>
                  <a:pt x="46" y="49"/>
                </a:lnTo>
                <a:lnTo>
                  <a:pt x="54" y="49"/>
                </a:lnTo>
                <a:lnTo>
                  <a:pt x="59" y="44"/>
                </a:lnTo>
                <a:lnTo>
                  <a:pt x="64" y="39"/>
                </a:lnTo>
                <a:lnTo>
                  <a:pt x="67" y="31"/>
                </a:lnTo>
                <a:lnTo>
                  <a:pt x="64" y="26"/>
                </a:lnTo>
                <a:lnTo>
                  <a:pt x="59" y="18"/>
                </a:lnTo>
                <a:lnTo>
                  <a:pt x="54" y="15"/>
                </a:lnTo>
                <a:lnTo>
                  <a:pt x="49" y="13"/>
                </a:lnTo>
                <a:lnTo>
                  <a:pt x="39" y="13"/>
                </a:lnTo>
                <a:lnTo>
                  <a:pt x="31" y="13"/>
                </a:lnTo>
                <a:lnTo>
                  <a:pt x="23" y="15"/>
                </a:lnTo>
                <a:lnTo>
                  <a:pt x="18" y="18"/>
                </a:lnTo>
                <a:lnTo>
                  <a:pt x="13" y="26"/>
                </a:lnTo>
                <a:lnTo>
                  <a:pt x="13" y="33"/>
                </a:lnTo>
                <a:lnTo>
                  <a:pt x="13" y="39"/>
                </a:lnTo>
                <a:lnTo>
                  <a:pt x="18" y="46"/>
                </a:lnTo>
                <a:lnTo>
                  <a:pt x="23" y="49"/>
                </a:lnTo>
                <a:lnTo>
                  <a:pt x="31" y="49"/>
                </a:lnTo>
                <a:lnTo>
                  <a:pt x="39" y="5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91" name="Freeform 1131"/>
          <p:cNvSpPr>
            <a:spLocks/>
          </p:cNvSpPr>
          <p:nvPr/>
        </p:nvSpPr>
        <p:spPr bwMode="auto">
          <a:xfrm>
            <a:off x="809625" y="4121150"/>
            <a:ext cx="119063" cy="93663"/>
          </a:xfrm>
          <a:custGeom>
            <a:avLst/>
            <a:gdLst/>
            <a:ahLst/>
            <a:cxnLst>
              <a:cxn ang="0">
                <a:pos x="75" y="13"/>
              </a:cxn>
              <a:cxn ang="0">
                <a:pos x="62" y="13"/>
              </a:cxn>
              <a:cxn ang="0">
                <a:pos x="70" y="18"/>
              </a:cxn>
              <a:cxn ang="0">
                <a:pos x="75" y="26"/>
              </a:cxn>
              <a:cxn ang="0">
                <a:pos x="75" y="36"/>
              </a:cxn>
              <a:cxn ang="0">
                <a:pos x="75" y="41"/>
              </a:cxn>
              <a:cxn ang="0">
                <a:pos x="73" y="46"/>
              </a:cxn>
              <a:cxn ang="0">
                <a:pos x="70" y="51"/>
              </a:cxn>
              <a:cxn ang="0">
                <a:pos x="68" y="54"/>
              </a:cxn>
              <a:cxn ang="0">
                <a:pos x="62" y="57"/>
              </a:cxn>
              <a:cxn ang="0">
                <a:pos x="57" y="57"/>
              </a:cxn>
              <a:cxn ang="0">
                <a:pos x="52" y="59"/>
              </a:cxn>
              <a:cxn ang="0">
                <a:pos x="47" y="59"/>
              </a:cxn>
              <a:cxn ang="0">
                <a:pos x="0" y="59"/>
              </a:cxn>
              <a:cxn ang="0">
                <a:pos x="0" y="44"/>
              </a:cxn>
              <a:cxn ang="0">
                <a:pos x="39" y="44"/>
              </a:cxn>
              <a:cxn ang="0">
                <a:pos x="49" y="44"/>
              </a:cxn>
              <a:cxn ang="0">
                <a:pos x="52" y="44"/>
              </a:cxn>
              <a:cxn ang="0">
                <a:pos x="57" y="41"/>
              </a:cxn>
              <a:cxn ang="0">
                <a:pos x="60" y="38"/>
              </a:cxn>
              <a:cxn ang="0">
                <a:pos x="62" y="36"/>
              </a:cxn>
              <a:cxn ang="0">
                <a:pos x="65" y="31"/>
              </a:cxn>
              <a:cxn ang="0">
                <a:pos x="62" y="26"/>
              </a:cxn>
              <a:cxn ang="0">
                <a:pos x="60" y="20"/>
              </a:cxn>
              <a:cxn ang="0">
                <a:pos x="57" y="18"/>
              </a:cxn>
              <a:cxn ang="0">
                <a:pos x="52" y="15"/>
              </a:cxn>
              <a:cxn ang="0">
                <a:pos x="47" y="13"/>
              </a:cxn>
              <a:cxn ang="0">
                <a:pos x="39" y="13"/>
              </a:cxn>
              <a:cxn ang="0">
                <a:pos x="0" y="13"/>
              </a:cxn>
              <a:cxn ang="0">
                <a:pos x="0" y="0"/>
              </a:cxn>
              <a:cxn ang="0">
                <a:pos x="75" y="0"/>
              </a:cxn>
              <a:cxn ang="0">
                <a:pos x="75" y="13"/>
              </a:cxn>
            </a:cxnLst>
            <a:rect l="0" t="0" r="r" b="b"/>
            <a:pathLst>
              <a:path w="75" h="59">
                <a:moveTo>
                  <a:pt x="75" y="13"/>
                </a:moveTo>
                <a:lnTo>
                  <a:pt x="62" y="13"/>
                </a:lnTo>
                <a:lnTo>
                  <a:pt x="70" y="18"/>
                </a:lnTo>
                <a:lnTo>
                  <a:pt x="75" y="26"/>
                </a:lnTo>
                <a:lnTo>
                  <a:pt x="75" y="36"/>
                </a:lnTo>
                <a:lnTo>
                  <a:pt x="75" y="41"/>
                </a:lnTo>
                <a:lnTo>
                  <a:pt x="73" y="46"/>
                </a:lnTo>
                <a:lnTo>
                  <a:pt x="70" y="51"/>
                </a:lnTo>
                <a:lnTo>
                  <a:pt x="68" y="54"/>
                </a:lnTo>
                <a:lnTo>
                  <a:pt x="62" y="57"/>
                </a:lnTo>
                <a:lnTo>
                  <a:pt x="57" y="57"/>
                </a:lnTo>
                <a:lnTo>
                  <a:pt x="52" y="59"/>
                </a:lnTo>
                <a:lnTo>
                  <a:pt x="47" y="59"/>
                </a:lnTo>
                <a:lnTo>
                  <a:pt x="0" y="59"/>
                </a:lnTo>
                <a:lnTo>
                  <a:pt x="0" y="44"/>
                </a:lnTo>
                <a:lnTo>
                  <a:pt x="39" y="44"/>
                </a:lnTo>
                <a:lnTo>
                  <a:pt x="49" y="44"/>
                </a:lnTo>
                <a:lnTo>
                  <a:pt x="52" y="44"/>
                </a:lnTo>
                <a:lnTo>
                  <a:pt x="57" y="41"/>
                </a:lnTo>
                <a:lnTo>
                  <a:pt x="60" y="38"/>
                </a:lnTo>
                <a:lnTo>
                  <a:pt x="62" y="36"/>
                </a:lnTo>
                <a:lnTo>
                  <a:pt x="65" y="31"/>
                </a:lnTo>
                <a:lnTo>
                  <a:pt x="62" y="26"/>
                </a:lnTo>
                <a:lnTo>
                  <a:pt x="60" y="20"/>
                </a:lnTo>
                <a:lnTo>
                  <a:pt x="57" y="18"/>
                </a:lnTo>
                <a:lnTo>
                  <a:pt x="52" y="15"/>
                </a:lnTo>
                <a:lnTo>
                  <a:pt x="47" y="13"/>
                </a:lnTo>
                <a:lnTo>
                  <a:pt x="39" y="13"/>
                </a:lnTo>
                <a:lnTo>
                  <a:pt x="0" y="13"/>
                </a:lnTo>
                <a:lnTo>
                  <a:pt x="0" y="0"/>
                </a:lnTo>
                <a:lnTo>
                  <a:pt x="75" y="0"/>
                </a:lnTo>
                <a:lnTo>
                  <a:pt x="75" y="13"/>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92" name="Freeform 1132"/>
          <p:cNvSpPr>
            <a:spLocks noEditPoints="1"/>
          </p:cNvSpPr>
          <p:nvPr/>
        </p:nvSpPr>
        <p:spPr bwMode="auto">
          <a:xfrm>
            <a:off x="806450" y="3986213"/>
            <a:ext cx="122238" cy="109537"/>
          </a:xfrm>
          <a:custGeom>
            <a:avLst/>
            <a:gdLst/>
            <a:ahLst/>
            <a:cxnLst>
              <a:cxn ang="0">
                <a:pos x="72" y="25"/>
              </a:cxn>
              <a:cxn ang="0">
                <a:pos x="77" y="38"/>
              </a:cxn>
              <a:cxn ang="0">
                <a:pos x="77" y="51"/>
              </a:cxn>
              <a:cxn ang="0">
                <a:pos x="72" y="62"/>
              </a:cxn>
              <a:cxn ang="0">
                <a:pos x="57" y="69"/>
              </a:cxn>
              <a:cxn ang="0">
                <a:pos x="46" y="67"/>
              </a:cxn>
              <a:cxn ang="0">
                <a:pos x="39" y="59"/>
              </a:cxn>
              <a:cxn ang="0">
                <a:pos x="33" y="51"/>
              </a:cxn>
              <a:cxn ang="0">
                <a:pos x="33" y="41"/>
              </a:cxn>
              <a:cxn ang="0">
                <a:pos x="28" y="20"/>
              </a:cxn>
              <a:cxn ang="0">
                <a:pos x="26" y="20"/>
              </a:cxn>
              <a:cxn ang="0">
                <a:pos x="15" y="23"/>
              </a:cxn>
              <a:cxn ang="0">
                <a:pos x="13" y="36"/>
              </a:cxn>
              <a:cxn ang="0">
                <a:pos x="15" y="49"/>
              </a:cxn>
              <a:cxn ang="0">
                <a:pos x="23" y="54"/>
              </a:cxn>
              <a:cxn ang="0">
                <a:pos x="15" y="64"/>
              </a:cxn>
              <a:cxn ang="0">
                <a:pos x="5" y="56"/>
              </a:cxn>
              <a:cxn ang="0">
                <a:pos x="0" y="43"/>
              </a:cxn>
              <a:cxn ang="0">
                <a:pos x="0" y="25"/>
              </a:cxn>
              <a:cxn ang="0">
                <a:pos x="5" y="12"/>
              </a:cxn>
              <a:cxn ang="0">
                <a:pos x="13" y="7"/>
              </a:cxn>
              <a:cxn ang="0">
                <a:pos x="20" y="5"/>
              </a:cxn>
              <a:cxn ang="0">
                <a:pos x="44" y="5"/>
              </a:cxn>
              <a:cxn ang="0">
                <a:pos x="62" y="5"/>
              </a:cxn>
              <a:cxn ang="0">
                <a:pos x="72" y="2"/>
              </a:cxn>
              <a:cxn ang="0">
                <a:pos x="77" y="15"/>
              </a:cxn>
              <a:cxn ang="0">
                <a:pos x="67" y="18"/>
              </a:cxn>
              <a:cxn ang="0">
                <a:pos x="44" y="28"/>
              </a:cxn>
              <a:cxn ang="0">
                <a:pos x="46" y="43"/>
              </a:cxn>
              <a:cxn ang="0">
                <a:pos x="49" y="51"/>
              </a:cxn>
              <a:cxn ang="0">
                <a:pos x="54" y="54"/>
              </a:cxn>
              <a:cxn ang="0">
                <a:pos x="59" y="54"/>
              </a:cxn>
              <a:cxn ang="0">
                <a:pos x="64" y="46"/>
              </a:cxn>
              <a:cxn ang="0">
                <a:pos x="64" y="36"/>
              </a:cxn>
              <a:cxn ang="0">
                <a:pos x="59" y="25"/>
              </a:cxn>
              <a:cxn ang="0">
                <a:pos x="51" y="20"/>
              </a:cxn>
              <a:cxn ang="0">
                <a:pos x="41" y="20"/>
              </a:cxn>
            </a:cxnLst>
            <a:rect l="0" t="0" r="r" b="b"/>
            <a:pathLst>
              <a:path w="77" h="69">
                <a:moveTo>
                  <a:pt x="67" y="18"/>
                </a:moveTo>
                <a:lnTo>
                  <a:pt x="72" y="25"/>
                </a:lnTo>
                <a:lnTo>
                  <a:pt x="75" y="31"/>
                </a:lnTo>
                <a:lnTo>
                  <a:pt x="77" y="38"/>
                </a:lnTo>
                <a:lnTo>
                  <a:pt x="77" y="43"/>
                </a:lnTo>
                <a:lnTo>
                  <a:pt x="77" y="51"/>
                </a:lnTo>
                <a:lnTo>
                  <a:pt x="75" y="56"/>
                </a:lnTo>
                <a:lnTo>
                  <a:pt x="72" y="62"/>
                </a:lnTo>
                <a:lnTo>
                  <a:pt x="64" y="67"/>
                </a:lnTo>
                <a:lnTo>
                  <a:pt x="57" y="69"/>
                </a:lnTo>
                <a:lnTo>
                  <a:pt x="51" y="67"/>
                </a:lnTo>
                <a:lnTo>
                  <a:pt x="46" y="67"/>
                </a:lnTo>
                <a:lnTo>
                  <a:pt x="41" y="64"/>
                </a:lnTo>
                <a:lnTo>
                  <a:pt x="39" y="59"/>
                </a:lnTo>
                <a:lnTo>
                  <a:pt x="36" y="56"/>
                </a:lnTo>
                <a:lnTo>
                  <a:pt x="33" y="51"/>
                </a:lnTo>
                <a:lnTo>
                  <a:pt x="33" y="46"/>
                </a:lnTo>
                <a:lnTo>
                  <a:pt x="33" y="41"/>
                </a:lnTo>
                <a:lnTo>
                  <a:pt x="31" y="28"/>
                </a:lnTo>
                <a:lnTo>
                  <a:pt x="28" y="20"/>
                </a:lnTo>
                <a:lnTo>
                  <a:pt x="26" y="20"/>
                </a:lnTo>
                <a:lnTo>
                  <a:pt x="26" y="20"/>
                </a:lnTo>
                <a:lnTo>
                  <a:pt x="20" y="20"/>
                </a:lnTo>
                <a:lnTo>
                  <a:pt x="15" y="23"/>
                </a:lnTo>
                <a:lnTo>
                  <a:pt x="13" y="28"/>
                </a:lnTo>
                <a:lnTo>
                  <a:pt x="13" y="36"/>
                </a:lnTo>
                <a:lnTo>
                  <a:pt x="13" y="43"/>
                </a:lnTo>
                <a:lnTo>
                  <a:pt x="15" y="49"/>
                </a:lnTo>
                <a:lnTo>
                  <a:pt x="18" y="51"/>
                </a:lnTo>
                <a:lnTo>
                  <a:pt x="23" y="54"/>
                </a:lnTo>
                <a:lnTo>
                  <a:pt x="23" y="67"/>
                </a:lnTo>
                <a:lnTo>
                  <a:pt x="15" y="64"/>
                </a:lnTo>
                <a:lnTo>
                  <a:pt x="10" y="62"/>
                </a:lnTo>
                <a:lnTo>
                  <a:pt x="5" y="56"/>
                </a:lnTo>
                <a:lnTo>
                  <a:pt x="2" y="51"/>
                </a:lnTo>
                <a:lnTo>
                  <a:pt x="0" y="43"/>
                </a:lnTo>
                <a:lnTo>
                  <a:pt x="0" y="33"/>
                </a:lnTo>
                <a:lnTo>
                  <a:pt x="0" y="25"/>
                </a:lnTo>
                <a:lnTo>
                  <a:pt x="2" y="18"/>
                </a:lnTo>
                <a:lnTo>
                  <a:pt x="5" y="12"/>
                </a:lnTo>
                <a:lnTo>
                  <a:pt x="8" y="10"/>
                </a:lnTo>
                <a:lnTo>
                  <a:pt x="13" y="7"/>
                </a:lnTo>
                <a:lnTo>
                  <a:pt x="15" y="5"/>
                </a:lnTo>
                <a:lnTo>
                  <a:pt x="20" y="5"/>
                </a:lnTo>
                <a:lnTo>
                  <a:pt x="28" y="5"/>
                </a:lnTo>
                <a:lnTo>
                  <a:pt x="44" y="5"/>
                </a:lnTo>
                <a:lnTo>
                  <a:pt x="54" y="5"/>
                </a:lnTo>
                <a:lnTo>
                  <a:pt x="62" y="5"/>
                </a:lnTo>
                <a:lnTo>
                  <a:pt x="67" y="5"/>
                </a:lnTo>
                <a:lnTo>
                  <a:pt x="72" y="2"/>
                </a:lnTo>
                <a:lnTo>
                  <a:pt x="77" y="0"/>
                </a:lnTo>
                <a:lnTo>
                  <a:pt x="77" y="15"/>
                </a:lnTo>
                <a:lnTo>
                  <a:pt x="72" y="18"/>
                </a:lnTo>
                <a:lnTo>
                  <a:pt x="67" y="18"/>
                </a:lnTo>
                <a:close/>
                <a:moveTo>
                  <a:pt x="41" y="20"/>
                </a:moveTo>
                <a:lnTo>
                  <a:pt x="44" y="28"/>
                </a:lnTo>
                <a:lnTo>
                  <a:pt x="44" y="38"/>
                </a:lnTo>
                <a:lnTo>
                  <a:pt x="46" y="43"/>
                </a:lnTo>
                <a:lnTo>
                  <a:pt x="46" y="49"/>
                </a:lnTo>
                <a:lnTo>
                  <a:pt x="49" y="51"/>
                </a:lnTo>
                <a:lnTo>
                  <a:pt x="51" y="54"/>
                </a:lnTo>
                <a:lnTo>
                  <a:pt x="54" y="54"/>
                </a:lnTo>
                <a:lnTo>
                  <a:pt x="57" y="54"/>
                </a:lnTo>
                <a:lnTo>
                  <a:pt x="59" y="54"/>
                </a:lnTo>
                <a:lnTo>
                  <a:pt x="62" y="51"/>
                </a:lnTo>
                <a:lnTo>
                  <a:pt x="64" y="46"/>
                </a:lnTo>
                <a:lnTo>
                  <a:pt x="67" y="41"/>
                </a:lnTo>
                <a:lnTo>
                  <a:pt x="64" y="36"/>
                </a:lnTo>
                <a:lnTo>
                  <a:pt x="62" y="28"/>
                </a:lnTo>
                <a:lnTo>
                  <a:pt x="59" y="25"/>
                </a:lnTo>
                <a:lnTo>
                  <a:pt x="54" y="23"/>
                </a:lnTo>
                <a:lnTo>
                  <a:pt x="51" y="20"/>
                </a:lnTo>
                <a:lnTo>
                  <a:pt x="44" y="20"/>
                </a:lnTo>
                <a:lnTo>
                  <a:pt x="41" y="2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93" name="Rectangle 1133"/>
          <p:cNvSpPr>
            <a:spLocks noChangeArrowheads="1"/>
          </p:cNvSpPr>
          <p:nvPr/>
        </p:nvSpPr>
        <p:spPr bwMode="auto">
          <a:xfrm>
            <a:off x="760413" y="3940175"/>
            <a:ext cx="168275" cy="20638"/>
          </a:xfrm>
          <a:prstGeom prst="rect">
            <a:avLst/>
          </a:prstGeom>
          <a:solidFill>
            <a:srgbClr val="000000"/>
          </a:solidFill>
          <a:ln w="0">
            <a:solidFill>
              <a:srgbClr val="000000"/>
            </a:solidFill>
            <a:miter lim="800000"/>
            <a:headEnd/>
            <a:tailEnd/>
          </a:ln>
        </p:spPr>
        <p:txBody>
          <a:bodyPr>
            <a:prstTxWarp prst="textNoShape">
              <a:avLst/>
            </a:prstTxWarp>
          </a:bodyPr>
          <a:lstStyle/>
          <a:p>
            <a:endParaRPr lang="en-US"/>
          </a:p>
        </p:txBody>
      </p:sp>
      <p:sp>
        <p:nvSpPr>
          <p:cNvPr id="118894" name="Freeform 1134"/>
          <p:cNvSpPr>
            <a:spLocks/>
          </p:cNvSpPr>
          <p:nvPr/>
        </p:nvSpPr>
        <p:spPr bwMode="auto">
          <a:xfrm>
            <a:off x="760413" y="3722688"/>
            <a:ext cx="168275" cy="119062"/>
          </a:xfrm>
          <a:custGeom>
            <a:avLst/>
            <a:gdLst/>
            <a:ahLst/>
            <a:cxnLst>
              <a:cxn ang="0">
                <a:pos x="106" y="75"/>
              </a:cxn>
              <a:cxn ang="0">
                <a:pos x="0" y="75"/>
              </a:cxn>
              <a:cxn ang="0">
                <a:pos x="0" y="3"/>
              </a:cxn>
              <a:cxn ang="0">
                <a:pos x="13" y="3"/>
              </a:cxn>
              <a:cxn ang="0">
                <a:pos x="13" y="62"/>
              </a:cxn>
              <a:cxn ang="0">
                <a:pos x="44" y="62"/>
              </a:cxn>
              <a:cxn ang="0">
                <a:pos x="44" y="5"/>
              </a:cxn>
              <a:cxn ang="0">
                <a:pos x="57" y="5"/>
              </a:cxn>
              <a:cxn ang="0">
                <a:pos x="57" y="62"/>
              </a:cxn>
              <a:cxn ang="0">
                <a:pos x="93" y="62"/>
              </a:cxn>
              <a:cxn ang="0">
                <a:pos x="93" y="0"/>
              </a:cxn>
              <a:cxn ang="0">
                <a:pos x="106" y="0"/>
              </a:cxn>
              <a:cxn ang="0">
                <a:pos x="106" y="75"/>
              </a:cxn>
            </a:cxnLst>
            <a:rect l="0" t="0" r="r" b="b"/>
            <a:pathLst>
              <a:path w="106" h="75">
                <a:moveTo>
                  <a:pt x="106" y="75"/>
                </a:moveTo>
                <a:lnTo>
                  <a:pt x="0" y="75"/>
                </a:lnTo>
                <a:lnTo>
                  <a:pt x="0" y="3"/>
                </a:lnTo>
                <a:lnTo>
                  <a:pt x="13" y="3"/>
                </a:lnTo>
                <a:lnTo>
                  <a:pt x="13" y="62"/>
                </a:lnTo>
                <a:lnTo>
                  <a:pt x="44" y="62"/>
                </a:lnTo>
                <a:lnTo>
                  <a:pt x="44" y="5"/>
                </a:lnTo>
                <a:lnTo>
                  <a:pt x="57" y="5"/>
                </a:lnTo>
                <a:lnTo>
                  <a:pt x="57" y="62"/>
                </a:lnTo>
                <a:lnTo>
                  <a:pt x="93" y="62"/>
                </a:lnTo>
                <a:lnTo>
                  <a:pt x="93" y="0"/>
                </a:lnTo>
                <a:lnTo>
                  <a:pt x="106" y="0"/>
                </a:lnTo>
                <a:lnTo>
                  <a:pt x="106" y="7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95" name="Freeform 1135"/>
          <p:cNvSpPr>
            <a:spLocks/>
          </p:cNvSpPr>
          <p:nvPr/>
        </p:nvSpPr>
        <p:spPr bwMode="auto">
          <a:xfrm>
            <a:off x="806450" y="3629025"/>
            <a:ext cx="122238" cy="65088"/>
          </a:xfrm>
          <a:custGeom>
            <a:avLst/>
            <a:gdLst/>
            <a:ahLst/>
            <a:cxnLst>
              <a:cxn ang="0">
                <a:pos x="77" y="41"/>
              </a:cxn>
              <a:cxn ang="0">
                <a:pos x="2" y="41"/>
              </a:cxn>
              <a:cxn ang="0">
                <a:pos x="2" y="28"/>
              </a:cxn>
              <a:cxn ang="0">
                <a:pos x="13" y="28"/>
              </a:cxn>
              <a:cxn ang="0">
                <a:pos x="5" y="23"/>
              </a:cxn>
              <a:cxn ang="0">
                <a:pos x="2" y="20"/>
              </a:cxn>
              <a:cxn ang="0">
                <a:pos x="0" y="18"/>
              </a:cxn>
              <a:cxn ang="0">
                <a:pos x="0" y="13"/>
              </a:cxn>
              <a:cxn ang="0">
                <a:pos x="0" y="8"/>
              </a:cxn>
              <a:cxn ang="0">
                <a:pos x="2" y="0"/>
              </a:cxn>
              <a:cxn ang="0">
                <a:pos x="15" y="5"/>
              </a:cxn>
              <a:cxn ang="0">
                <a:pos x="13" y="10"/>
              </a:cxn>
              <a:cxn ang="0">
                <a:pos x="13" y="13"/>
              </a:cxn>
              <a:cxn ang="0">
                <a:pos x="13" y="18"/>
              </a:cxn>
              <a:cxn ang="0">
                <a:pos x="15" y="20"/>
              </a:cxn>
              <a:cxn ang="0">
                <a:pos x="18" y="23"/>
              </a:cxn>
              <a:cxn ang="0">
                <a:pos x="20" y="23"/>
              </a:cxn>
              <a:cxn ang="0">
                <a:pos x="28" y="26"/>
              </a:cxn>
              <a:cxn ang="0">
                <a:pos x="36" y="26"/>
              </a:cxn>
              <a:cxn ang="0">
                <a:pos x="77" y="26"/>
              </a:cxn>
              <a:cxn ang="0">
                <a:pos x="77" y="41"/>
              </a:cxn>
            </a:cxnLst>
            <a:rect l="0" t="0" r="r" b="b"/>
            <a:pathLst>
              <a:path w="77" h="41">
                <a:moveTo>
                  <a:pt x="77" y="41"/>
                </a:moveTo>
                <a:lnTo>
                  <a:pt x="2" y="41"/>
                </a:lnTo>
                <a:lnTo>
                  <a:pt x="2" y="28"/>
                </a:lnTo>
                <a:lnTo>
                  <a:pt x="13" y="28"/>
                </a:lnTo>
                <a:lnTo>
                  <a:pt x="5" y="23"/>
                </a:lnTo>
                <a:lnTo>
                  <a:pt x="2" y="20"/>
                </a:lnTo>
                <a:lnTo>
                  <a:pt x="0" y="18"/>
                </a:lnTo>
                <a:lnTo>
                  <a:pt x="0" y="13"/>
                </a:lnTo>
                <a:lnTo>
                  <a:pt x="0" y="8"/>
                </a:lnTo>
                <a:lnTo>
                  <a:pt x="2" y="0"/>
                </a:lnTo>
                <a:lnTo>
                  <a:pt x="15" y="5"/>
                </a:lnTo>
                <a:lnTo>
                  <a:pt x="13" y="10"/>
                </a:lnTo>
                <a:lnTo>
                  <a:pt x="13" y="13"/>
                </a:lnTo>
                <a:lnTo>
                  <a:pt x="13" y="18"/>
                </a:lnTo>
                <a:lnTo>
                  <a:pt x="15" y="20"/>
                </a:lnTo>
                <a:lnTo>
                  <a:pt x="18" y="23"/>
                </a:lnTo>
                <a:lnTo>
                  <a:pt x="20" y="23"/>
                </a:lnTo>
                <a:lnTo>
                  <a:pt x="28" y="26"/>
                </a:lnTo>
                <a:lnTo>
                  <a:pt x="36" y="26"/>
                </a:lnTo>
                <a:lnTo>
                  <a:pt x="77" y="26"/>
                </a:lnTo>
                <a:lnTo>
                  <a:pt x="77" y="4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96" name="Freeform 1136"/>
          <p:cNvSpPr>
            <a:spLocks/>
          </p:cNvSpPr>
          <p:nvPr/>
        </p:nvSpPr>
        <p:spPr bwMode="auto">
          <a:xfrm>
            <a:off x="806450" y="3554413"/>
            <a:ext cx="122238" cy="61912"/>
          </a:xfrm>
          <a:custGeom>
            <a:avLst/>
            <a:gdLst/>
            <a:ahLst/>
            <a:cxnLst>
              <a:cxn ang="0">
                <a:pos x="77" y="39"/>
              </a:cxn>
              <a:cxn ang="0">
                <a:pos x="2" y="39"/>
              </a:cxn>
              <a:cxn ang="0">
                <a:pos x="2" y="26"/>
              </a:cxn>
              <a:cxn ang="0">
                <a:pos x="13" y="26"/>
              </a:cxn>
              <a:cxn ang="0">
                <a:pos x="5" y="24"/>
              </a:cxn>
              <a:cxn ang="0">
                <a:pos x="2" y="18"/>
              </a:cxn>
              <a:cxn ang="0">
                <a:pos x="0" y="16"/>
              </a:cxn>
              <a:cxn ang="0">
                <a:pos x="0" y="11"/>
              </a:cxn>
              <a:cxn ang="0">
                <a:pos x="0" y="6"/>
              </a:cxn>
              <a:cxn ang="0">
                <a:pos x="2" y="0"/>
              </a:cxn>
              <a:cxn ang="0">
                <a:pos x="15" y="3"/>
              </a:cxn>
              <a:cxn ang="0">
                <a:pos x="13" y="8"/>
              </a:cxn>
              <a:cxn ang="0">
                <a:pos x="13" y="13"/>
              </a:cxn>
              <a:cxn ang="0">
                <a:pos x="13" y="16"/>
              </a:cxn>
              <a:cxn ang="0">
                <a:pos x="15" y="18"/>
              </a:cxn>
              <a:cxn ang="0">
                <a:pos x="18" y="21"/>
              </a:cxn>
              <a:cxn ang="0">
                <a:pos x="20" y="24"/>
              </a:cxn>
              <a:cxn ang="0">
                <a:pos x="28" y="24"/>
              </a:cxn>
              <a:cxn ang="0">
                <a:pos x="36" y="26"/>
              </a:cxn>
              <a:cxn ang="0">
                <a:pos x="77" y="26"/>
              </a:cxn>
              <a:cxn ang="0">
                <a:pos x="77" y="39"/>
              </a:cxn>
            </a:cxnLst>
            <a:rect l="0" t="0" r="r" b="b"/>
            <a:pathLst>
              <a:path w="77" h="39">
                <a:moveTo>
                  <a:pt x="77" y="39"/>
                </a:moveTo>
                <a:lnTo>
                  <a:pt x="2" y="39"/>
                </a:lnTo>
                <a:lnTo>
                  <a:pt x="2" y="26"/>
                </a:lnTo>
                <a:lnTo>
                  <a:pt x="13" y="26"/>
                </a:lnTo>
                <a:lnTo>
                  <a:pt x="5" y="24"/>
                </a:lnTo>
                <a:lnTo>
                  <a:pt x="2" y="18"/>
                </a:lnTo>
                <a:lnTo>
                  <a:pt x="0" y="16"/>
                </a:lnTo>
                <a:lnTo>
                  <a:pt x="0" y="11"/>
                </a:lnTo>
                <a:lnTo>
                  <a:pt x="0" y="6"/>
                </a:lnTo>
                <a:lnTo>
                  <a:pt x="2" y="0"/>
                </a:lnTo>
                <a:lnTo>
                  <a:pt x="15" y="3"/>
                </a:lnTo>
                <a:lnTo>
                  <a:pt x="13" y="8"/>
                </a:lnTo>
                <a:lnTo>
                  <a:pt x="13" y="13"/>
                </a:lnTo>
                <a:lnTo>
                  <a:pt x="13" y="16"/>
                </a:lnTo>
                <a:lnTo>
                  <a:pt x="15" y="18"/>
                </a:lnTo>
                <a:lnTo>
                  <a:pt x="18" y="21"/>
                </a:lnTo>
                <a:lnTo>
                  <a:pt x="20" y="24"/>
                </a:lnTo>
                <a:lnTo>
                  <a:pt x="28" y="24"/>
                </a:lnTo>
                <a:lnTo>
                  <a:pt x="36" y="26"/>
                </a:lnTo>
                <a:lnTo>
                  <a:pt x="77" y="26"/>
                </a:lnTo>
                <a:lnTo>
                  <a:pt x="77" y="3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97" name="Freeform 1137"/>
          <p:cNvSpPr>
            <a:spLocks noEditPoints="1"/>
          </p:cNvSpPr>
          <p:nvPr/>
        </p:nvSpPr>
        <p:spPr bwMode="auto">
          <a:xfrm>
            <a:off x="806450" y="3440113"/>
            <a:ext cx="122238" cy="106362"/>
          </a:xfrm>
          <a:custGeom>
            <a:avLst/>
            <a:gdLst/>
            <a:ahLst/>
            <a:cxnLst>
              <a:cxn ang="0">
                <a:pos x="39" y="67"/>
              </a:cxn>
              <a:cxn ang="0">
                <a:pos x="26" y="65"/>
              </a:cxn>
              <a:cxn ang="0">
                <a:pos x="15" y="62"/>
              </a:cxn>
              <a:cxn ang="0">
                <a:pos x="8" y="57"/>
              </a:cxn>
              <a:cxn ang="0">
                <a:pos x="2" y="49"/>
              </a:cxn>
              <a:cxn ang="0">
                <a:pos x="0" y="41"/>
              </a:cxn>
              <a:cxn ang="0">
                <a:pos x="0" y="34"/>
              </a:cxn>
              <a:cxn ang="0">
                <a:pos x="0" y="23"/>
              </a:cxn>
              <a:cxn ang="0">
                <a:pos x="5" y="16"/>
              </a:cxn>
              <a:cxn ang="0">
                <a:pos x="10" y="8"/>
              </a:cxn>
              <a:cxn ang="0">
                <a:pos x="18" y="3"/>
              </a:cxn>
              <a:cxn ang="0">
                <a:pos x="26" y="0"/>
              </a:cxn>
              <a:cxn ang="0">
                <a:pos x="39" y="0"/>
              </a:cxn>
              <a:cxn ang="0">
                <a:pos x="46" y="0"/>
              </a:cxn>
              <a:cxn ang="0">
                <a:pos x="54" y="0"/>
              </a:cxn>
              <a:cxn ang="0">
                <a:pos x="59" y="3"/>
              </a:cxn>
              <a:cxn ang="0">
                <a:pos x="67" y="8"/>
              </a:cxn>
              <a:cxn ang="0">
                <a:pos x="72" y="16"/>
              </a:cxn>
              <a:cxn ang="0">
                <a:pos x="77" y="23"/>
              </a:cxn>
              <a:cxn ang="0">
                <a:pos x="77" y="34"/>
              </a:cxn>
              <a:cxn ang="0">
                <a:pos x="77" y="41"/>
              </a:cxn>
              <a:cxn ang="0">
                <a:pos x="75" y="52"/>
              </a:cxn>
              <a:cxn ang="0">
                <a:pos x="67" y="57"/>
              </a:cxn>
              <a:cxn ang="0">
                <a:pos x="59" y="62"/>
              </a:cxn>
              <a:cxn ang="0">
                <a:pos x="51" y="67"/>
              </a:cxn>
              <a:cxn ang="0">
                <a:pos x="39" y="67"/>
              </a:cxn>
              <a:cxn ang="0">
                <a:pos x="39" y="54"/>
              </a:cxn>
              <a:cxn ang="0">
                <a:pos x="46" y="52"/>
              </a:cxn>
              <a:cxn ang="0">
                <a:pos x="54" y="52"/>
              </a:cxn>
              <a:cxn ang="0">
                <a:pos x="59" y="47"/>
              </a:cxn>
              <a:cxn ang="0">
                <a:pos x="64" y="41"/>
              </a:cxn>
              <a:cxn ang="0">
                <a:pos x="67" y="34"/>
              </a:cxn>
              <a:cxn ang="0">
                <a:pos x="64" y="26"/>
              </a:cxn>
              <a:cxn ang="0">
                <a:pos x="59" y="18"/>
              </a:cxn>
              <a:cxn ang="0">
                <a:pos x="54" y="16"/>
              </a:cxn>
              <a:cxn ang="0">
                <a:pos x="46" y="13"/>
              </a:cxn>
              <a:cxn ang="0">
                <a:pos x="39" y="13"/>
              </a:cxn>
              <a:cxn ang="0">
                <a:pos x="31" y="13"/>
              </a:cxn>
              <a:cxn ang="0">
                <a:pos x="23" y="16"/>
              </a:cxn>
              <a:cxn ang="0">
                <a:pos x="18" y="18"/>
              </a:cxn>
              <a:cxn ang="0">
                <a:pos x="13" y="26"/>
              </a:cxn>
              <a:cxn ang="0">
                <a:pos x="13" y="34"/>
              </a:cxn>
              <a:cxn ang="0">
                <a:pos x="13" y="41"/>
              </a:cxn>
              <a:cxn ang="0">
                <a:pos x="18" y="47"/>
              </a:cxn>
              <a:cxn ang="0">
                <a:pos x="23" y="52"/>
              </a:cxn>
              <a:cxn ang="0">
                <a:pos x="31" y="52"/>
              </a:cxn>
              <a:cxn ang="0">
                <a:pos x="39" y="54"/>
              </a:cxn>
            </a:cxnLst>
            <a:rect l="0" t="0" r="r" b="b"/>
            <a:pathLst>
              <a:path w="77" h="67">
                <a:moveTo>
                  <a:pt x="39" y="67"/>
                </a:moveTo>
                <a:lnTo>
                  <a:pt x="26" y="65"/>
                </a:lnTo>
                <a:lnTo>
                  <a:pt x="15" y="62"/>
                </a:lnTo>
                <a:lnTo>
                  <a:pt x="8" y="57"/>
                </a:lnTo>
                <a:lnTo>
                  <a:pt x="2" y="49"/>
                </a:lnTo>
                <a:lnTo>
                  <a:pt x="0" y="41"/>
                </a:lnTo>
                <a:lnTo>
                  <a:pt x="0" y="34"/>
                </a:lnTo>
                <a:lnTo>
                  <a:pt x="0" y="23"/>
                </a:lnTo>
                <a:lnTo>
                  <a:pt x="5" y="16"/>
                </a:lnTo>
                <a:lnTo>
                  <a:pt x="10" y="8"/>
                </a:lnTo>
                <a:lnTo>
                  <a:pt x="18" y="3"/>
                </a:lnTo>
                <a:lnTo>
                  <a:pt x="26" y="0"/>
                </a:lnTo>
                <a:lnTo>
                  <a:pt x="39" y="0"/>
                </a:lnTo>
                <a:lnTo>
                  <a:pt x="46" y="0"/>
                </a:lnTo>
                <a:lnTo>
                  <a:pt x="54" y="0"/>
                </a:lnTo>
                <a:lnTo>
                  <a:pt x="59" y="3"/>
                </a:lnTo>
                <a:lnTo>
                  <a:pt x="67" y="8"/>
                </a:lnTo>
                <a:lnTo>
                  <a:pt x="72" y="16"/>
                </a:lnTo>
                <a:lnTo>
                  <a:pt x="77" y="23"/>
                </a:lnTo>
                <a:lnTo>
                  <a:pt x="77" y="34"/>
                </a:lnTo>
                <a:lnTo>
                  <a:pt x="77" y="41"/>
                </a:lnTo>
                <a:lnTo>
                  <a:pt x="75" y="52"/>
                </a:lnTo>
                <a:lnTo>
                  <a:pt x="67" y="57"/>
                </a:lnTo>
                <a:lnTo>
                  <a:pt x="59" y="62"/>
                </a:lnTo>
                <a:lnTo>
                  <a:pt x="51" y="67"/>
                </a:lnTo>
                <a:lnTo>
                  <a:pt x="39" y="67"/>
                </a:lnTo>
                <a:close/>
                <a:moveTo>
                  <a:pt x="39" y="54"/>
                </a:moveTo>
                <a:lnTo>
                  <a:pt x="46" y="52"/>
                </a:lnTo>
                <a:lnTo>
                  <a:pt x="54" y="52"/>
                </a:lnTo>
                <a:lnTo>
                  <a:pt x="59" y="47"/>
                </a:lnTo>
                <a:lnTo>
                  <a:pt x="64" y="41"/>
                </a:lnTo>
                <a:lnTo>
                  <a:pt x="67" y="34"/>
                </a:lnTo>
                <a:lnTo>
                  <a:pt x="64" y="26"/>
                </a:lnTo>
                <a:lnTo>
                  <a:pt x="59" y="18"/>
                </a:lnTo>
                <a:lnTo>
                  <a:pt x="54" y="16"/>
                </a:lnTo>
                <a:lnTo>
                  <a:pt x="46" y="13"/>
                </a:lnTo>
                <a:lnTo>
                  <a:pt x="39" y="13"/>
                </a:lnTo>
                <a:lnTo>
                  <a:pt x="31" y="13"/>
                </a:lnTo>
                <a:lnTo>
                  <a:pt x="23" y="16"/>
                </a:lnTo>
                <a:lnTo>
                  <a:pt x="18" y="18"/>
                </a:lnTo>
                <a:lnTo>
                  <a:pt x="13" y="26"/>
                </a:lnTo>
                <a:lnTo>
                  <a:pt x="13" y="34"/>
                </a:lnTo>
                <a:lnTo>
                  <a:pt x="13" y="41"/>
                </a:lnTo>
                <a:lnTo>
                  <a:pt x="18" y="47"/>
                </a:lnTo>
                <a:lnTo>
                  <a:pt x="23" y="52"/>
                </a:lnTo>
                <a:lnTo>
                  <a:pt x="31" y="52"/>
                </a:lnTo>
                <a:lnTo>
                  <a:pt x="39" y="5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98" name="Freeform 1138"/>
          <p:cNvSpPr>
            <a:spLocks/>
          </p:cNvSpPr>
          <p:nvPr/>
        </p:nvSpPr>
        <p:spPr bwMode="auto">
          <a:xfrm>
            <a:off x="806450" y="3349625"/>
            <a:ext cx="122238" cy="61913"/>
          </a:xfrm>
          <a:custGeom>
            <a:avLst/>
            <a:gdLst/>
            <a:ahLst/>
            <a:cxnLst>
              <a:cxn ang="0">
                <a:pos x="77" y="39"/>
              </a:cxn>
              <a:cxn ang="0">
                <a:pos x="2" y="39"/>
              </a:cxn>
              <a:cxn ang="0">
                <a:pos x="2" y="29"/>
              </a:cxn>
              <a:cxn ang="0">
                <a:pos x="13" y="29"/>
              </a:cxn>
              <a:cxn ang="0">
                <a:pos x="5" y="23"/>
              </a:cxn>
              <a:cxn ang="0">
                <a:pos x="2" y="21"/>
              </a:cxn>
              <a:cxn ang="0">
                <a:pos x="0" y="16"/>
              </a:cxn>
              <a:cxn ang="0">
                <a:pos x="0" y="13"/>
              </a:cxn>
              <a:cxn ang="0">
                <a:pos x="0" y="5"/>
              </a:cxn>
              <a:cxn ang="0">
                <a:pos x="2" y="0"/>
              </a:cxn>
              <a:cxn ang="0">
                <a:pos x="15" y="5"/>
              </a:cxn>
              <a:cxn ang="0">
                <a:pos x="13" y="8"/>
              </a:cxn>
              <a:cxn ang="0">
                <a:pos x="13" y="13"/>
              </a:cxn>
              <a:cxn ang="0">
                <a:pos x="13" y="16"/>
              </a:cxn>
              <a:cxn ang="0">
                <a:pos x="15" y="21"/>
              </a:cxn>
              <a:cxn ang="0">
                <a:pos x="18" y="23"/>
              </a:cxn>
              <a:cxn ang="0">
                <a:pos x="20" y="23"/>
              </a:cxn>
              <a:cxn ang="0">
                <a:pos x="28" y="26"/>
              </a:cxn>
              <a:cxn ang="0">
                <a:pos x="36" y="26"/>
              </a:cxn>
              <a:cxn ang="0">
                <a:pos x="77" y="26"/>
              </a:cxn>
              <a:cxn ang="0">
                <a:pos x="77" y="39"/>
              </a:cxn>
            </a:cxnLst>
            <a:rect l="0" t="0" r="r" b="b"/>
            <a:pathLst>
              <a:path w="77" h="39">
                <a:moveTo>
                  <a:pt x="77" y="39"/>
                </a:moveTo>
                <a:lnTo>
                  <a:pt x="2" y="39"/>
                </a:lnTo>
                <a:lnTo>
                  <a:pt x="2" y="29"/>
                </a:lnTo>
                <a:lnTo>
                  <a:pt x="13" y="29"/>
                </a:lnTo>
                <a:lnTo>
                  <a:pt x="5" y="23"/>
                </a:lnTo>
                <a:lnTo>
                  <a:pt x="2" y="21"/>
                </a:lnTo>
                <a:lnTo>
                  <a:pt x="0" y="16"/>
                </a:lnTo>
                <a:lnTo>
                  <a:pt x="0" y="13"/>
                </a:lnTo>
                <a:lnTo>
                  <a:pt x="0" y="5"/>
                </a:lnTo>
                <a:lnTo>
                  <a:pt x="2" y="0"/>
                </a:lnTo>
                <a:lnTo>
                  <a:pt x="15" y="5"/>
                </a:lnTo>
                <a:lnTo>
                  <a:pt x="13" y="8"/>
                </a:lnTo>
                <a:lnTo>
                  <a:pt x="13" y="13"/>
                </a:lnTo>
                <a:lnTo>
                  <a:pt x="13" y="16"/>
                </a:lnTo>
                <a:lnTo>
                  <a:pt x="15" y="21"/>
                </a:lnTo>
                <a:lnTo>
                  <a:pt x="18" y="23"/>
                </a:lnTo>
                <a:lnTo>
                  <a:pt x="20" y="23"/>
                </a:lnTo>
                <a:lnTo>
                  <a:pt x="28" y="26"/>
                </a:lnTo>
                <a:lnTo>
                  <a:pt x="36" y="26"/>
                </a:lnTo>
                <a:lnTo>
                  <a:pt x="77" y="26"/>
                </a:lnTo>
                <a:lnTo>
                  <a:pt x="77" y="3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899" name="Freeform 1139"/>
          <p:cNvSpPr>
            <a:spLocks noEditPoints="1"/>
          </p:cNvSpPr>
          <p:nvPr/>
        </p:nvSpPr>
        <p:spPr bwMode="auto">
          <a:xfrm>
            <a:off x="760413" y="3132138"/>
            <a:ext cx="168275" cy="136525"/>
          </a:xfrm>
          <a:custGeom>
            <a:avLst/>
            <a:gdLst/>
            <a:ahLst/>
            <a:cxnLst>
              <a:cxn ang="0">
                <a:pos x="106" y="86"/>
              </a:cxn>
              <a:cxn ang="0">
                <a:pos x="0" y="86"/>
              </a:cxn>
              <a:cxn ang="0">
                <a:pos x="0" y="42"/>
              </a:cxn>
              <a:cxn ang="0">
                <a:pos x="3" y="31"/>
              </a:cxn>
              <a:cxn ang="0">
                <a:pos x="3" y="21"/>
              </a:cxn>
              <a:cxn ang="0">
                <a:pos x="8" y="16"/>
              </a:cxn>
              <a:cxn ang="0">
                <a:pos x="13" y="11"/>
              </a:cxn>
              <a:cxn ang="0">
                <a:pos x="21" y="8"/>
              </a:cxn>
              <a:cxn ang="0">
                <a:pos x="29" y="6"/>
              </a:cxn>
              <a:cxn ang="0">
                <a:pos x="39" y="8"/>
              </a:cxn>
              <a:cxn ang="0">
                <a:pos x="47" y="13"/>
              </a:cxn>
              <a:cxn ang="0">
                <a:pos x="52" y="18"/>
              </a:cxn>
              <a:cxn ang="0">
                <a:pos x="55" y="26"/>
              </a:cxn>
              <a:cxn ang="0">
                <a:pos x="57" y="34"/>
              </a:cxn>
              <a:cxn ang="0">
                <a:pos x="60" y="29"/>
              </a:cxn>
              <a:cxn ang="0">
                <a:pos x="62" y="26"/>
              </a:cxn>
              <a:cxn ang="0">
                <a:pos x="70" y="21"/>
              </a:cxn>
              <a:cxn ang="0">
                <a:pos x="78" y="16"/>
              </a:cxn>
              <a:cxn ang="0">
                <a:pos x="106" y="0"/>
              </a:cxn>
              <a:cxn ang="0">
                <a:pos x="106" y="16"/>
              </a:cxn>
              <a:cxn ang="0">
                <a:pos x="83" y="29"/>
              </a:cxn>
              <a:cxn ang="0">
                <a:pos x="75" y="34"/>
              </a:cxn>
              <a:cxn ang="0">
                <a:pos x="68" y="36"/>
              </a:cxn>
              <a:cxn ang="0">
                <a:pos x="65" y="42"/>
              </a:cxn>
              <a:cxn ang="0">
                <a:pos x="62" y="44"/>
              </a:cxn>
              <a:cxn ang="0">
                <a:pos x="60" y="47"/>
              </a:cxn>
              <a:cxn ang="0">
                <a:pos x="60" y="49"/>
              </a:cxn>
              <a:cxn ang="0">
                <a:pos x="60" y="52"/>
              </a:cxn>
              <a:cxn ang="0">
                <a:pos x="60" y="57"/>
              </a:cxn>
              <a:cxn ang="0">
                <a:pos x="60" y="73"/>
              </a:cxn>
              <a:cxn ang="0">
                <a:pos x="106" y="73"/>
              </a:cxn>
              <a:cxn ang="0">
                <a:pos x="106" y="86"/>
              </a:cxn>
              <a:cxn ang="0">
                <a:pos x="47" y="73"/>
              </a:cxn>
              <a:cxn ang="0">
                <a:pos x="47" y="44"/>
              </a:cxn>
              <a:cxn ang="0">
                <a:pos x="47" y="36"/>
              </a:cxn>
              <a:cxn ang="0">
                <a:pos x="44" y="31"/>
              </a:cxn>
              <a:cxn ang="0">
                <a:pos x="42" y="26"/>
              </a:cxn>
              <a:cxn ang="0">
                <a:pos x="39" y="24"/>
              </a:cxn>
              <a:cxn ang="0">
                <a:pos x="34" y="21"/>
              </a:cxn>
              <a:cxn ang="0">
                <a:pos x="29" y="21"/>
              </a:cxn>
              <a:cxn ang="0">
                <a:pos x="24" y="21"/>
              </a:cxn>
              <a:cxn ang="0">
                <a:pos x="18" y="26"/>
              </a:cxn>
              <a:cxn ang="0">
                <a:pos x="16" y="29"/>
              </a:cxn>
              <a:cxn ang="0">
                <a:pos x="13" y="34"/>
              </a:cxn>
              <a:cxn ang="0">
                <a:pos x="13" y="42"/>
              </a:cxn>
              <a:cxn ang="0">
                <a:pos x="13" y="73"/>
              </a:cxn>
              <a:cxn ang="0">
                <a:pos x="47" y="73"/>
              </a:cxn>
            </a:cxnLst>
            <a:rect l="0" t="0" r="r" b="b"/>
            <a:pathLst>
              <a:path w="106" h="86">
                <a:moveTo>
                  <a:pt x="106" y="86"/>
                </a:moveTo>
                <a:lnTo>
                  <a:pt x="0" y="86"/>
                </a:lnTo>
                <a:lnTo>
                  <a:pt x="0" y="42"/>
                </a:lnTo>
                <a:lnTo>
                  <a:pt x="3" y="31"/>
                </a:lnTo>
                <a:lnTo>
                  <a:pt x="3" y="21"/>
                </a:lnTo>
                <a:lnTo>
                  <a:pt x="8" y="16"/>
                </a:lnTo>
                <a:lnTo>
                  <a:pt x="13" y="11"/>
                </a:lnTo>
                <a:lnTo>
                  <a:pt x="21" y="8"/>
                </a:lnTo>
                <a:lnTo>
                  <a:pt x="29" y="6"/>
                </a:lnTo>
                <a:lnTo>
                  <a:pt x="39" y="8"/>
                </a:lnTo>
                <a:lnTo>
                  <a:pt x="47" y="13"/>
                </a:lnTo>
                <a:lnTo>
                  <a:pt x="52" y="18"/>
                </a:lnTo>
                <a:lnTo>
                  <a:pt x="55" y="26"/>
                </a:lnTo>
                <a:lnTo>
                  <a:pt x="57" y="34"/>
                </a:lnTo>
                <a:lnTo>
                  <a:pt x="60" y="29"/>
                </a:lnTo>
                <a:lnTo>
                  <a:pt x="62" y="26"/>
                </a:lnTo>
                <a:lnTo>
                  <a:pt x="70" y="21"/>
                </a:lnTo>
                <a:lnTo>
                  <a:pt x="78" y="16"/>
                </a:lnTo>
                <a:lnTo>
                  <a:pt x="106" y="0"/>
                </a:lnTo>
                <a:lnTo>
                  <a:pt x="106" y="16"/>
                </a:lnTo>
                <a:lnTo>
                  <a:pt x="83" y="29"/>
                </a:lnTo>
                <a:lnTo>
                  <a:pt x="75" y="34"/>
                </a:lnTo>
                <a:lnTo>
                  <a:pt x="68" y="36"/>
                </a:lnTo>
                <a:lnTo>
                  <a:pt x="65" y="42"/>
                </a:lnTo>
                <a:lnTo>
                  <a:pt x="62" y="44"/>
                </a:lnTo>
                <a:lnTo>
                  <a:pt x="60" y="47"/>
                </a:lnTo>
                <a:lnTo>
                  <a:pt x="60" y="49"/>
                </a:lnTo>
                <a:lnTo>
                  <a:pt x="60" y="52"/>
                </a:lnTo>
                <a:lnTo>
                  <a:pt x="60" y="57"/>
                </a:lnTo>
                <a:lnTo>
                  <a:pt x="60" y="73"/>
                </a:lnTo>
                <a:lnTo>
                  <a:pt x="106" y="73"/>
                </a:lnTo>
                <a:lnTo>
                  <a:pt x="106" y="86"/>
                </a:lnTo>
                <a:close/>
                <a:moveTo>
                  <a:pt x="47" y="73"/>
                </a:moveTo>
                <a:lnTo>
                  <a:pt x="47" y="44"/>
                </a:lnTo>
                <a:lnTo>
                  <a:pt x="47" y="36"/>
                </a:lnTo>
                <a:lnTo>
                  <a:pt x="44" y="31"/>
                </a:lnTo>
                <a:lnTo>
                  <a:pt x="42" y="26"/>
                </a:lnTo>
                <a:lnTo>
                  <a:pt x="39" y="24"/>
                </a:lnTo>
                <a:lnTo>
                  <a:pt x="34" y="21"/>
                </a:lnTo>
                <a:lnTo>
                  <a:pt x="29" y="21"/>
                </a:lnTo>
                <a:lnTo>
                  <a:pt x="24" y="21"/>
                </a:lnTo>
                <a:lnTo>
                  <a:pt x="18" y="26"/>
                </a:lnTo>
                <a:lnTo>
                  <a:pt x="16" y="29"/>
                </a:lnTo>
                <a:lnTo>
                  <a:pt x="13" y="34"/>
                </a:lnTo>
                <a:lnTo>
                  <a:pt x="13" y="42"/>
                </a:lnTo>
                <a:lnTo>
                  <a:pt x="13" y="73"/>
                </a:lnTo>
                <a:lnTo>
                  <a:pt x="47" y="73"/>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00" name="Freeform 1140"/>
          <p:cNvSpPr>
            <a:spLocks noEditPoints="1"/>
          </p:cNvSpPr>
          <p:nvPr/>
        </p:nvSpPr>
        <p:spPr bwMode="auto">
          <a:xfrm>
            <a:off x="806450" y="3005138"/>
            <a:ext cx="122238" cy="106362"/>
          </a:xfrm>
          <a:custGeom>
            <a:avLst/>
            <a:gdLst/>
            <a:ahLst/>
            <a:cxnLst>
              <a:cxn ang="0">
                <a:pos x="72" y="26"/>
              </a:cxn>
              <a:cxn ang="0">
                <a:pos x="77" y="39"/>
              </a:cxn>
              <a:cxn ang="0">
                <a:pos x="77" y="52"/>
              </a:cxn>
              <a:cxn ang="0">
                <a:pos x="72" y="62"/>
              </a:cxn>
              <a:cxn ang="0">
                <a:pos x="57" y="67"/>
              </a:cxn>
              <a:cxn ang="0">
                <a:pos x="46" y="65"/>
              </a:cxn>
              <a:cxn ang="0">
                <a:pos x="39" y="60"/>
              </a:cxn>
              <a:cxn ang="0">
                <a:pos x="33" y="52"/>
              </a:cxn>
              <a:cxn ang="0">
                <a:pos x="33" y="42"/>
              </a:cxn>
              <a:cxn ang="0">
                <a:pos x="28" y="21"/>
              </a:cxn>
              <a:cxn ang="0">
                <a:pos x="26" y="21"/>
              </a:cxn>
              <a:cxn ang="0">
                <a:pos x="15" y="24"/>
              </a:cxn>
              <a:cxn ang="0">
                <a:pos x="13" y="36"/>
              </a:cxn>
              <a:cxn ang="0">
                <a:pos x="15" y="47"/>
              </a:cxn>
              <a:cxn ang="0">
                <a:pos x="23" y="55"/>
              </a:cxn>
              <a:cxn ang="0">
                <a:pos x="15" y="65"/>
              </a:cxn>
              <a:cxn ang="0">
                <a:pos x="5" y="57"/>
              </a:cxn>
              <a:cxn ang="0">
                <a:pos x="0" y="42"/>
              </a:cxn>
              <a:cxn ang="0">
                <a:pos x="0" y="26"/>
              </a:cxn>
              <a:cxn ang="0">
                <a:pos x="5" y="13"/>
              </a:cxn>
              <a:cxn ang="0">
                <a:pos x="13" y="8"/>
              </a:cxn>
              <a:cxn ang="0">
                <a:pos x="20" y="5"/>
              </a:cxn>
              <a:cxn ang="0">
                <a:pos x="44" y="5"/>
              </a:cxn>
              <a:cxn ang="0">
                <a:pos x="62" y="5"/>
              </a:cxn>
              <a:cxn ang="0">
                <a:pos x="72" y="3"/>
              </a:cxn>
              <a:cxn ang="0">
                <a:pos x="77" y="13"/>
              </a:cxn>
              <a:cxn ang="0">
                <a:pos x="67" y="18"/>
              </a:cxn>
              <a:cxn ang="0">
                <a:pos x="44" y="29"/>
              </a:cxn>
              <a:cxn ang="0">
                <a:pos x="46" y="44"/>
              </a:cxn>
              <a:cxn ang="0">
                <a:pos x="49" y="52"/>
              </a:cxn>
              <a:cxn ang="0">
                <a:pos x="54" y="55"/>
              </a:cxn>
              <a:cxn ang="0">
                <a:pos x="59" y="55"/>
              </a:cxn>
              <a:cxn ang="0">
                <a:pos x="64" y="47"/>
              </a:cxn>
              <a:cxn ang="0">
                <a:pos x="64" y="34"/>
              </a:cxn>
              <a:cxn ang="0">
                <a:pos x="59" y="26"/>
              </a:cxn>
              <a:cxn ang="0">
                <a:pos x="51" y="21"/>
              </a:cxn>
              <a:cxn ang="0">
                <a:pos x="41" y="21"/>
              </a:cxn>
            </a:cxnLst>
            <a:rect l="0" t="0" r="r" b="b"/>
            <a:pathLst>
              <a:path w="77" h="67">
                <a:moveTo>
                  <a:pt x="67" y="18"/>
                </a:moveTo>
                <a:lnTo>
                  <a:pt x="72" y="26"/>
                </a:lnTo>
                <a:lnTo>
                  <a:pt x="75" y="31"/>
                </a:lnTo>
                <a:lnTo>
                  <a:pt x="77" y="39"/>
                </a:lnTo>
                <a:lnTo>
                  <a:pt x="77" y="44"/>
                </a:lnTo>
                <a:lnTo>
                  <a:pt x="77" y="52"/>
                </a:lnTo>
                <a:lnTo>
                  <a:pt x="75" y="57"/>
                </a:lnTo>
                <a:lnTo>
                  <a:pt x="72" y="62"/>
                </a:lnTo>
                <a:lnTo>
                  <a:pt x="64" y="67"/>
                </a:lnTo>
                <a:lnTo>
                  <a:pt x="57" y="67"/>
                </a:lnTo>
                <a:lnTo>
                  <a:pt x="51" y="67"/>
                </a:lnTo>
                <a:lnTo>
                  <a:pt x="46" y="65"/>
                </a:lnTo>
                <a:lnTo>
                  <a:pt x="41" y="62"/>
                </a:lnTo>
                <a:lnTo>
                  <a:pt x="39" y="60"/>
                </a:lnTo>
                <a:lnTo>
                  <a:pt x="36" y="57"/>
                </a:lnTo>
                <a:lnTo>
                  <a:pt x="33" y="52"/>
                </a:lnTo>
                <a:lnTo>
                  <a:pt x="33" y="47"/>
                </a:lnTo>
                <a:lnTo>
                  <a:pt x="33" y="42"/>
                </a:lnTo>
                <a:lnTo>
                  <a:pt x="31" y="29"/>
                </a:lnTo>
                <a:lnTo>
                  <a:pt x="28" y="21"/>
                </a:lnTo>
                <a:lnTo>
                  <a:pt x="26" y="21"/>
                </a:lnTo>
                <a:lnTo>
                  <a:pt x="26" y="21"/>
                </a:lnTo>
                <a:lnTo>
                  <a:pt x="20" y="21"/>
                </a:lnTo>
                <a:lnTo>
                  <a:pt x="15" y="24"/>
                </a:lnTo>
                <a:lnTo>
                  <a:pt x="13" y="29"/>
                </a:lnTo>
                <a:lnTo>
                  <a:pt x="13" y="36"/>
                </a:lnTo>
                <a:lnTo>
                  <a:pt x="13" y="42"/>
                </a:lnTo>
                <a:lnTo>
                  <a:pt x="15" y="47"/>
                </a:lnTo>
                <a:lnTo>
                  <a:pt x="18" y="52"/>
                </a:lnTo>
                <a:lnTo>
                  <a:pt x="23" y="55"/>
                </a:lnTo>
                <a:lnTo>
                  <a:pt x="23" y="67"/>
                </a:lnTo>
                <a:lnTo>
                  <a:pt x="15" y="65"/>
                </a:lnTo>
                <a:lnTo>
                  <a:pt x="10" y="62"/>
                </a:lnTo>
                <a:lnTo>
                  <a:pt x="5" y="57"/>
                </a:lnTo>
                <a:lnTo>
                  <a:pt x="2" y="49"/>
                </a:lnTo>
                <a:lnTo>
                  <a:pt x="0" y="42"/>
                </a:lnTo>
                <a:lnTo>
                  <a:pt x="0" y="34"/>
                </a:lnTo>
                <a:lnTo>
                  <a:pt x="0" y="26"/>
                </a:lnTo>
                <a:lnTo>
                  <a:pt x="2" y="18"/>
                </a:lnTo>
                <a:lnTo>
                  <a:pt x="5" y="13"/>
                </a:lnTo>
                <a:lnTo>
                  <a:pt x="8" y="11"/>
                </a:lnTo>
                <a:lnTo>
                  <a:pt x="13" y="8"/>
                </a:lnTo>
                <a:lnTo>
                  <a:pt x="15" y="5"/>
                </a:lnTo>
                <a:lnTo>
                  <a:pt x="20" y="5"/>
                </a:lnTo>
                <a:lnTo>
                  <a:pt x="28" y="5"/>
                </a:lnTo>
                <a:lnTo>
                  <a:pt x="44" y="5"/>
                </a:lnTo>
                <a:lnTo>
                  <a:pt x="54" y="5"/>
                </a:lnTo>
                <a:lnTo>
                  <a:pt x="62" y="5"/>
                </a:lnTo>
                <a:lnTo>
                  <a:pt x="67" y="3"/>
                </a:lnTo>
                <a:lnTo>
                  <a:pt x="72" y="3"/>
                </a:lnTo>
                <a:lnTo>
                  <a:pt x="77" y="0"/>
                </a:lnTo>
                <a:lnTo>
                  <a:pt x="77" y="13"/>
                </a:lnTo>
                <a:lnTo>
                  <a:pt x="72" y="16"/>
                </a:lnTo>
                <a:lnTo>
                  <a:pt x="67" y="18"/>
                </a:lnTo>
                <a:close/>
                <a:moveTo>
                  <a:pt x="41" y="21"/>
                </a:moveTo>
                <a:lnTo>
                  <a:pt x="44" y="29"/>
                </a:lnTo>
                <a:lnTo>
                  <a:pt x="44" y="39"/>
                </a:lnTo>
                <a:lnTo>
                  <a:pt x="46" y="44"/>
                </a:lnTo>
                <a:lnTo>
                  <a:pt x="46" y="49"/>
                </a:lnTo>
                <a:lnTo>
                  <a:pt x="49" y="52"/>
                </a:lnTo>
                <a:lnTo>
                  <a:pt x="51" y="52"/>
                </a:lnTo>
                <a:lnTo>
                  <a:pt x="54" y="55"/>
                </a:lnTo>
                <a:lnTo>
                  <a:pt x="57" y="55"/>
                </a:lnTo>
                <a:lnTo>
                  <a:pt x="59" y="55"/>
                </a:lnTo>
                <a:lnTo>
                  <a:pt x="62" y="52"/>
                </a:lnTo>
                <a:lnTo>
                  <a:pt x="64" y="47"/>
                </a:lnTo>
                <a:lnTo>
                  <a:pt x="67" y="42"/>
                </a:lnTo>
                <a:lnTo>
                  <a:pt x="64" y="34"/>
                </a:lnTo>
                <a:lnTo>
                  <a:pt x="62" y="29"/>
                </a:lnTo>
                <a:lnTo>
                  <a:pt x="59" y="26"/>
                </a:lnTo>
                <a:lnTo>
                  <a:pt x="54" y="21"/>
                </a:lnTo>
                <a:lnTo>
                  <a:pt x="51" y="21"/>
                </a:lnTo>
                <a:lnTo>
                  <a:pt x="44" y="21"/>
                </a:lnTo>
                <a:lnTo>
                  <a:pt x="41" y="2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01" name="Freeform 1141"/>
          <p:cNvSpPr>
            <a:spLocks/>
          </p:cNvSpPr>
          <p:nvPr/>
        </p:nvSpPr>
        <p:spPr bwMode="auto">
          <a:xfrm>
            <a:off x="765175" y="2935288"/>
            <a:ext cx="163513" cy="58737"/>
          </a:xfrm>
          <a:custGeom>
            <a:avLst/>
            <a:gdLst/>
            <a:ahLst/>
            <a:cxnLst>
              <a:cxn ang="0">
                <a:pos x="90" y="0"/>
              </a:cxn>
              <a:cxn ang="0">
                <a:pos x="103" y="0"/>
              </a:cxn>
              <a:cxn ang="0">
                <a:pos x="103" y="6"/>
              </a:cxn>
              <a:cxn ang="0">
                <a:pos x="103" y="8"/>
              </a:cxn>
              <a:cxn ang="0">
                <a:pos x="103" y="16"/>
              </a:cxn>
              <a:cxn ang="0">
                <a:pos x="101" y="18"/>
              </a:cxn>
              <a:cxn ang="0">
                <a:pos x="98" y="24"/>
              </a:cxn>
              <a:cxn ang="0">
                <a:pos x="96" y="24"/>
              </a:cxn>
              <a:cxn ang="0">
                <a:pos x="90" y="26"/>
              </a:cxn>
              <a:cxn ang="0">
                <a:pos x="83" y="26"/>
              </a:cxn>
              <a:cxn ang="0">
                <a:pos x="39" y="26"/>
              </a:cxn>
              <a:cxn ang="0">
                <a:pos x="39" y="37"/>
              </a:cxn>
              <a:cxn ang="0">
                <a:pos x="28" y="37"/>
              </a:cxn>
              <a:cxn ang="0">
                <a:pos x="28" y="26"/>
              </a:cxn>
              <a:cxn ang="0">
                <a:pos x="8" y="26"/>
              </a:cxn>
              <a:cxn ang="0">
                <a:pos x="0" y="13"/>
              </a:cxn>
              <a:cxn ang="0">
                <a:pos x="28" y="13"/>
              </a:cxn>
              <a:cxn ang="0">
                <a:pos x="28" y="0"/>
              </a:cxn>
              <a:cxn ang="0">
                <a:pos x="39" y="0"/>
              </a:cxn>
              <a:cxn ang="0">
                <a:pos x="39" y="13"/>
              </a:cxn>
              <a:cxn ang="0">
                <a:pos x="83" y="13"/>
              </a:cxn>
              <a:cxn ang="0">
                <a:pos x="85" y="13"/>
              </a:cxn>
              <a:cxn ang="0">
                <a:pos x="88" y="13"/>
              </a:cxn>
              <a:cxn ang="0">
                <a:pos x="90" y="11"/>
              </a:cxn>
              <a:cxn ang="0">
                <a:pos x="90" y="11"/>
              </a:cxn>
              <a:cxn ang="0">
                <a:pos x="90" y="8"/>
              </a:cxn>
              <a:cxn ang="0">
                <a:pos x="93" y="6"/>
              </a:cxn>
              <a:cxn ang="0">
                <a:pos x="93" y="3"/>
              </a:cxn>
              <a:cxn ang="0">
                <a:pos x="90" y="0"/>
              </a:cxn>
            </a:cxnLst>
            <a:rect l="0" t="0" r="r" b="b"/>
            <a:pathLst>
              <a:path w="103" h="37">
                <a:moveTo>
                  <a:pt x="90" y="0"/>
                </a:moveTo>
                <a:lnTo>
                  <a:pt x="103" y="0"/>
                </a:lnTo>
                <a:lnTo>
                  <a:pt x="103" y="6"/>
                </a:lnTo>
                <a:lnTo>
                  <a:pt x="103" y="8"/>
                </a:lnTo>
                <a:lnTo>
                  <a:pt x="103" y="16"/>
                </a:lnTo>
                <a:lnTo>
                  <a:pt x="101" y="18"/>
                </a:lnTo>
                <a:lnTo>
                  <a:pt x="98" y="24"/>
                </a:lnTo>
                <a:lnTo>
                  <a:pt x="96" y="24"/>
                </a:lnTo>
                <a:lnTo>
                  <a:pt x="90" y="26"/>
                </a:lnTo>
                <a:lnTo>
                  <a:pt x="83" y="26"/>
                </a:lnTo>
                <a:lnTo>
                  <a:pt x="39" y="26"/>
                </a:lnTo>
                <a:lnTo>
                  <a:pt x="39" y="37"/>
                </a:lnTo>
                <a:lnTo>
                  <a:pt x="28" y="37"/>
                </a:lnTo>
                <a:lnTo>
                  <a:pt x="28" y="26"/>
                </a:lnTo>
                <a:lnTo>
                  <a:pt x="8" y="26"/>
                </a:lnTo>
                <a:lnTo>
                  <a:pt x="0" y="13"/>
                </a:lnTo>
                <a:lnTo>
                  <a:pt x="28" y="13"/>
                </a:lnTo>
                <a:lnTo>
                  <a:pt x="28" y="0"/>
                </a:lnTo>
                <a:lnTo>
                  <a:pt x="39" y="0"/>
                </a:lnTo>
                <a:lnTo>
                  <a:pt x="39" y="13"/>
                </a:lnTo>
                <a:lnTo>
                  <a:pt x="83" y="13"/>
                </a:lnTo>
                <a:lnTo>
                  <a:pt x="85" y="13"/>
                </a:lnTo>
                <a:lnTo>
                  <a:pt x="88" y="13"/>
                </a:lnTo>
                <a:lnTo>
                  <a:pt x="90" y="11"/>
                </a:lnTo>
                <a:lnTo>
                  <a:pt x="90" y="11"/>
                </a:lnTo>
                <a:lnTo>
                  <a:pt x="90" y="8"/>
                </a:lnTo>
                <a:lnTo>
                  <a:pt x="93" y="6"/>
                </a:lnTo>
                <a:lnTo>
                  <a:pt x="93" y="3"/>
                </a:lnTo>
                <a:lnTo>
                  <a:pt x="90" y="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02" name="Freeform 1142"/>
          <p:cNvSpPr>
            <a:spLocks noEditPoints="1"/>
          </p:cNvSpPr>
          <p:nvPr/>
        </p:nvSpPr>
        <p:spPr bwMode="auto">
          <a:xfrm>
            <a:off x="806450" y="2813050"/>
            <a:ext cx="122238" cy="111125"/>
          </a:xfrm>
          <a:custGeom>
            <a:avLst/>
            <a:gdLst/>
            <a:ahLst/>
            <a:cxnLst>
              <a:cxn ang="0">
                <a:pos x="54" y="15"/>
              </a:cxn>
              <a:cxn ang="0">
                <a:pos x="57" y="2"/>
              </a:cxn>
              <a:cxn ang="0">
                <a:pos x="64" y="5"/>
              </a:cxn>
              <a:cxn ang="0">
                <a:pos x="72" y="13"/>
              </a:cxn>
              <a:cxn ang="0">
                <a:pos x="75" y="18"/>
              </a:cxn>
              <a:cxn ang="0">
                <a:pos x="77" y="26"/>
              </a:cxn>
              <a:cxn ang="0">
                <a:pos x="77" y="33"/>
              </a:cxn>
              <a:cxn ang="0">
                <a:pos x="77" y="44"/>
              </a:cxn>
              <a:cxn ang="0">
                <a:pos x="75" y="54"/>
              </a:cxn>
              <a:cxn ang="0">
                <a:pos x="67" y="62"/>
              </a:cxn>
              <a:cxn ang="0">
                <a:pos x="59" y="67"/>
              </a:cxn>
              <a:cxn ang="0">
                <a:pos x="51" y="70"/>
              </a:cxn>
              <a:cxn ang="0">
                <a:pos x="39" y="70"/>
              </a:cxn>
              <a:cxn ang="0">
                <a:pos x="28" y="70"/>
              </a:cxn>
              <a:cxn ang="0">
                <a:pos x="18" y="67"/>
              </a:cxn>
              <a:cxn ang="0">
                <a:pos x="10" y="59"/>
              </a:cxn>
              <a:cxn ang="0">
                <a:pos x="5" y="54"/>
              </a:cxn>
              <a:cxn ang="0">
                <a:pos x="0" y="44"/>
              </a:cxn>
              <a:cxn ang="0">
                <a:pos x="0" y="36"/>
              </a:cxn>
              <a:cxn ang="0">
                <a:pos x="0" y="26"/>
              </a:cxn>
              <a:cxn ang="0">
                <a:pos x="5" y="18"/>
              </a:cxn>
              <a:cxn ang="0">
                <a:pos x="10" y="10"/>
              </a:cxn>
              <a:cxn ang="0">
                <a:pos x="18" y="5"/>
              </a:cxn>
              <a:cxn ang="0">
                <a:pos x="28" y="2"/>
              </a:cxn>
              <a:cxn ang="0">
                <a:pos x="39" y="0"/>
              </a:cxn>
              <a:cxn ang="0">
                <a:pos x="39" y="0"/>
              </a:cxn>
              <a:cxn ang="0">
                <a:pos x="41" y="0"/>
              </a:cxn>
              <a:cxn ang="0">
                <a:pos x="41" y="57"/>
              </a:cxn>
              <a:cxn ang="0">
                <a:pos x="49" y="57"/>
              </a:cxn>
              <a:cxn ang="0">
                <a:pos x="54" y="54"/>
              </a:cxn>
              <a:cxn ang="0">
                <a:pos x="59" y="49"/>
              </a:cxn>
              <a:cxn ang="0">
                <a:pos x="64" y="44"/>
              </a:cxn>
              <a:cxn ang="0">
                <a:pos x="67" y="33"/>
              </a:cxn>
              <a:cxn ang="0">
                <a:pos x="64" y="28"/>
              </a:cxn>
              <a:cxn ang="0">
                <a:pos x="62" y="23"/>
              </a:cxn>
              <a:cxn ang="0">
                <a:pos x="59" y="18"/>
              </a:cxn>
              <a:cxn ang="0">
                <a:pos x="54" y="15"/>
              </a:cxn>
              <a:cxn ang="0">
                <a:pos x="31" y="57"/>
              </a:cxn>
              <a:cxn ang="0">
                <a:pos x="31" y="15"/>
              </a:cxn>
              <a:cxn ang="0">
                <a:pos x="23" y="15"/>
              </a:cxn>
              <a:cxn ang="0">
                <a:pos x="18" y="21"/>
              </a:cxn>
              <a:cxn ang="0">
                <a:pos x="13" y="26"/>
              </a:cxn>
              <a:cxn ang="0">
                <a:pos x="13" y="36"/>
              </a:cxn>
              <a:cxn ang="0">
                <a:pos x="13" y="44"/>
              </a:cxn>
              <a:cxn ang="0">
                <a:pos x="15" y="49"/>
              </a:cxn>
              <a:cxn ang="0">
                <a:pos x="23" y="54"/>
              </a:cxn>
              <a:cxn ang="0">
                <a:pos x="31" y="57"/>
              </a:cxn>
            </a:cxnLst>
            <a:rect l="0" t="0" r="r" b="b"/>
            <a:pathLst>
              <a:path w="77" h="70">
                <a:moveTo>
                  <a:pt x="54" y="15"/>
                </a:moveTo>
                <a:lnTo>
                  <a:pt x="57" y="2"/>
                </a:lnTo>
                <a:lnTo>
                  <a:pt x="64" y="5"/>
                </a:lnTo>
                <a:lnTo>
                  <a:pt x="72" y="13"/>
                </a:lnTo>
                <a:lnTo>
                  <a:pt x="75" y="18"/>
                </a:lnTo>
                <a:lnTo>
                  <a:pt x="77" y="26"/>
                </a:lnTo>
                <a:lnTo>
                  <a:pt x="77" y="33"/>
                </a:lnTo>
                <a:lnTo>
                  <a:pt x="77" y="44"/>
                </a:lnTo>
                <a:lnTo>
                  <a:pt x="75" y="54"/>
                </a:lnTo>
                <a:lnTo>
                  <a:pt x="67" y="62"/>
                </a:lnTo>
                <a:lnTo>
                  <a:pt x="59" y="67"/>
                </a:lnTo>
                <a:lnTo>
                  <a:pt x="51" y="70"/>
                </a:lnTo>
                <a:lnTo>
                  <a:pt x="39" y="70"/>
                </a:lnTo>
                <a:lnTo>
                  <a:pt x="28" y="70"/>
                </a:lnTo>
                <a:lnTo>
                  <a:pt x="18" y="67"/>
                </a:lnTo>
                <a:lnTo>
                  <a:pt x="10" y="59"/>
                </a:lnTo>
                <a:lnTo>
                  <a:pt x="5" y="54"/>
                </a:lnTo>
                <a:lnTo>
                  <a:pt x="0" y="44"/>
                </a:lnTo>
                <a:lnTo>
                  <a:pt x="0" y="36"/>
                </a:lnTo>
                <a:lnTo>
                  <a:pt x="0" y="26"/>
                </a:lnTo>
                <a:lnTo>
                  <a:pt x="5" y="18"/>
                </a:lnTo>
                <a:lnTo>
                  <a:pt x="10" y="10"/>
                </a:lnTo>
                <a:lnTo>
                  <a:pt x="18" y="5"/>
                </a:lnTo>
                <a:lnTo>
                  <a:pt x="28" y="2"/>
                </a:lnTo>
                <a:lnTo>
                  <a:pt x="39" y="0"/>
                </a:lnTo>
                <a:lnTo>
                  <a:pt x="39" y="0"/>
                </a:lnTo>
                <a:lnTo>
                  <a:pt x="41" y="0"/>
                </a:lnTo>
                <a:lnTo>
                  <a:pt x="41" y="57"/>
                </a:lnTo>
                <a:lnTo>
                  <a:pt x="49" y="57"/>
                </a:lnTo>
                <a:lnTo>
                  <a:pt x="54" y="54"/>
                </a:lnTo>
                <a:lnTo>
                  <a:pt x="59" y="49"/>
                </a:lnTo>
                <a:lnTo>
                  <a:pt x="64" y="44"/>
                </a:lnTo>
                <a:lnTo>
                  <a:pt x="67" y="33"/>
                </a:lnTo>
                <a:lnTo>
                  <a:pt x="64" y="28"/>
                </a:lnTo>
                <a:lnTo>
                  <a:pt x="62" y="23"/>
                </a:lnTo>
                <a:lnTo>
                  <a:pt x="59" y="18"/>
                </a:lnTo>
                <a:lnTo>
                  <a:pt x="54" y="15"/>
                </a:lnTo>
                <a:close/>
                <a:moveTo>
                  <a:pt x="31" y="57"/>
                </a:moveTo>
                <a:lnTo>
                  <a:pt x="31" y="15"/>
                </a:lnTo>
                <a:lnTo>
                  <a:pt x="23" y="15"/>
                </a:lnTo>
                <a:lnTo>
                  <a:pt x="18" y="21"/>
                </a:lnTo>
                <a:lnTo>
                  <a:pt x="13" y="26"/>
                </a:lnTo>
                <a:lnTo>
                  <a:pt x="13" y="36"/>
                </a:lnTo>
                <a:lnTo>
                  <a:pt x="13" y="44"/>
                </a:lnTo>
                <a:lnTo>
                  <a:pt x="15" y="49"/>
                </a:lnTo>
                <a:lnTo>
                  <a:pt x="23" y="54"/>
                </a:lnTo>
                <a:lnTo>
                  <a:pt x="31" y="5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03" name="Freeform 1143"/>
          <p:cNvSpPr>
            <a:spLocks/>
          </p:cNvSpPr>
          <p:nvPr/>
        </p:nvSpPr>
        <p:spPr bwMode="auto">
          <a:xfrm>
            <a:off x="760413" y="2670175"/>
            <a:ext cx="214312" cy="57150"/>
          </a:xfrm>
          <a:custGeom>
            <a:avLst/>
            <a:gdLst/>
            <a:ahLst/>
            <a:cxnLst>
              <a:cxn ang="0">
                <a:pos x="135" y="10"/>
              </a:cxn>
              <a:cxn ang="0">
                <a:pos x="119" y="20"/>
              </a:cxn>
              <a:cxn ang="0">
                <a:pos x="104" y="28"/>
              </a:cxn>
              <a:cxn ang="0">
                <a:pos x="86" y="33"/>
              </a:cxn>
              <a:cxn ang="0">
                <a:pos x="68" y="36"/>
              </a:cxn>
              <a:cxn ang="0">
                <a:pos x="52" y="33"/>
              </a:cxn>
              <a:cxn ang="0">
                <a:pos x="37" y="30"/>
              </a:cxn>
              <a:cxn ang="0">
                <a:pos x="18" y="20"/>
              </a:cxn>
              <a:cxn ang="0">
                <a:pos x="0" y="10"/>
              </a:cxn>
              <a:cxn ang="0">
                <a:pos x="0" y="0"/>
              </a:cxn>
              <a:cxn ang="0">
                <a:pos x="11" y="5"/>
              </a:cxn>
              <a:cxn ang="0">
                <a:pos x="16" y="10"/>
              </a:cxn>
              <a:cxn ang="0">
                <a:pos x="21" y="12"/>
              </a:cxn>
              <a:cxn ang="0">
                <a:pos x="31" y="15"/>
              </a:cxn>
              <a:cxn ang="0">
                <a:pos x="42" y="18"/>
              </a:cxn>
              <a:cxn ang="0">
                <a:pos x="55" y="20"/>
              </a:cxn>
              <a:cxn ang="0">
                <a:pos x="68" y="23"/>
              </a:cxn>
              <a:cxn ang="0">
                <a:pos x="101" y="18"/>
              </a:cxn>
              <a:cxn ang="0">
                <a:pos x="135" y="0"/>
              </a:cxn>
              <a:cxn ang="0">
                <a:pos x="135" y="10"/>
              </a:cxn>
            </a:cxnLst>
            <a:rect l="0" t="0" r="r" b="b"/>
            <a:pathLst>
              <a:path w="135" h="36">
                <a:moveTo>
                  <a:pt x="135" y="10"/>
                </a:moveTo>
                <a:lnTo>
                  <a:pt x="119" y="20"/>
                </a:lnTo>
                <a:lnTo>
                  <a:pt x="104" y="28"/>
                </a:lnTo>
                <a:lnTo>
                  <a:pt x="86" y="33"/>
                </a:lnTo>
                <a:lnTo>
                  <a:pt x="68" y="36"/>
                </a:lnTo>
                <a:lnTo>
                  <a:pt x="52" y="33"/>
                </a:lnTo>
                <a:lnTo>
                  <a:pt x="37" y="30"/>
                </a:lnTo>
                <a:lnTo>
                  <a:pt x="18" y="20"/>
                </a:lnTo>
                <a:lnTo>
                  <a:pt x="0" y="10"/>
                </a:lnTo>
                <a:lnTo>
                  <a:pt x="0" y="0"/>
                </a:lnTo>
                <a:lnTo>
                  <a:pt x="11" y="5"/>
                </a:lnTo>
                <a:lnTo>
                  <a:pt x="16" y="10"/>
                </a:lnTo>
                <a:lnTo>
                  <a:pt x="21" y="12"/>
                </a:lnTo>
                <a:lnTo>
                  <a:pt x="31" y="15"/>
                </a:lnTo>
                <a:lnTo>
                  <a:pt x="42" y="18"/>
                </a:lnTo>
                <a:lnTo>
                  <a:pt x="55" y="20"/>
                </a:lnTo>
                <a:lnTo>
                  <a:pt x="68" y="23"/>
                </a:lnTo>
                <a:lnTo>
                  <a:pt x="101" y="18"/>
                </a:lnTo>
                <a:lnTo>
                  <a:pt x="135" y="0"/>
                </a:lnTo>
                <a:lnTo>
                  <a:pt x="135" y="1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04" name="Freeform 1144"/>
          <p:cNvSpPr>
            <a:spLocks noEditPoints="1"/>
          </p:cNvSpPr>
          <p:nvPr/>
        </p:nvSpPr>
        <p:spPr bwMode="auto">
          <a:xfrm>
            <a:off x="760413" y="2476500"/>
            <a:ext cx="168275" cy="176213"/>
          </a:xfrm>
          <a:custGeom>
            <a:avLst/>
            <a:gdLst/>
            <a:ahLst/>
            <a:cxnLst>
              <a:cxn ang="0">
                <a:pos x="16" y="109"/>
              </a:cxn>
              <a:cxn ang="0">
                <a:pos x="3" y="101"/>
              </a:cxn>
              <a:cxn ang="0">
                <a:pos x="0" y="88"/>
              </a:cxn>
              <a:cxn ang="0">
                <a:pos x="3" y="78"/>
              </a:cxn>
              <a:cxn ang="0">
                <a:pos x="13" y="70"/>
              </a:cxn>
              <a:cxn ang="0">
                <a:pos x="29" y="67"/>
              </a:cxn>
              <a:cxn ang="0">
                <a:pos x="42" y="70"/>
              </a:cxn>
              <a:cxn ang="0">
                <a:pos x="55" y="80"/>
              </a:cxn>
              <a:cxn ang="0">
                <a:pos x="55" y="98"/>
              </a:cxn>
              <a:cxn ang="0">
                <a:pos x="44" y="109"/>
              </a:cxn>
              <a:cxn ang="0">
                <a:pos x="26" y="111"/>
              </a:cxn>
              <a:cxn ang="0">
                <a:pos x="11" y="93"/>
              </a:cxn>
              <a:cxn ang="0">
                <a:pos x="18" y="98"/>
              </a:cxn>
              <a:cxn ang="0">
                <a:pos x="37" y="98"/>
              </a:cxn>
              <a:cxn ang="0">
                <a:pos x="47" y="93"/>
              </a:cxn>
              <a:cxn ang="0">
                <a:pos x="47" y="85"/>
              </a:cxn>
              <a:cxn ang="0">
                <a:pos x="37" y="78"/>
              </a:cxn>
              <a:cxn ang="0">
                <a:pos x="18" y="78"/>
              </a:cxn>
              <a:cxn ang="0">
                <a:pos x="11" y="85"/>
              </a:cxn>
              <a:cxn ang="0">
                <a:pos x="106" y="88"/>
              </a:cxn>
              <a:cxn ang="0">
                <a:pos x="0" y="21"/>
              </a:cxn>
              <a:cxn ang="0">
                <a:pos x="106" y="88"/>
              </a:cxn>
              <a:cxn ang="0">
                <a:pos x="68" y="41"/>
              </a:cxn>
              <a:cxn ang="0">
                <a:pos x="55" y="34"/>
              </a:cxn>
              <a:cxn ang="0">
                <a:pos x="52" y="21"/>
              </a:cxn>
              <a:cxn ang="0">
                <a:pos x="55" y="10"/>
              </a:cxn>
              <a:cxn ang="0">
                <a:pos x="65" y="3"/>
              </a:cxn>
              <a:cxn ang="0">
                <a:pos x="78" y="0"/>
              </a:cxn>
              <a:cxn ang="0">
                <a:pos x="93" y="3"/>
              </a:cxn>
              <a:cxn ang="0">
                <a:pos x="106" y="13"/>
              </a:cxn>
              <a:cxn ang="0">
                <a:pos x="106" y="29"/>
              </a:cxn>
              <a:cxn ang="0">
                <a:pos x="93" y="39"/>
              </a:cxn>
              <a:cxn ang="0">
                <a:pos x="78" y="44"/>
              </a:cxn>
              <a:cxn ang="0">
                <a:pos x="62" y="26"/>
              </a:cxn>
              <a:cxn ang="0">
                <a:pos x="70" y="31"/>
              </a:cxn>
              <a:cxn ang="0">
                <a:pos x="88" y="31"/>
              </a:cxn>
              <a:cxn ang="0">
                <a:pos x="96" y="26"/>
              </a:cxn>
              <a:cxn ang="0">
                <a:pos x="96" y="16"/>
              </a:cxn>
              <a:cxn ang="0">
                <a:pos x="88" y="10"/>
              </a:cxn>
              <a:cxn ang="0">
                <a:pos x="70" y="10"/>
              </a:cxn>
              <a:cxn ang="0">
                <a:pos x="62" y="16"/>
              </a:cxn>
            </a:cxnLst>
            <a:rect l="0" t="0" r="r" b="b"/>
            <a:pathLst>
              <a:path w="106" h="111">
                <a:moveTo>
                  <a:pt x="26" y="111"/>
                </a:moveTo>
                <a:lnTo>
                  <a:pt x="16" y="109"/>
                </a:lnTo>
                <a:lnTo>
                  <a:pt x="8" y="106"/>
                </a:lnTo>
                <a:lnTo>
                  <a:pt x="3" y="101"/>
                </a:lnTo>
                <a:lnTo>
                  <a:pt x="0" y="96"/>
                </a:lnTo>
                <a:lnTo>
                  <a:pt x="0" y="88"/>
                </a:lnTo>
                <a:lnTo>
                  <a:pt x="0" y="83"/>
                </a:lnTo>
                <a:lnTo>
                  <a:pt x="3" y="78"/>
                </a:lnTo>
                <a:lnTo>
                  <a:pt x="8" y="72"/>
                </a:lnTo>
                <a:lnTo>
                  <a:pt x="13" y="70"/>
                </a:lnTo>
                <a:lnTo>
                  <a:pt x="18" y="67"/>
                </a:lnTo>
                <a:lnTo>
                  <a:pt x="29" y="67"/>
                </a:lnTo>
                <a:lnTo>
                  <a:pt x="37" y="67"/>
                </a:lnTo>
                <a:lnTo>
                  <a:pt x="42" y="70"/>
                </a:lnTo>
                <a:lnTo>
                  <a:pt x="49" y="72"/>
                </a:lnTo>
                <a:lnTo>
                  <a:pt x="55" y="80"/>
                </a:lnTo>
                <a:lnTo>
                  <a:pt x="55" y="88"/>
                </a:lnTo>
                <a:lnTo>
                  <a:pt x="55" y="98"/>
                </a:lnTo>
                <a:lnTo>
                  <a:pt x="49" y="103"/>
                </a:lnTo>
                <a:lnTo>
                  <a:pt x="44" y="109"/>
                </a:lnTo>
                <a:lnTo>
                  <a:pt x="37" y="109"/>
                </a:lnTo>
                <a:lnTo>
                  <a:pt x="26" y="111"/>
                </a:lnTo>
                <a:close/>
                <a:moveTo>
                  <a:pt x="8" y="88"/>
                </a:moveTo>
                <a:lnTo>
                  <a:pt x="11" y="93"/>
                </a:lnTo>
                <a:lnTo>
                  <a:pt x="13" y="96"/>
                </a:lnTo>
                <a:lnTo>
                  <a:pt x="18" y="98"/>
                </a:lnTo>
                <a:lnTo>
                  <a:pt x="29" y="101"/>
                </a:lnTo>
                <a:lnTo>
                  <a:pt x="37" y="98"/>
                </a:lnTo>
                <a:lnTo>
                  <a:pt x="42" y="96"/>
                </a:lnTo>
                <a:lnTo>
                  <a:pt x="47" y="93"/>
                </a:lnTo>
                <a:lnTo>
                  <a:pt x="47" y="88"/>
                </a:lnTo>
                <a:lnTo>
                  <a:pt x="47" y="85"/>
                </a:lnTo>
                <a:lnTo>
                  <a:pt x="42" y="80"/>
                </a:lnTo>
                <a:lnTo>
                  <a:pt x="37" y="78"/>
                </a:lnTo>
                <a:lnTo>
                  <a:pt x="26" y="78"/>
                </a:lnTo>
                <a:lnTo>
                  <a:pt x="18" y="78"/>
                </a:lnTo>
                <a:lnTo>
                  <a:pt x="13" y="80"/>
                </a:lnTo>
                <a:lnTo>
                  <a:pt x="11" y="85"/>
                </a:lnTo>
                <a:lnTo>
                  <a:pt x="8" y="88"/>
                </a:lnTo>
                <a:close/>
                <a:moveTo>
                  <a:pt x="106" y="88"/>
                </a:moveTo>
                <a:lnTo>
                  <a:pt x="0" y="31"/>
                </a:lnTo>
                <a:lnTo>
                  <a:pt x="0" y="21"/>
                </a:lnTo>
                <a:lnTo>
                  <a:pt x="106" y="78"/>
                </a:lnTo>
                <a:lnTo>
                  <a:pt x="106" y="88"/>
                </a:lnTo>
                <a:close/>
                <a:moveTo>
                  <a:pt x="78" y="44"/>
                </a:moveTo>
                <a:lnTo>
                  <a:pt x="68" y="41"/>
                </a:lnTo>
                <a:lnTo>
                  <a:pt x="60" y="36"/>
                </a:lnTo>
                <a:lnTo>
                  <a:pt x="55" y="34"/>
                </a:lnTo>
                <a:lnTo>
                  <a:pt x="52" y="29"/>
                </a:lnTo>
                <a:lnTo>
                  <a:pt x="52" y="21"/>
                </a:lnTo>
                <a:lnTo>
                  <a:pt x="52" y="16"/>
                </a:lnTo>
                <a:lnTo>
                  <a:pt x="55" y="10"/>
                </a:lnTo>
                <a:lnTo>
                  <a:pt x="57" y="5"/>
                </a:lnTo>
                <a:lnTo>
                  <a:pt x="65" y="3"/>
                </a:lnTo>
                <a:lnTo>
                  <a:pt x="70" y="0"/>
                </a:lnTo>
                <a:lnTo>
                  <a:pt x="78" y="0"/>
                </a:lnTo>
                <a:lnTo>
                  <a:pt x="88" y="0"/>
                </a:lnTo>
                <a:lnTo>
                  <a:pt x="93" y="3"/>
                </a:lnTo>
                <a:lnTo>
                  <a:pt x="99" y="5"/>
                </a:lnTo>
                <a:lnTo>
                  <a:pt x="106" y="13"/>
                </a:lnTo>
                <a:lnTo>
                  <a:pt x="106" y="21"/>
                </a:lnTo>
                <a:lnTo>
                  <a:pt x="106" y="29"/>
                </a:lnTo>
                <a:lnTo>
                  <a:pt x="99" y="36"/>
                </a:lnTo>
                <a:lnTo>
                  <a:pt x="93" y="39"/>
                </a:lnTo>
                <a:lnTo>
                  <a:pt x="88" y="41"/>
                </a:lnTo>
                <a:lnTo>
                  <a:pt x="78" y="44"/>
                </a:lnTo>
                <a:close/>
                <a:moveTo>
                  <a:pt x="60" y="21"/>
                </a:moveTo>
                <a:lnTo>
                  <a:pt x="62" y="26"/>
                </a:lnTo>
                <a:lnTo>
                  <a:pt x="65" y="29"/>
                </a:lnTo>
                <a:lnTo>
                  <a:pt x="70" y="31"/>
                </a:lnTo>
                <a:lnTo>
                  <a:pt x="80" y="31"/>
                </a:lnTo>
                <a:lnTo>
                  <a:pt x="88" y="31"/>
                </a:lnTo>
                <a:lnTo>
                  <a:pt x="93" y="29"/>
                </a:lnTo>
                <a:lnTo>
                  <a:pt x="96" y="26"/>
                </a:lnTo>
                <a:lnTo>
                  <a:pt x="99" y="21"/>
                </a:lnTo>
                <a:lnTo>
                  <a:pt x="96" y="16"/>
                </a:lnTo>
                <a:lnTo>
                  <a:pt x="93" y="13"/>
                </a:lnTo>
                <a:lnTo>
                  <a:pt x="88" y="10"/>
                </a:lnTo>
                <a:lnTo>
                  <a:pt x="78" y="10"/>
                </a:lnTo>
                <a:lnTo>
                  <a:pt x="70" y="10"/>
                </a:lnTo>
                <a:lnTo>
                  <a:pt x="65" y="13"/>
                </a:lnTo>
                <a:lnTo>
                  <a:pt x="62" y="16"/>
                </a:lnTo>
                <a:lnTo>
                  <a:pt x="60" y="2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05" name="Freeform 1145"/>
          <p:cNvSpPr>
            <a:spLocks/>
          </p:cNvSpPr>
          <p:nvPr/>
        </p:nvSpPr>
        <p:spPr bwMode="auto">
          <a:xfrm>
            <a:off x="760413" y="2398713"/>
            <a:ext cx="214312" cy="53975"/>
          </a:xfrm>
          <a:custGeom>
            <a:avLst/>
            <a:gdLst/>
            <a:ahLst/>
            <a:cxnLst>
              <a:cxn ang="0">
                <a:pos x="135" y="26"/>
              </a:cxn>
              <a:cxn ang="0">
                <a:pos x="135" y="34"/>
              </a:cxn>
              <a:cxn ang="0">
                <a:pos x="101" y="18"/>
              </a:cxn>
              <a:cxn ang="0">
                <a:pos x="68" y="13"/>
              </a:cxn>
              <a:cxn ang="0">
                <a:pos x="55" y="13"/>
              </a:cxn>
              <a:cxn ang="0">
                <a:pos x="42" y="16"/>
              </a:cxn>
              <a:cxn ang="0">
                <a:pos x="31" y="18"/>
              </a:cxn>
              <a:cxn ang="0">
                <a:pos x="21" y="23"/>
              </a:cxn>
              <a:cxn ang="0">
                <a:pos x="16" y="26"/>
              </a:cxn>
              <a:cxn ang="0">
                <a:pos x="11" y="28"/>
              </a:cxn>
              <a:cxn ang="0">
                <a:pos x="0" y="34"/>
              </a:cxn>
              <a:cxn ang="0">
                <a:pos x="0" y="26"/>
              </a:cxn>
              <a:cxn ang="0">
                <a:pos x="18" y="13"/>
              </a:cxn>
              <a:cxn ang="0">
                <a:pos x="37" y="5"/>
              </a:cxn>
              <a:cxn ang="0">
                <a:pos x="52" y="0"/>
              </a:cxn>
              <a:cxn ang="0">
                <a:pos x="68" y="0"/>
              </a:cxn>
              <a:cxn ang="0">
                <a:pos x="86" y="3"/>
              </a:cxn>
              <a:cxn ang="0">
                <a:pos x="104" y="8"/>
              </a:cxn>
              <a:cxn ang="0">
                <a:pos x="119" y="16"/>
              </a:cxn>
              <a:cxn ang="0">
                <a:pos x="135" y="26"/>
              </a:cxn>
            </a:cxnLst>
            <a:rect l="0" t="0" r="r" b="b"/>
            <a:pathLst>
              <a:path w="135" h="34">
                <a:moveTo>
                  <a:pt x="135" y="26"/>
                </a:moveTo>
                <a:lnTo>
                  <a:pt x="135" y="34"/>
                </a:lnTo>
                <a:lnTo>
                  <a:pt x="101" y="18"/>
                </a:lnTo>
                <a:lnTo>
                  <a:pt x="68" y="13"/>
                </a:lnTo>
                <a:lnTo>
                  <a:pt x="55" y="13"/>
                </a:lnTo>
                <a:lnTo>
                  <a:pt x="42" y="16"/>
                </a:lnTo>
                <a:lnTo>
                  <a:pt x="31" y="18"/>
                </a:lnTo>
                <a:lnTo>
                  <a:pt x="21" y="23"/>
                </a:lnTo>
                <a:lnTo>
                  <a:pt x="16" y="26"/>
                </a:lnTo>
                <a:lnTo>
                  <a:pt x="11" y="28"/>
                </a:lnTo>
                <a:lnTo>
                  <a:pt x="0" y="34"/>
                </a:lnTo>
                <a:lnTo>
                  <a:pt x="0" y="26"/>
                </a:lnTo>
                <a:lnTo>
                  <a:pt x="18" y="13"/>
                </a:lnTo>
                <a:lnTo>
                  <a:pt x="37" y="5"/>
                </a:lnTo>
                <a:lnTo>
                  <a:pt x="52" y="0"/>
                </a:lnTo>
                <a:lnTo>
                  <a:pt x="68" y="0"/>
                </a:lnTo>
                <a:lnTo>
                  <a:pt x="86" y="3"/>
                </a:lnTo>
                <a:lnTo>
                  <a:pt x="104" y="8"/>
                </a:lnTo>
                <a:lnTo>
                  <a:pt x="119" y="16"/>
                </a:lnTo>
                <a:lnTo>
                  <a:pt x="135" y="2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06" name="Rectangle 1146"/>
          <p:cNvSpPr>
            <a:spLocks noChangeArrowheads="1"/>
          </p:cNvSpPr>
          <p:nvPr/>
        </p:nvSpPr>
        <p:spPr bwMode="auto">
          <a:xfrm>
            <a:off x="3060700" y="1119188"/>
            <a:ext cx="2755900" cy="1960562"/>
          </a:xfrm>
          <a:prstGeom prst="rect">
            <a:avLst/>
          </a:prstGeom>
          <a:solidFill>
            <a:srgbClr val="FFFFFF"/>
          </a:solidFill>
          <a:ln w="0">
            <a:solidFill>
              <a:srgbClr val="FFFFFF"/>
            </a:solidFill>
            <a:miter lim="800000"/>
            <a:headEnd/>
            <a:tailEnd/>
          </a:ln>
        </p:spPr>
        <p:txBody>
          <a:bodyPr>
            <a:prstTxWarp prst="textNoShape">
              <a:avLst/>
            </a:prstTxWarp>
          </a:bodyPr>
          <a:lstStyle/>
          <a:p>
            <a:endParaRPr lang="en-US"/>
          </a:p>
        </p:txBody>
      </p:sp>
      <p:sp>
        <p:nvSpPr>
          <p:cNvPr id="118907" name="Rectangle 1147"/>
          <p:cNvSpPr>
            <a:spLocks noChangeArrowheads="1"/>
          </p:cNvSpPr>
          <p:nvPr/>
        </p:nvSpPr>
        <p:spPr bwMode="auto">
          <a:xfrm>
            <a:off x="3060700" y="1119188"/>
            <a:ext cx="2755900" cy="1960562"/>
          </a:xfrm>
          <a:prstGeom prst="rect">
            <a:avLst/>
          </a:prstGeom>
          <a:noFill/>
          <a:ln w="7938">
            <a:solidFill>
              <a:srgbClr val="FFFFFF"/>
            </a:solidFill>
            <a:miter lim="800000"/>
            <a:headEnd/>
            <a:tailEnd/>
          </a:ln>
        </p:spPr>
        <p:txBody>
          <a:bodyPr>
            <a:prstTxWarp prst="textNoShape">
              <a:avLst/>
            </a:prstTxWarp>
          </a:bodyPr>
          <a:lstStyle/>
          <a:p>
            <a:endParaRPr lang="en-US"/>
          </a:p>
        </p:txBody>
      </p:sp>
      <p:sp>
        <p:nvSpPr>
          <p:cNvPr id="118908" name="Line 1148"/>
          <p:cNvSpPr>
            <a:spLocks noChangeShapeType="1"/>
          </p:cNvSpPr>
          <p:nvPr/>
        </p:nvSpPr>
        <p:spPr bwMode="auto">
          <a:xfrm>
            <a:off x="3060700" y="3079750"/>
            <a:ext cx="2755900"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909" name="Line 1149"/>
          <p:cNvSpPr>
            <a:spLocks noChangeShapeType="1"/>
          </p:cNvSpPr>
          <p:nvPr/>
        </p:nvSpPr>
        <p:spPr bwMode="auto">
          <a:xfrm>
            <a:off x="3060700" y="1119188"/>
            <a:ext cx="2755900" cy="1587"/>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910" name="Line 1150"/>
          <p:cNvSpPr>
            <a:spLocks noChangeShapeType="1"/>
          </p:cNvSpPr>
          <p:nvPr/>
        </p:nvSpPr>
        <p:spPr bwMode="auto">
          <a:xfrm flipV="1">
            <a:off x="3060700" y="1119188"/>
            <a:ext cx="1588" cy="196056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911" name="Line 1151"/>
          <p:cNvSpPr>
            <a:spLocks noChangeShapeType="1"/>
          </p:cNvSpPr>
          <p:nvPr/>
        </p:nvSpPr>
        <p:spPr bwMode="auto">
          <a:xfrm flipV="1">
            <a:off x="5816600" y="1119188"/>
            <a:ext cx="1588" cy="196056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912" name="Line 1152"/>
          <p:cNvSpPr>
            <a:spLocks noChangeShapeType="1"/>
          </p:cNvSpPr>
          <p:nvPr/>
        </p:nvSpPr>
        <p:spPr bwMode="auto">
          <a:xfrm>
            <a:off x="3060700" y="3079750"/>
            <a:ext cx="2755900"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913" name="Line 1153"/>
          <p:cNvSpPr>
            <a:spLocks noChangeShapeType="1"/>
          </p:cNvSpPr>
          <p:nvPr/>
        </p:nvSpPr>
        <p:spPr bwMode="auto">
          <a:xfrm flipV="1">
            <a:off x="3060700" y="1119188"/>
            <a:ext cx="1588" cy="196056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914" name="Line 1154"/>
          <p:cNvSpPr>
            <a:spLocks noChangeShapeType="1"/>
          </p:cNvSpPr>
          <p:nvPr/>
        </p:nvSpPr>
        <p:spPr bwMode="auto">
          <a:xfrm>
            <a:off x="3060700" y="3079750"/>
            <a:ext cx="2755900" cy="1588"/>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915" name="Line 1155"/>
          <p:cNvSpPr>
            <a:spLocks noChangeShapeType="1"/>
          </p:cNvSpPr>
          <p:nvPr/>
        </p:nvSpPr>
        <p:spPr bwMode="auto">
          <a:xfrm>
            <a:off x="3060700" y="1119188"/>
            <a:ext cx="2755900" cy="1587"/>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916" name="Line 1156"/>
          <p:cNvSpPr>
            <a:spLocks noChangeShapeType="1"/>
          </p:cNvSpPr>
          <p:nvPr/>
        </p:nvSpPr>
        <p:spPr bwMode="auto">
          <a:xfrm flipV="1">
            <a:off x="3060700" y="1119188"/>
            <a:ext cx="1588" cy="1960562"/>
          </a:xfrm>
          <a:prstGeom prst="line">
            <a:avLst/>
          </a:prstGeom>
          <a:noFill/>
          <a:ln w="7938">
            <a:solidFill>
              <a:srgbClr val="000000"/>
            </a:solidFill>
            <a:round/>
            <a:headEnd/>
            <a:tailEnd/>
          </a:ln>
        </p:spPr>
        <p:txBody>
          <a:bodyPr>
            <a:prstTxWarp prst="textNoShape">
              <a:avLst/>
            </a:prstTxWarp>
          </a:bodyPr>
          <a:lstStyle/>
          <a:p>
            <a:endParaRPr lang="en-US"/>
          </a:p>
        </p:txBody>
      </p:sp>
      <p:sp>
        <p:nvSpPr>
          <p:cNvPr id="118917" name="Line 1157"/>
          <p:cNvSpPr>
            <a:spLocks noChangeShapeType="1"/>
          </p:cNvSpPr>
          <p:nvPr/>
        </p:nvSpPr>
        <p:spPr bwMode="auto">
          <a:xfrm flipV="1">
            <a:off x="5816600" y="1119188"/>
            <a:ext cx="1588" cy="1960562"/>
          </a:xfrm>
          <a:prstGeom prst="line">
            <a:avLst/>
          </a:prstGeom>
          <a:noFill/>
          <a:ln w="7938">
            <a:solidFill>
              <a:srgbClr val="000000"/>
            </a:solidFill>
            <a:round/>
            <a:headEnd/>
            <a:tailEnd/>
          </a:ln>
        </p:spPr>
        <p:txBody>
          <a:bodyPr>
            <a:prstTxWarp prst="textNoShape">
              <a:avLst/>
            </a:prstTxWarp>
          </a:bodyPr>
          <a:lstStyle/>
          <a:p>
            <a:endParaRPr lang="en-US"/>
          </a:p>
        </p:txBody>
      </p:sp>
      <p:grpSp>
        <p:nvGrpSpPr>
          <p:cNvPr id="12" name="Group 1158"/>
          <p:cNvGrpSpPr>
            <a:grpSpLocks/>
          </p:cNvGrpSpPr>
          <p:nvPr/>
        </p:nvGrpSpPr>
        <p:grpSpPr bwMode="auto">
          <a:xfrm>
            <a:off x="3159125" y="1427163"/>
            <a:ext cx="1390650" cy="147637"/>
            <a:chOff x="1990" y="899"/>
            <a:chExt cx="876" cy="93"/>
          </a:xfrm>
        </p:grpSpPr>
        <p:sp>
          <p:nvSpPr>
            <p:cNvPr id="118919" name="Freeform 1159"/>
            <p:cNvSpPr>
              <a:spLocks/>
            </p:cNvSpPr>
            <p:nvPr/>
          </p:nvSpPr>
          <p:spPr bwMode="auto">
            <a:xfrm>
              <a:off x="2344" y="899"/>
              <a:ext cx="70" cy="93"/>
            </a:xfrm>
            <a:custGeom>
              <a:avLst/>
              <a:gdLst/>
              <a:ahLst/>
              <a:cxnLst>
                <a:cxn ang="0">
                  <a:pos x="11" y="59"/>
                </a:cxn>
                <a:cxn ang="0">
                  <a:pos x="16" y="72"/>
                </a:cxn>
                <a:cxn ang="0">
                  <a:pos x="23" y="80"/>
                </a:cxn>
                <a:cxn ang="0">
                  <a:pos x="36" y="83"/>
                </a:cxn>
                <a:cxn ang="0">
                  <a:pos x="49" y="80"/>
                </a:cxn>
                <a:cxn ang="0">
                  <a:pos x="54" y="75"/>
                </a:cxn>
                <a:cxn ang="0">
                  <a:pos x="57" y="67"/>
                </a:cxn>
                <a:cxn ang="0">
                  <a:pos x="54" y="59"/>
                </a:cxn>
                <a:cxn ang="0">
                  <a:pos x="47" y="54"/>
                </a:cxn>
                <a:cxn ang="0">
                  <a:pos x="34" y="49"/>
                </a:cxn>
                <a:cxn ang="0">
                  <a:pos x="16" y="44"/>
                </a:cxn>
                <a:cxn ang="0">
                  <a:pos x="8" y="36"/>
                </a:cxn>
                <a:cxn ang="0">
                  <a:pos x="3" y="26"/>
                </a:cxn>
                <a:cxn ang="0">
                  <a:pos x="8" y="13"/>
                </a:cxn>
                <a:cxn ang="0">
                  <a:pos x="18" y="5"/>
                </a:cxn>
                <a:cxn ang="0">
                  <a:pos x="34" y="0"/>
                </a:cxn>
                <a:cxn ang="0">
                  <a:pos x="52" y="5"/>
                </a:cxn>
                <a:cxn ang="0">
                  <a:pos x="62" y="13"/>
                </a:cxn>
                <a:cxn ang="0">
                  <a:pos x="67" y="28"/>
                </a:cxn>
                <a:cxn ang="0">
                  <a:pos x="54" y="21"/>
                </a:cxn>
                <a:cxn ang="0">
                  <a:pos x="44" y="13"/>
                </a:cxn>
                <a:cxn ang="0">
                  <a:pos x="26" y="13"/>
                </a:cxn>
                <a:cxn ang="0">
                  <a:pos x="16" y="21"/>
                </a:cxn>
                <a:cxn ang="0">
                  <a:pos x="16" y="28"/>
                </a:cxn>
                <a:cxn ang="0">
                  <a:pos x="21" y="34"/>
                </a:cxn>
                <a:cxn ang="0">
                  <a:pos x="36" y="39"/>
                </a:cxn>
                <a:cxn ang="0">
                  <a:pos x="54" y="44"/>
                </a:cxn>
                <a:cxn ang="0">
                  <a:pos x="65" y="54"/>
                </a:cxn>
                <a:cxn ang="0">
                  <a:pos x="70" y="67"/>
                </a:cxn>
                <a:cxn ang="0">
                  <a:pos x="65" y="80"/>
                </a:cxn>
                <a:cxn ang="0">
                  <a:pos x="54" y="88"/>
                </a:cxn>
                <a:cxn ang="0">
                  <a:pos x="36" y="93"/>
                </a:cxn>
                <a:cxn ang="0">
                  <a:pos x="18" y="88"/>
                </a:cxn>
                <a:cxn ang="0">
                  <a:pos x="5" y="77"/>
                </a:cxn>
                <a:cxn ang="0">
                  <a:pos x="0" y="59"/>
                </a:cxn>
              </a:cxnLst>
              <a:rect l="0" t="0" r="r" b="b"/>
              <a:pathLst>
                <a:path w="70" h="93">
                  <a:moveTo>
                    <a:pt x="0" y="59"/>
                  </a:moveTo>
                  <a:lnTo>
                    <a:pt x="11" y="59"/>
                  </a:lnTo>
                  <a:lnTo>
                    <a:pt x="13" y="67"/>
                  </a:lnTo>
                  <a:lnTo>
                    <a:pt x="16" y="72"/>
                  </a:lnTo>
                  <a:lnTo>
                    <a:pt x="18" y="75"/>
                  </a:lnTo>
                  <a:lnTo>
                    <a:pt x="23" y="80"/>
                  </a:lnTo>
                  <a:lnTo>
                    <a:pt x="29" y="83"/>
                  </a:lnTo>
                  <a:lnTo>
                    <a:pt x="36" y="83"/>
                  </a:lnTo>
                  <a:lnTo>
                    <a:pt x="42" y="83"/>
                  </a:lnTo>
                  <a:lnTo>
                    <a:pt x="49" y="80"/>
                  </a:lnTo>
                  <a:lnTo>
                    <a:pt x="52" y="77"/>
                  </a:lnTo>
                  <a:lnTo>
                    <a:pt x="54" y="75"/>
                  </a:lnTo>
                  <a:lnTo>
                    <a:pt x="57" y="70"/>
                  </a:lnTo>
                  <a:lnTo>
                    <a:pt x="57" y="67"/>
                  </a:lnTo>
                  <a:lnTo>
                    <a:pt x="57" y="62"/>
                  </a:lnTo>
                  <a:lnTo>
                    <a:pt x="54" y="59"/>
                  </a:lnTo>
                  <a:lnTo>
                    <a:pt x="52" y="57"/>
                  </a:lnTo>
                  <a:lnTo>
                    <a:pt x="47" y="54"/>
                  </a:lnTo>
                  <a:lnTo>
                    <a:pt x="42" y="52"/>
                  </a:lnTo>
                  <a:lnTo>
                    <a:pt x="34" y="49"/>
                  </a:lnTo>
                  <a:lnTo>
                    <a:pt x="23" y="46"/>
                  </a:lnTo>
                  <a:lnTo>
                    <a:pt x="16" y="44"/>
                  </a:lnTo>
                  <a:lnTo>
                    <a:pt x="11" y="41"/>
                  </a:lnTo>
                  <a:lnTo>
                    <a:pt x="8" y="36"/>
                  </a:lnTo>
                  <a:lnTo>
                    <a:pt x="5" y="31"/>
                  </a:lnTo>
                  <a:lnTo>
                    <a:pt x="3" y="26"/>
                  </a:lnTo>
                  <a:lnTo>
                    <a:pt x="5" y="18"/>
                  </a:lnTo>
                  <a:lnTo>
                    <a:pt x="8" y="13"/>
                  </a:lnTo>
                  <a:lnTo>
                    <a:pt x="13" y="8"/>
                  </a:lnTo>
                  <a:lnTo>
                    <a:pt x="18" y="5"/>
                  </a:lnTo>
                  <a:lnTo>
                    <a:pt x="26" y="3"/>
                  </a:lnTo>
                  <a:lnTo>
                    <a:pt x="34" y="0"/>
                  </a:lnTo>
                  <a:lnTo>
                    <a:pt x="44" y="3"/>
                  </a:lnTo>
                  <a:lnTo>
                    <a:pt x="52" y="5"/>
                  </a:lnTo>
                  <a:lnTo>
                    <a:pt x="57" y="8"/>
                  </a:lnTo>
                  <a:lnTo>
                    <a:pt x="62" y="13"/>
                  </a:lnTo>
                  <a:lnTo>
                    <a:pt x="65" y="21"/>
                  </a:lnTo>
                  <a:lnTo>
                    <a:pt x="67" y="28"/>
                  </a:lnTo>
                  <a:lnTo>
                    <a:pt x="54" y="28"/>
                  </a:lnTo>
                  <a:lnTo>
                    <a:pt x="54" y="21"/>
                  </a:lnTo>
                  <a:lnTo>
                    <a:pt x="49" y="15"/>
                  </a:lnTo>
                  <a:lnTo>
                    <a:pt x="44" y="13"/>
                  </a:lnTo>
                  <a:lnTo>
                    <a:pt x="34" y="10"/>
                  </a:lnTo>
                  <a:lnTo>
                    <a:pt x="26" y="13"/>
                  </a:lnTo>
                  <a:lnTo>
                    <a:pt x="21" y="15"/>
                  </a:lnTo>
                  <a:lnTo>
                    <a:pt x="16" y="21"/>
                  </a:lnTo>
                  <a:lnTo>
                    <a:pt x="16" y="23"/>
                  </a:lnTo>
                  <a:lnTo>
                    <a:pt x="16" y="28"/>
                  </a:lnTo>
                  <a:lnTo>
                    <a:pt x="18" y="34"/>
                  </a:lnTo>
                  <a:lnTo>
                    <a:pt x="21" y="34"/>
                  </a:lnTo>
                  <a:lnTo>
                    <a:pt x="29" y="36"/>
                  </a:lnTo>
                  <a:lnTo>
                    <a:pt x="36" y="39"/>
                  </a:lnTo>
                  <a:lnTo>
                    <a:pt x="47" y="41"/>
                  </a:lnTo>
                  <a:lnTo>
                    <a:pt x="54" y="44"/>
                  </a:lnTo>
                  <a:lnTo>
                    <a:pt x="62" y="49"/>
                  </a:lnTo>
                  <a:lnTo>
                    <a:pt x="65" y="54"/>
                  </a:lnTo>
                  <a:lnTo>
                    <a:pt x="67" y="59"/>
                  </a:lnTo>
                  <a:lnTo>
                    <a:pt x="70" y="67"/>
                  </a:lnTo>
                  <a:lnTo>
                    <a:pt x="67" y="72"/>
                  </a:lnTo>
                  <a:lnTo>
                    <a:pt x="65" y="80"/>
                  </a:lnTo>
                  <a:lnTo>
                    <a:pt x="60" y="85"/>
                  </a:lnTo>
                  <a:lnTo>
                    <a:pt x="54" y="88"/>
                  </a:lnTo>
                  <a:lnTo>
                    <a:pt x="47" y="90"/>
                  </a:lnTo>
                  <a:lnTo>
                    <a:pt x="36" y="93"/>
                  </a:lnTo>
                  <a:lnTo>
                    <a:pt x="26" y="90"/>
                  </a:lnTo>
                  <a:lnTo>
                    <a:pt x="18" y="88"/>
                  </a:lnTo>
                  <a:lnTo>
                    <a:pt x="11" y="85"/>
                  </a:lnTo>
                  <a:lnTo>
                    <a:pt x="5" y="77"/>
                  </a:lnTo>
                  <a:lnTo>
                    <a:pt x="0" y="70"/>
                  </a:lnTo>
                  <a:lnTo>
                    <a:pt x="0" y="5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20" name="Rectangle 1160"/>
            <p:cNvSpPr>
              <a:spLocks noChangeArrowheads="1"/>
            </p:cNvSpPr>
            <p:nvPr/>
          </p:nvSpPr>
          <p:spPr bwMode="auto">
            <a:xfrm>
              <a:off x="2432" y="902"/>
              <a:ext cx="10" cy="87"/>
            </a:xfrm>
            <a:prstGeom prst="rect">
              <a:avLst/>
            </a:prstGeom>
            <a:solidFill>
              <a:srgbClr val="000000"/>
            </a:solidFill>
            <a:ln w="0">
              <a:solidFill>
                <a:srgbClr val="000000"/>
              </a:solidFill>
              <a:miter lim="800000"/>
              <a:headEnd/>
              <a:tailEnd/>
            </a:ln>
          </p:spPr>
          <p:txBody>
            <a:bodyPr>
              <a:prstTxWarp prst="textNoShape">
                <a:avLst/>
              </a:prstTxWarp>
            </a:bodyPr>
            <a:lstStyle/>
            <a:p>
              <a:endParaRPr lang="en-US"/>
            </a:p>
          </p:txBody>
        </p:sp>
        <p:sp>
          <p:nvSpPr>
            <p:cNvPr id="118921" name="Freeform 1161"/>
            <p:cNvSpPr>
              <a:spLocks/>
            </p:cNvSpPr>
            <p:nvPr/>
          </p:nvSpPr>
          <p:spPr bwMode="auto">
            <a:xfrm>
              <a:off x="2466" y="902"/>
              <a:ext cx="59" cy="87"/>
            </a:xfrm>
            <a:custGeom>
              <a:avLst/>
              <a:gdLst/>
              <a:ahLst/>
              <a:cxnLst>
                <a:cxn ang="0">
                  <a:pos x="0" y="87"/>
                </a:cxn>
                <a:cxn ang="0">
                  <a:pos x="0" y="0"/>
                </a:cxn>
                <a:cxn ang="0">
                  <a:pos x="59" y="0"/>
                </a:cxn>
                <a:cxn ang="0">
                  <a:pos x="59" y="10"/>
                </a:cxn>
                <a:cxn ang="0">
                  <a:pos x="10" y="10"/>
                </a:cxn>
                <a:cxn ang="0">
                  <a:pos x="10" y="38"/>
                </a:cxn>
                <a:cxn ang="0">
                  <a:pos x="51" y="38"/>
                </a:cxn>
                <a:cxn ang="0">
                  <a:pos x="51" y="49"/>
                </a:cxn>
                <a:cxn ang="0">
                  <a:pos x="10" y="49"/>
                </a:cxn>
                <a:cxn ang="0">
                  <a:pos x="10" y="87"/>
                </a:cxn>
                <a:cxn ang="0">
                  <a:pos x="0" y="87"/>
                </a:cxn>
              </a:cxnLst>
              <a:rect l="0" t="0" r="r" b="b"/>
              <a:pathLst>
                <a:path w="59" h="87">
                  <a:moveTo>
                    <a:pt x="0" y="87"/>
                  </a:moveTo>
                  <a:lnTo>
                    <a:pt x="0" y="0"/>
                  </a:lnTo>
                  <a:lnTo>
                    <a:pt x="59" y="0"/>
                  </a:lnTo>
                  <a:lnTo>
                    <a:pt x="59" y="10"/>
                  </a:lnTo>
                  <a:lnTo>
                    <a:pt x="10" y="10"/>
                  </a:lnTo>
                  <a:lnTo>
                    <a:pt x="10" y="38"/>
                  </a:lnTo>
                  <a:lnTo>
                    <a:pt x="51" y="38"/>
                  </a:lnTo>
                  <a:lnTo>
                    <a:pt x="51" y="49"/>
                  </a:lnTo>
                  <a:lnTo>
                    <a:pt x="10" y="49"/>
                  </a:lnTo>
                  <a:lnTo>
                    <a:pt x="10" y="87"/>
                  </a:lnTo>
                  <a:lnTo>
                    <a:pt x="0" y="8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22" name="Freeform 1162"/>
            <p:cNvSpPr>
              <a:spLocks/>
            </p:cNvSpPr>
            <p:nvPr/>
          </p:nvSpPr>
          <p:spPr bwMode="auto">
            <a:xfrm>
              <a:off x="2533" y="902"/>
              <a:ext cx="72" cy="87"/>
            </a:xfrm>
            <a:custGeom>
              <a:avLst/>
              <a:gdLst/>
              <a:ahLst/>
              <a:cxnLst>
                <a:cxn ang="0">
                  <a:pos x="31" y="87"/>
                </a:cxn>
                <a:cxn ang="0">
                  <a:pos x="31" y="10"/>
                </a:cxn>
                <a:cxn ang="0">
                  <a:pos x="0" y="10"/>
                </a:cxn>
                <a:cxn ang="0">
                  <a:pos x="0" y="0"/>
                </a:cxn>
                <a:cxn ang="0">
                  <a:pos x="72" y="0"/>
                </a:cxn>
                <a:cxn ang="0">
                  <a:pos x="72" y="10"/>
                </a:cxn>
                <a:cxn ang="0">
                  <a:pos x="41" y="10"/>
                </a:cxn>
                <a:cxn ang="0">
                  <a:pos x="41" y="87"/>
                </a:cxn>
                <a:cxn ang="0">
                  <a:pos x="31" y="87"/>
                </a:cxn>
              </a:cxnLst>
              <a:rect l="0" t="0" r="r" b="b"/>
              <a:pathLst>
                <a:path w="72" h="87">
                  <a:moveTo>
                    <a:pt x="31" y="87"/>
                  </a:moveTo>
                  <a:lnTo>
                    <a:pt x="31" y="10"/>
                  </a:lnTo>
                  <a:lnTo>
                    <a:pt x="0" y="10"/>
                  </a:lnTo>
                  <a:lnTo>
                    <a:pt x="0" y="0"/>
                  </a:lnTo>
                  <a:lnTo>
                    <a:pt x="72" y="0"/>
                  </a:lnTo>
                  <a:lnTo>
                    <a:pt x="72" y="10"/>
                  </a:lnTo>
                  <a:lnTo>
                    <a:pt x="41" y="10"/>
                  </a:lnTo>
                  <a:lnTo>
                    <a:pt x="41" y="87"/>
                  </a:lnTo>
                  <a:lnTo>
                    <a:pt x="31" y="8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23" name="Freeform 1163"/>
            <p:cNvSpPr>
              <a:spLocks/>
            </p:cNvSpPr>
            <p:nvPr/>
          </p:nvSpPr>
          <p:spPr bwMode="auto">
            <a:xfrm>
              <a:off x="2652" y="902"/>
              <a:ext cx="74" cy="87"/>
            </a:xfrm>
            <a:custGeom>
              <a:avLst/>
              <a:gdLst/>
              <a:ahLst/>
              <a:cxnLst>
                <a:cxn ang="0">
                  <a:pos x="0" y="87"/>
                </a:cxn>
                <a:cxn ang="0">
                  <a:pos x="0" y="0"/>
                </a:cxn>
                <a:cxn ang="0">
                  <a:pos x="12" y="0"/>
                </a:cxn>
                <a:cxn ang="0">
                  <a:pos x="12" y="41"/>
                </a:cxn>
                <a:cxn ang="0">
                  <a:pos x="56" y="0"/>
                </a:cxn>
                <a:cxn ang="0">
                  <a:pos x="72" y="0"/>
                </a:cxn>
                <a:cxn ang="0">
                  <a:pos x="33" y="36"/>
                </a:cxn>
                <a:cxn ang="0">
                  <a:pos x="74" y="87"/>
                </a:cxn>
                <a:cxn ang="0">
                  <a:pos x="59" y="87"/>
                </a:cxn>
                <a:cxn ang="0">
                  <a:pos x="25" y="43"/>
                </a:cxn>
                <a:cxn ang="0">
                  <a:pos x="12" y="56"/>
                </a:cxn>
                <a:cxn ang="0">
                  <a:pos x="12" y="87"/>
                </a:cxn>
                <a:cxn ang="0">
                  <a:pos x="0" y="87"/>
                </a:cxn>
              </a:cxnLst>
              <a:rect l="0" t="0" r="r" b="b"/>
              <a:pathLst>
                <a:path w="74" h="87">
                  <a:moveTo>
                    <a:pt x="0" y="87"/>
                  </a:moveTo>
                  <a:lnTo>
                    <a:pt x="0" y="0"/>
                  </a:lnTo>
                  <a:lnTo>
                    <a:pt x="12" y="0"/>
                  </a:lnTo>
                  <a:lnTo>
                    <a:pt x="12" y="41"/>
                  </a:lnTo>
                  <a:lnTo>
                    <a:pt x="56" y="0"/>
                  </a:lnTo>
                  <a:lnTo>
                    <a:pt x="72" y="0"/>
                  </a:lnTo>
                  <a:lnTo>
                    <a:pt x="33" y="36"/>
                  </a:lnTo>
                  <a:lnTo>
                    <a:pt x="74" y="87"/>
                  </a:lnTo>
                  <a:lnTo>
                    <a:pt x="59" y="87"/>
                  </a:lnTo>
                  <a:lnTo>
                    <a:pt x="25" y="43"/>
                  </a:lnTo>
                  <a:lnTo>
                    <a:pt x="12" y="56"/>
                  </a:lnTo>
                  <a:lnTo>
                    <a:pt x="12" y="87"/>
                  </a:lnTo>
                  <a:lnTo>
                    <a:pt x="0" y="8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24" name="Freeform 1164"/>
            <p:cNvSpPr>
              <a:spLocks/>
            </p:cNvSpPr>
            <p:nvPr/>
          </p:nvSpPr>
          <p:spPr bwMode="auto">
            <a:xfrm>
              <a:off x="2734" y="902"/>
              <a:ext cx="54" cy="87"/>
            </a:xfrm>
            <a:custGeom>
              <a:avLst/>
              <a:gdLst/>
              <a:ahLst/>
              <a:cxnLst>
                <a:cxn ang="0">
                  <a:pos x="0" y="87"/>
                </a:cxn>
                <a:cxn ang="0">
                  <a:pos x="0" y="0"/>
                </a:cxn>
                <a:cxn ang="0">
                  <a:pos x="13" y="0"/>
                </a:cxn>
                <a:cxn ang="0">
                  <a:pos x="13" y="77"/>
                </a:cxn>
                <a:cxn ang="0">
                  <a:pos x="54" y="77"/>
                </a:cxn>
                <a:cxn ang="0">
                  <a:pos x="54" y="87"/>
                </a:cxn>
                <a:cxn ang="0">
                  <a:pos x="0" y="87"/>
                </a:cxn>
              </a:cxnLst>
              <a:rect l="0" t="0" r="r" b="b"/>
              <a:pathLst>
                <a:path w="54" h="87">
                  <a:moveTo>
                    <a:pt x="0" y="87"/>
                  </a:moveTo>
                  <a:lnTo>
                    <a:pt x="0" y="0"/>
                  </a:lnTo>
                  <a:lnTo>
                    <a:pt x="13" y="0"/>
                  </a:lnTo>
                  <a:lnTo>
                    <a:pt x="13" y="77"/>
                  </a:lnTo>
                  <a:lnTo>
                    <a:pt x="54" y="77"/>
                  </a:lnTo>
                  <a:lnTo>
                    <a:pt x="54" y="87"/>
                  </a:lnTo>
                  <a:lnTo>
                    <a:pt x="0" y="8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25" name="Freeform 1165"/>
            <p:cNvSpPr>
              <a:spLocks/>
            </p:cNvSpPr>
            <p:nvPr/>
          </p:nvSpPr>
          <p:spPr bwMode="auto">
            <a:xfrm>
              <a:off x="2796" y="902"/>
              <a:ext cx="70" cy="87"/>
            </a:xfrm>
            <a:custGeom>
              <a:avLst/>
              <a:gdLst/>
              <a:ahLst/>
              <a:cxnLst>
                <a:cxn ang="0">
                  <a:pos x="29" y="87"/>
                </a:cxn>
                <a:cxn ang="0">
                  <a:pos x="29" y="10"/>
                </a:cxn>
                <a:cxn ang="0">
                  <a:pos x="0" y="10"/>
                </a:cxn>
                <a:cxn ang="0">
                  <a:pos x="0" y="0"/>
                </a:cxn>
                <a:cxn ang="0">
                  <a:pos x="70" y="0"/>
                </a:cxn>
                <a:cxn ang="0">
                  <a:pos x="70" y="10"/>
                </a:cxn>
                <a:cxn ang="0">
                  <a:pos x="42" y="10"/>
                </a:cxn>
                <a:cxn ang="0">
                  <a:pos x="42" y="87"/>
                </a:cxn>
                <a:cxn ang="0">
                  <a:pos x="29" y="87"/>
                </a:cxn>
              </a:cxnLst>
              <a:rect l="0" t="0" r="r" b="b"/>
              <a:pathLst>
                <a:path w="70" h="87">
                  <a:moveTo>
                    <a:pt x="29" y="87"/>
                  </a:moveTo>
                  <a:lnTo>
                    <a:pt x="29" y="10"/>
                  </a:lnTo>
                  <a:lnTo>
                    <a:pt x="0" y="10"/>
                  </a:lnTo>
                  <a:lnTo>
                    <a:pt x="0" y="0"/>
                  </a:lnTo>
                  <a:lnTo>
                    <a:pt x="70" y="0"/>
                  </a:lnTo>
                  <a:lnTo>
                    <a:pt x="70" y="10"/>
                  </a:lnTo>
                  <a:lnTo>
                    <a:pt x="42" y="10"/>
                  </a:lnTo>
                  <a:lnTo>
                    <a:pt x="42" y="87"/>
                  </a:lnTo>
                  <a:lnTo>
                    <a:pt x="29" y="8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26" name="Line 1166"/>
            <p:cNvSpPr>
              <a:spLocks noChangeShapeType="1"/>
            </p:cNvSpPr>
            <p:nvPr/>
          </p:nvSpPr>
          <p:spPr bwMode="auto">
            <a:xfrm>
              <a:off x="1990" y="945"/>
              <a:ext cx="315" cy="1"/>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927" name="Line 1167"/>
            <p:cNvSpPr>
              <a:spLocks noChangeShapeType="1"/>
            </p:cNvSpPr>
            <p:nvPr/>
          </p:nvSpPr>
          <p:spPr bwMode="auto">
            <a:xfrm>
              <a:off x="2120" y="917"/>
              <a:ext cx="56" cy="57"/>
            </a:xfrm>
            <a:prstGeom prst="line">
              <a:avLst/>
            </a:prstGeom>
            <a:noFill/>
            <a:ln w="33338">
              <a:solidFill>
                <a:srgbClr val="00FF00"/>
              </a:solidFill>
              <a:round/>
              <a:headEnd/>
              <a:tailEnd/>
            </a:ln>
          </p:spPr>
          <p:txBody>
            <a:bodyPr>
              <a:prstTxWarp prst="textNoShape">
                <a:avLst/>
              </a:prstTxWarp>
            </a:bodyPr>
            <a:lstStyle/>
            <a:p>
              <a:endParaRPr lang="en-US"/>
            </a:p>
          </p:txBody>
        </p:sp>
        <p:sp>
          <p:nvSpPr>
            <p:cNvPr id="118928" name="Line 1168"/>
            <p:cNvSpPr>
              <a:spLocks noChangeShapeType="1"/>
            </p:cNvSpPr>
            <p:nvPr/>
          </p:nvSpPr>
          <p:spPr bwMode="auto">
            <a:xfrm flipH="1">
              <a:off x="2120" y="917"/>
              <a:ext cx="56" cy="57"/>
            </a:xfrm>
            <a:prstGeom prst="line">
              <a:avLst/>
            </a:prstGeom>
            <a:noFill/>
            <a:ln w="33338">
              <a:solidFill>
                <a:srgbClr val="00FF00"/>
              </a:solidFill>
              <a:round/>
              <a:headEnd/>
              <a:tailEnd/>
            </a:ln>
          </p:spPr>
          <p:txBody>
            <a:bodyPr>
              <a:prstTxWarp prst="textNoShape">
                <a:avLst/>
              </a:prstTxWarp>
            </a:bodyPr>
            <a:lstStyle/>
            <a:p>
              <a:endParaRPr lang="en-US"/>
            </a:p>
          </p:txBody>
        </p:sp>
      </p:grpSp>
      <p:grpSp>
        <p:nvGrpSpPr>
          <p:cNvPr id="13" name="Group 1169"/>
          <p:cNvGrpSpPr>
            <a:grpSpLocks/>
          </p:cNvGrpSpPr>
          <p:nvPr/>
        </p:nvGrpSpPr>
        <p:grpSpPr bwMode="auto">
          <a:xfrm>
            <a:off x="3159125" y="1668463"/>
            <a:ext cx="1362075" cy="144462"/>
            <a:chOff x="1990" y="1051"/>
            <a:chExt cx="858" cy="91"/>
          </a:xfrm>
        </p:grpSpPr>
        <p:sp>
          <p:nvSpPr>
            <p:cNvPr id="118930" name="Freeform 1170"/>
            <p:cNvSpPr>
              <a:spLocks/>
            </p:cNvSpPr>
            <p:nvPr/>
          </p:nvSpPr>
          <p:spPr bwMode="auto">
            <a:xfrm>
              <a:off x="2344" y="1051"/>
              <a:ext cx="70" cy="91"/>
            </a:xfrm>
            <a:custGeom>
              <a:avLst/>
              <a:gdLst/>
              <a:ahLst/>
              <a:cxnLst>
                <a:cxn ang="0">
                  <a:pos x="11" y="60"/>
                </a:cxn>
                <a:cxn ang="0">
                  <a:pos x="16" y="70"/>
                </a:cxn>
                <a:cxn ang="0">
                  <a:pos x="23" y="78"/>
                </a:cxn>
                <a:cxn ang="0">
                  <a:pos x="36" y="80"/>
                </a:cxn>
                <a:cxn ang="0">
                  <a:pos x="49" y="78"/>
                </a:cxn>
                <a:cxn ang="0">
                  <a:pos x="54" y="73"/>
                </a:cxn>
                <a:cxn ang="0">
                  <a:pos x="57" y="65"/>
                </a:cxn>
                <a:cxn ang="0">
                  <a:pos x="54" y="57"/>
                </a:cxn>
                <a:cxn ang="0">
                  <a:pos x="47" y="52"/>
                </a:cxn>
                <a:cxn ang="0">
                  <a:pos x="34" y="49"/>
                </a:cxn>
                <a:cxn ang="0">
                  <a:pos x="16" y="44"/>
                </a:cxn>
                <a:cxn ang="0">
                  <a:pos x="8" y="34"/>
                </a:cxn>
                <a:cxn ang="0">
                  <a:pos x="3" y="24"/>
                </a:cxn>
                <a:cxn ang="0">
                  <a:pos x="8" y="11"/>
                </a:cxn>
                <a:cxn ang="0">
                  <a:pos x="18" y="3"/>
                </a:cxn>
                <a:cxn ang="0">
                  <a:pos x="34" y="0"/>
                </a:cxn>
                <a:cxn ang="0">
                  <a:pos x="52" y="3"/>
                </a:cxn>
                <a:cxn ang="0">
                  <a:pos x="62" y="13"/>
                </a:cxn>
                <a:cxn ang="0">
                  <a:pos x="67" y="26"/>
                </a:cxn>
                <a:cxn ang="0">
                  <a:pos x="54" y="18"/>
                </a:cxn>
                <a:cxn ang="0">
                  <a:pos x="44" y="11"/>
                </a:cxn>
                <a:cxn ang="0">
                  <a:pos x="26" y="11"/>
                </a:cxn>
                <a:cxn ang="0">
                  <a:pos x="16" y="18"/>
                </a:cxn>
                <a:cxn ang="0">
                  <a:pos x="16" y="29"/>
                </a:cxn>
                <a:cxn ang="0">
                  <a:pos x="21" y="34"/>
                </a:cxn>
                <a:cxn ang="0">
                  <a:pos x="36" y="37"/>
                </a:cxn>
                <a:cxn ang="0">
                  <a:pos x="54" y="44"/>
                </a:cxn>
                <a:cxn ang="0">
                  <a:pos x="65" y="52"/>
                </a:cxn>
                <a:cxn ang="0">
                  <a:pos x="70" y="65"/>
                </a:cxn>
                <a:cxn ang="0">
                  <a:pos x="65" y="78"/>
                </a:cxn>
                <a:cxn ang="0">
                  <a:pos x="54" y="88"/>
                </a:cxn>
                <a:cxn ang="0">
                  <a:pos x="36" y="91"/>
                </a:cxn>
                <a:cxn ang="0">
                  <a:pos x="18" y="88"/>
                </a:cxn>
                <a:cxn ang="0">
                  <a:pos x="5" y="75"/>
                </a:cxn>
                <a:cxn ang="0">
                  <a:pos x="0" y="60"/>
                </a:cxn>
              </a:cxnLst>
              <a:rect l="0" t="0" r="r" b="b"/>
              <a:pathLst>
                <a:path w="70" h="91">
                  <a:moveTo>
                    <a:pt x="0" y="60"/>
                  </a:moveTo>
                  <a:lnTo>
                    <a:pt x="11" y="60"/>
                  </a:lnTo>
                  <a:lnTo>
                    <a:pt x="13" y="65"/>
                  </a:lnTo>
                  <a:lnTo>
                    <a:pt x="16" y="70"/>
                  </a:lnTo>
                  <a:lnTo>
                    <a:pt x="18" y="75"/>
                  </a:lnTo>
                  <a:lnTo>
                    <a:pt x="23" y="78"/>
                  </a:lnTo>
                  <a:lnTo>
                    <a:pt x="29" y="80"/>
                  </a:lnTo>
                  <a:lnTo>
                    <a:pt x="36" y="80"/>
                  </a:lnTo>
                  <a:lnTo>
                    <a:pt x="42" y="80"/>
                  </a:lnTo>
                  <a:lnTo>
                    <a:pt x="49" y="78"/>
                  </a:lnTo>
                  <a:lnTo>
                    <a:pt x="52" y="75"/>
                  </a:lnTo>
                  <a:lnTo>
                    <a:pt x="54" y="73"/>
                  </a:lnTo>
                  <a:lnTo>
                    <a:pt x="57" y="70"/>
                  </a:lnTo>
                  <a:lnTo>
                    <a:pt x="57" y="65"/>
                  </a:lnTo>
                  <a:lnTo>
                    <a:pt x="57" y="62"/>
                  </a:lnTo>
                  <a:lnTo>
                    <a:pt x="54" y="57"/>
                  </a:lnTo>
                  <a:lnTo>
                    <a:pt x="52" y="55"/>
                  </a:lnTo>
                  <a:lnTo>
                    <a:pt x="47" y="52"/>
                  </a:lnTo>
                  <a:lnTo>
                    <a:pt x="42" y="52"/>
                  </a:lnTo>
                  <a:lnTo>
                    <a:pt x="34" y="49"/>
                  </a:lnTo>
                  <a:lnTo>
                    <a:pt x="23" y="47"/>
                  </a:lnTo>
                  <a:lnTo>
                    <a:pt x="16" y="44"/>
                  </a:lnTo>
                  <a:lnTo>
                    <a:pt x="11" y="39"/>
                  </a:lnTo>
                  <a:lnTo>
                    <a:pt x="8" y="34"/>
                  </a:lnTo>
                  <a:lnTo>
                    <a:pt x="5" y="29"/>
                  </a:lnTo>
                  <a:lnTo>
                    <a:pt x="3" y="24"/>
                  </a:lnTo>
                  <a:lnTo>
                    <a:pt x="5" y="18"/>
                  </a:lnTo>
                  <a:lnTo>
                    <a:pt x="8" y="11"/>
                  </a:lnTo>
                  <a:lnTo>
                    <a:pt x="13" y="6"/>
                  </a:lnTo>
                  <a:lnTo>
                    <a:pt x="18" y="3"/>
                  </a:lnTo>
                  <a:lnTo>
                    <a:pt x="26" y="0"/>
                  </a:lnTo>
                  <a:lnTo>
                    <a:pt x="34" y="0"/>
                  </a:lnTo>
                  <a:lnTo>
                    <a:pt x="44" y="0"/>
                  </a:lnTo>
                  <a:lnTo>
                    <a:pt x="52" y="3"/>
                  </a:lnTo>
                  <a:lnTo>
                    <a:pt x="57" y="6"/>
                  </a:lnTo>
                  <a:lnTo>
                    <a:pt x="62" y="13"/>
                  </a:lnTo>
                  <a:lnTo>
                    <a:pt x="65" y="18"/>
                  </a:lnTo>
                  <a:lnTo>
                    <a:pt x="67" y="26"/>
                  </a:lnTo>
                  <a:lnTo>
                    <a:pt x="54" y="26"/>
                  </a:lnTo>
                  <a:lnTo>
                    <a:pt x="54" y="18"/>
                  </a:lnTo>
                  <a:lnTo>
                    <a:pt x="49" y="13"/>
                  </a:lnTo>
                  <a:lnTo>
                    <a:pt x="44" y="11"/>
                  </a:lnTo>
                  <a:lnTo>
                    <a:pt x="34" y="11"/>
                  </a:lnTo>
                  <a:lnTo>
                    <a:pt x="26" y="11"/>
                  </a:lnTo>
                  <a:lnTo>
                    <a:pt x="21" y="13"/>
                  </a:lnTo>
                  <a:lnTo>
                    <a:pt x="16" y="18"/>
                  </a:lnTo>
                  <a:lnTo>
                    <a:pt x="16" y="24"/>
                  </a:lnTo>
                  <a:lnTo>
                    <a:pt x="16" y="29"/>
                  </a:lnTo>
                  <a:lnTo>
                    <a:pt x="18" y="31"/>
                  </a:lnTo>
                  <a:lnTo>
                    <a:pt x="21" y="34"/>
                  </a:lnTo>
                  <a:lnTo>
                    <a:pt x="29" y="37"/>
                  </a:lnTo>
                  <a:lnTo>
                    <a:pt x="36" y="37"/>
                  </a:lnTo>
                  <a:lnTo>
                    <a:pt x="47" y="42"/>
                  </a:lnTo>
                  <a:lnTo>
                    <a:pt x="54" y="44"/>
                  </a:lnTo>
                  <a:lnTo>
                    <a:pt x="62" y="47"/>
                  </a:lnTo>
                  <a:lnTo>
                    <a:pt x="65" y="52"/>
                  </a:lnTo>
                  <a:lnTo>
                    <a:pt x="67" y="57"/>
                  </a:lnTo>
                  <a:lnTo>
                    <a:pt x="70" y="65"/>
                  </a:lnTo>
                  <a:lnTo>
                    <a:pt x="67" y="73"/>
                  </a:lnTo>
                  <a:lnTo>
                    <a:pt x="65" y="78"/>
                  </a:lnTo>
                  <a:lnTo>
                    <a:pt x="60" y="83"/>
                  </a:lnTo>
                  <a:lnTo>
                    <a:pt x="54" y="88"/>
                  </a:lnTo>
                  <a:lnTo>
                    <a:pt x="47" y="91"/>
                  </a:lnTo>
                  <a:lnTo>
                    <a:pt x="36" y="91"/>
                  </a:lnTo>
                  <a:lnTo>
                    <a:pt x="26" y="91"/>
                  </a:lnTo>
                  <a:lnTo>
                    <a:pt x="18" y="88"/>
                  </a:lnTo>
                  <a:lnTo>
                    <a:pt x="11" y="83"/>
                  </a:lnTo>
                  <a:lnTo>
                    <a:pt x="5" y="75"/>
                  </a:lnTo>
                  <a:lnTo>
                    <a:pt x="0" y="68"/>
                  </a:lnTo>
                  <a:lnTo>
                    <a:pt x="0" y="6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31" name="Rectangle 1171"/>
            <p:cNvSpPr>
              <a:spLocks noChangeArrowheads="1"/>
            </p:cNvSpPr>
            <p:nvPr/>
          </p:nvSpPr>
          <p:spPr bwMode="auto">
            <a:xfrm>
              <a:off x="2432" y="1051"/>
              <a:ext cx="10" cy="91"/>
            </a:xfrm>
            <a:prstGeom prst="rect">
              <a:avLst/>
            </a:prstGeom>
            <a:solidFill>
              <a:srgbClr val="000000"/>
            </a:solidFill>
            <a:ln w="0">
              <a:solidFill>
                <a:srgbClr val="000000"/>
              </a:solidFill>
              <a:miter lim="800000"/>
              <a:headEnd/>
              <a:tailEnd/>
            </a:ln>
          </p:spPr>
          <p:txBody>
            <a:bodyPr>
              <a:prstTxWarp prst="textNoShape">
                <a:avLst/>
              </a:prstTxWarp>
            </a:bodyPr>
            <a:lstStyle/>
            <a:p>
              <a:endParaRPr lang="en-US"/>
            </a:p>
          </p:txBody>
        </p:sp>
        <p:sp>
          <p:nvSpPr>
            <p:cNvPr id="118932" name="Freeform 1172"/>
            <p:cNvSpPr>
              <a:spLocks/>
            </p:cNvSpPr>
            <p:nvPr/>
          </p:nvSpPr>
          <p:spPr bwMode="auto">
            <a:xfrm>
              <a:off x="2466" y="1051"/>
              <a:ext cx="59" cy="91"/>
            </a:xfrm>
            <a:custGeom>
              <a:avLst/>
              <a:gdLst/>
              <a:ahLst/>
              <a:cxnLst>
                <a:cxn ang="0">
                  <a:pos x="0" y="91"/>
                </a:cxn>
                <a:cxn ang="0">
                  <a:pos x="0" y="0"/>
                </a:cxn>
                <a:cxn ang="0">
                  <a:pos x="59" y="0"/>
                </a:cxn>
                <a:cxn ang="0">
                  <a:pos x="59" y="11"/>
                </a:cxn>
                <a:cxn ang="0">
                  <a:pos x="10" y="11"/>
                </a:cxn>
                <a:cxn ang="0">
                  <a:pos x="10" y="39"/>
                </a:cxn>
                <a:cxn ang="0">
                  <a:pos x="51" y="39"/>
                </a:cxn>
                <a:cxn ang="0">
                  <a:pos x="51" y="49"/>
                </a:cxn>
                <a:cxn ang="0">
                  <a:pos x="10" y="49"/>
                </a:cxn>
                <a:cxn ang="0">
                  <a:pos x="10" y="91"/>
                </a:cxn>
                <a:cxn ang="0">
                  <a:pos x="0" y="91"/>
                </a:cxn>
              </a:cxnLst>
              <a:rect l="0" t="0" r="r" b="b"/>
              <a:pathLst>
                <a:path w="59" h="91">
                  <a:moveTo>
                    <a:pt x="0" y="91"/>
                  </a:moveTo>
                  <a:lnTo>
                    <a:pt x="0" y="0"/>
                  </a:lnTo>
                  <a:lnTo>
                    <a:pt x="59" y="0"/>
                  </a:lnTo>
                  <a:lnTo>
                    <a:pt x="59" y="11"/>
                  </a:lnTo>
                  <a:lnTo>
                    <a:pt x="10" y="11"/>
                  </a:lnTo>
                  <a:lnTo>
                    <a:pt x="10" y="39"/>
                  </a:lnTo>
                  <a:lnTo>
                    <a:pt x="51" y="39"/>
                  </a:lnTo>
                  <a:lnTo>
                    <a:pt x="51" y="49"/>
                  </a:lnTo>
                  <a:lnTo>
                    <a:pt x="10" y="49"/>
                  </a:lnTo>
                  <a:lnTo>
                    <a:pt x="10" y="91"/>
                  </a:lnTo>
                  <a:lnTo>
                    <a:pt x="0" y="9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33" name="Freeform 1173"/>
            <p:cNvSpPr>
              <a:spLocks/>
            </p:cNvSpPr>
            <p:nvPr/>
          </p:nvSpPr>
          <p:spPr bwMode="auto">
            <a:xfrm>
              <a:off x="2533" y="1051"/>
              <a:ext cx="72" cy="91"/>
            </a:xfrm>
            <a:custGeom>
              <a:avLst/>
              <a:gdLst/>
              <a:ahLst/>
              <a:cxnLst>
                <a:cxn ang="0">
                  <a:pos x="31" y="91"/>
                </a:cxn>
                <a:cxn ang="0">
                  <a:pos x="31" y="11"/>
                </a:cxn>
                <a:cxn ang="0">
                  <a:pos x="0" y="11"/>
                </a:cxn>
                <a:cxn ang="0">
                  <a:pos x="0" y="0"/>
                </a:cxn>
                <a:cxn ang="0">
                  <a:pos x="72" y="0"/>
                </a:cxn>
                <a:cxn ang="0">
                  <a:pos x="72" y="11"/>
                </a:cxn>
                <a:cxn ang="0">
                  <a:pos x="41" y="11"/>
                </a:cxn>
                <a:cxn ang="0">
                  <a:pos x="41" y="91"/>
                </a:cxn>
                <a:cxn ang="0">
                  <a:pos x="31" y="91"/>
                </a:cxn>
              </a:cxnLst>
              <a:rect l="0" t="0" r="r" b="b"/>
              <a:pathLst>
                <a:path w="72" h="91">
                  <a:moveTo>
                    <a:pt x="31" y="91"/>
                  </a:moveTo>
                  <a:lnTo>
                    <a:pt x="31" y="11"/>
                  </a:lnTo>
                  <a:lnTo>
                    <a:pt x="0" y="11"/>
                  </a:lnTo>
                  <a:lnTo>
                    <a:pt x="0" y="0"/>
                  </a:lnTo>
                  <a:lnTo>
                    <a:pt x="72" y="0"/>
                  </a:lnTo>
                  <a:lnTo>
                    <a:pt x="72" y="11"/>
                  </a:lnTo>
                  <a:lnTo>
                    <a:pt x="41" y="11"/>
                  </a:lnTo>
                  <a:lnTo>
                    <a:pt x="41" y="91"/>
                  </a:lnTo>
                  <a:lnTo>
                    <a:pt x="31" y="9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34" name="Rectangle 1174"/>
            <p:cNvSpPr>
              <a:spLocks noChangeArrowheads="1"/>
            </p:cNvSpPr>
            <p:nvPr/>
          </p:nvSpPr>
          <p:spPr bwMode="auto">
            <a:xfrm>
              <a:off x="2654" y="1051"/>
              <a:ext cx="10" cy="91"/>
            </a:xfrm>
            <a:prstGeom prst="rect">
              <a:avLst/>
            </a:prstGeom>
            <a:solidFill>
              <a:srgbClr val="000000"/>
            </a:solidFill>
            <a:ln w="0">
              <a:solidFill>
                <a:srgbClr val="000000"/>
              </a:solidFill>
              <a:miter lim="800000"/>
              <a:headEnd/>
              <a:tailEnd/>
            </a:ln>
          </p:spPr>
          <p:txBody>
            <a:bodyPr>
              <a:prstTxWarp prst="textNoShape">
                <a:avLst/>
              </a:prstTxWarp>
            </a:bodyPr>
            <a:lstStyle/>
            <a:p>
              <a:endParaRPr lang="en-US"/>
            </a:p>
          </p:txBody>
        </p:sp>
        <p:sp>
          <p:nvSpPr>
            <p:cNvPr id="118935" name="Freeform 1175"/>
            <p:cNvSpPr>
              <a:spLocks/>
            </p:cNvSpPr>
            <p:nvPr/>
          </p:nvSpPr>
          <p:spPr bwMode="auto">
            <a:xfrm>
              <a:off x="2683" y="1051"/>
              <a:ext cx="77" cy="91"/>
            </a:xfrm>
            <a:custGeom>
              <a:avLst/>
              <a:gdLst/>
              <a:ahLst/>
              <a:cxnLst>
                <a:cxn ang="0">
                  <a:pos x="64" y="60"/>
                </a:cxn>
                <a:cxn ang="0">
                  <a:pos x="77" y="62"/>
                </a:cxn>
                <a:cxn ang="0">
                  <a:pos x="74" y="70"/>
                </a:cxn>
                <a:cxn ang="0">
                  <a:pos x="69" y="78"/>
                </a:cxn>
                <a:cxn ang="0">
                  <a:pos x="64" y="83"/>
                </a:cxn>
                <a:cxn ang="0">
                  <a:pos x="56" y="88"/>
                </a:cxn>
                <a:cxn ang="0">
                  <a:pos x="49" y="91"/>
                </a:cxn>
                <a:cxn ang="0">
                  <a:pos x="41" y="91"/>
                </a:cxn>
                <a:cxn ang="0">
                  <a:pos x="33" y="91"/>
                </a:cxn>
                <a:cxn ang="0">
                  <a:pos x="25" y="88"/>
                </a:cxn>
                <a:cxn ang="0">
                  <a:pos x="18" y="86"/>
                </a:cxn>
                <a:cxn ang="0">
                  <a:pos x="10" y="78"/>
                </a:cxn>
                <a:cxn ang="0">
                  <a:pos x="5" y="68"/>
                </a:cxn>
                <a:cxn ang="0">
                  <a:pos x="2" y="57"/>
                </a:cxn>
                <a:cxn ang="0">
                  <a:pos x="0" y="44"/>
                </a:cxn>
                <a:cxn ang="0">
                  <a:pos x="2" y="31"/>
                </a:cxn>
                <a:cxn ang="0">
                  <a:pos x="5" y="21"/>
                </a:cxn>
                <a:cxn ang="0">
                  <a:pos x="12" y="11"/>
                </a:cxn>
                <a:cxn ang="0">
                  <a:pos x="20" y="6"/>
                </a:cxn>
                <a:cxn ang="0">
                  <a:pos x="31" y="0"/>
                </a:cxn>
                <a:cxn ang="0">
                  <a:pos x="41" y="0"/>
                </a:cxn>
                <a:cxn ang="0">
                  <a:pos x="49" y="0"/>
                </a:cxn>
                <a:cxn ang="0">
                  <a:pos x="56" y="3"/>
                </a:cxn>
                <a:cxn ang="0">
                  <a:pos x="62" y="6"/>
                </a:cxn>
                <a:cxn ang="0">
                  <a:pos x="67" y="11"/>
                </a:cxn>
                <a:cxn ang="0">
                  <a:pos x="72" y="18"/>
                </a:cxn>
                <a:cxn ang="0">
                  <a:pos x="74" y="26"/>
                </a:cxn>
                <a:cxn ang="0">
                  <a:pos x="62" y="29"/>
                </a:cxn>
                <a:cxn ang="0">
                  <a:pos x="59" y="21"/>
                </a:cxn>
                <a:cxn ang="0">
                  <a:pos x="54" y="13"/>
                </a:cxn>
                <a:cxn ang="0">
                  <a:pos x="49" y="11"/>
                </a:cxn>
                <a:cxn ang="0">
                  <a:pos x="41" y="11"/>
                </a:cxn>
                <a:cxn ang="0">
                  <a:pos x="31" y="11"/>
                </a:cxn>
                <a:cxn ang="0">
                  <a:pos x="23" y="16"/>
                </a:cxn>
                <a:cxn ang="0">
                  <a:pos x="18" y="21"/>
                </a:cxn>
                <a:cxn ang="0">
                  <a:pos x="15" y="29"/>
                </a:cxn>
                <a:cxn ang="0">
                  <a:pos x="12" y="37"/>
                </a:cxn>
                <a:cxn ang="0">
                  <a:pos x="12" y="44"/>
                </a:cxn>
                <a:cxn ang="0">
                  <a:pos x="12" y="55"/>
                </a:cxn>
                <a:cxn ang="0">
                  <a:pos x="15" y="65"/>
                </a:cxn>
                <a:cxn ang="0">
                  <a:pos x="20" y="73"/>
                </a:cxn>
                <a:cxn ang="0">
                  <a:pos x="25" y="78"/>
                </a:cxn>
                <a:cxn ang="0">
                  <a:pos x="33" y="80"/>
                </a:cxn>
                <a:cxn ang="0">
                  <a:pos x="41" y="80"/>
                </a:cxn>
                <a:cxn ang="0">
                  <a:pos x="49" y="80"/>
                </a:cxn>
                <a:cxn ang="0">
                  <a:pos x="56" y="75"/>
                </a:cxn>
                <a:cxn ang="0">
                  <a:pos x="62" y="68"/>
                </a:cxn>
                <a:cxn ang="0">
                  <a:pos x="64" y="60"/>
                </a:cxn>
              </a:cxnLst>
              <a:rect l="0" t="0" r="r" b="b"/>
              <a:pathLst>
                <a:path w="77" h="91">
                  <a:moveTo>
                    <a:pt x="64" y="60"/>
                  </a:moveTo>
                  <a:lnTo>
                    <a:pt x="77" y="62"/>
                  </a:lnTo>
                  <a:lnTo>
                    <a:pt x="74" y="70"/>
                  </a:lnTo>
                  <a:lnTo>
                    <a:pt x="69" y="78"/>
                  </a:lnTo>
                  <a:lnTo>
                    <a:pt x="64" y="83"/>
                  </a:lnTo>
                  <a:lnTo>
                    <a:pt x="56" y="88"/>
                  </a:lnTo>
                  <a:lnTo>
                    <a:pt x="49" y="91"/>
                  </a:lnTo>
                  <a:lnTo>
                    <a:pt x="41" y="91"/>
                  </a:lnTo>
                  <a:lnTo>
                    <a:pt x="33" y="91"/>
                  </a:lnTo>
                  <a:lnTo>
                    <a:pt x="25" y="88"/>
                  </a:lnTo>
                  <a:lnTo>
                    <a:pt x="18" y="86"/>
                  </a:lnTo>
                  <a:lnTo>
                    <a:pt x="10" y="78"/>
                  </a:lnTo>
                  <a:lnTo>
                    <a:pt x="5" y="68"/>
                  </a:lnTo>
                  <a:lnTo>
                    <a:pt x="2" y="57"/>
                  </a:lnTo>
                  <a:lnTo>
                    <a:pt x="0" y="44"/>
                  </a:lnTo>
                  <a:lnTo>
                    <a:pt x="2" y="31"/>
                  </a:lnTo>
                  <a:lnTo>
                    <a:pt x="5" y="21"/>
                  </a:lnTo>
                  <a:lnTo>
                    <a:pt x="12" y="11"/>
                  </a:lnTo>
                  <a:lnTo>
                    <a:pt x="20" y="6"/>
                  </a:lnTo>
                  <a:lnTo>
                    <a:pt x="31" y="0"/>
                  </a:lnTo>
                  <a:lnTo>
                    <a:pt x="41" y="0"/>
                  </a:lnTo>
                  <a:lnTo>
                    <a:pt x="49" y="0"/>
                  </a:lnTo>
                  <a:lnTo>
                    <a:pt x="56" y="3"/>
                  </a:lnTo>
                  <a:lnTo>
                    <a:pt x="62" y="6"/>
                  </a:lnTo>
                  <a:lnTo>
                    <a:pt x="67" y="11"/>
                  </a:lnTo>
                  <a:lnTo>
                    <a:pt x="72" y="18"/>
                  </a:lnTo>
                  <a:lnTo>
                    <a:pt x="74" y="26"/>
                  </a:lnTo>
                  <a:lnTo>
                    <a:pt x="62" y="29"/>
                  </a:lnTo>
                  <a:lnTo>
                    <a:pt x="59" y="21"/>
                  </a:lnTo>
                  <a:lnTo>
                    <a:pt x="54" y="13"/>
                  </a:lnTo>
                  <a:lnTo>
                    <a:pt x="49" y="11"/>
                  </a:lnTo>
                  <a:lnTo>
                    <a:pt x="41" y="11"/>
                  </a:lnTo>
                  <a:lnTo>
                    <a:pt x="31" y="11"/>
                  </a:lnTo>
                  <a:lnTo>
                    <a:pt x="23" y="16"/>
                  </a:lnTo>
                  <a:lnTo>
                    <a:pt x="18" y="21"/>
                  </a:lnTo>
                  <a:lnTo>
                    <a:pt x="15" y="29"/>
                  </a:lnTo>
                  <a:lnTo>
                    <a:pt x="12" y="37"/>
                  </a:lnTo>
                  <a:lnTo>
                    <a:pt x="12" y="44"/>
                  </a:lnTo>
                  <a:lnTo>
                    <a:pt x="12" y="55"/>
                  </a:lnTo>
                  <a:lnTo>
                    <a:pt x="15" y="65"/>
                  </a:lnTo>
                  <a:lnTo>
                    <a:pt x="20" y="73"/>
                  </a:lnTo>
                  <a:lnTo>
                    <a:pt x="25" y="78"/>
                  </a:lnTo>
                  <a:lnTo>
                    <a:pt x="33" y="80"/>
                  </a:lnTo>
                  <a:lnTo>
                    <a:pt x="41" y="80"/>
                  </a:lnTo>
                  <a:lnTo>
                    <a:pt x="49" y="80"/>
                  </a:lnTo>
                  <a:lnTo>
                    <a:pt x="56" y="75"/>
                  </a:lnTo>
                  <a:lnTo>
                    <a:pt x="62" y="68"/>
                  </a:lnTo>
                  <a:lnTo>
                    <a:pt x="64" y="6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36" name="Freeform 1176"/>
            <p:cNvSpPr>
              <a:spLocks noEditPoints="1"/>
            </p:cNvSpPr>
            <p:nvPr/>
          </p:nvSpPr>
          <p:spPr bwMode="auto">
            <a:xfrm>
              <a:off x="2765" y="1051"/>
              <a:ext cx="83" cy="91"/>
            </a:xfrm>
            <a:custGeom>
              <a:avLst/>
              <a:gdLst/>
              <a:ahLst/>
              <a:cxnLst>
                <a:cxn ang="0">
                  <a:pos x="0" y="91"/>
                </a:cxn>
                <a:cxn ang="0">
                  <a:pos x="36" y="0"/>
                </a:cxn>
                <a:cxn ang="0">
                  <a:pos x="47" y="0"/>
                </a:cxn>
                <a:cxn ang="0">
                  <a:pos x="83" y="91"/>
                </a:cxn>
                <a:cxn ang="0">
                  <a:pos x="70" y="91"/>
                </a:cxn>
                <a:cxn ang="0">
                  <a:pos x="60" y="62"/>
                </a:cxn>
                <a:cxn ang="0">
                  <a:pos x="23" y="62"/>
                </a:cxn>
                <a:cxn ang="0">
                  <a:pos x="13" y="91"/>
                </a:cxn>
                <a:cxn ang="0">
                  <a:pos x="0" y="91"/>
                </a:cxn>
                <a:cxn ang="0">
                  <a:pos x="26" y="52"/>
                </a:cxn>
                <a:cxn ang="0">
                  <a:pos x="57" y="52"/>
                </a:cxn>
                <a:cxn ang="0">
                  <a:pos x="49" y="29"/>
                </a:cxn>
                <a:cxn ang="0">
                  <a:pos x="44" y="18"/>
                </a:cxn>
                <a:cxn ang="0">
                  <a:pos x="42" y="11"/>
                </a:cxn>
                <a:cxn ang="0">
                  <a:pos x="39" y="18"/>
                </a:cxn>
                <a:cxn ang="0">
                  <a:pos x="36" y="26"/>
                </a:cxn>
                <a:cxn ang="0">
                  <a:pos x="26" y="52"/>
                </a:cxn>
              </a:cxnLst>
              <a:rect l="0" t="0" r="r" b="b"/>
              <a:pathLst>
                <a:path w="83" h="91">
                  <a:moveTo>
                    <a:pt x="0" y="91"/>
                  </a:moveTo>
                  <a:lnTo>
                    <a:pt x="36" y="0"/>
                  </a:lnTo>
                  <a:lnTo>
                    <a:pt x="47" y="0"/>
                  </a:lnTo>
                  <a:lnTo>
                    <a:pt x="83" y="91"/>
                  </a:lnTo>
                  <a:lnTo>
                    <a:pt x="70" y="91"/>
                  </a:lnTo>
                  <a:lnTo>
                    <a:pt x="60" y="62"/>
                  </a:lnTo>
                  <a:lnTo>
                    <a:pt x="23" y="62"/>
                  </a:lnTo>
                  <a:lnTo>
                    <a:pt x="13" y="91"/>
                  </a:lnTo>
                  <a:lnTo>
                    <a:pt x="0" y="91"/>
                  </a:lnTo>
                  <a:close/>
                  <a:moveTo>
                    <a:pt x="26" y="52"/>
                  </a:moveTo>
                  <a:lnTo>
                    <a:pt x="57" y="52"/>
                  </a:lnTo>
                  <a:lnTo>
                    <a:pt x="49" y="29"/>
                  </a:lnTo>
                  <a:lnTo>
                    <a:pt x="44" y="18"/>
                  </a:lnTo>
                  <a:lnTo>
                    <a:pt x="42" y="11"/>
                  </a:lnTo>
                  <a:lnTo>
                    <a:pt x="39" y="18"/>
                  </a:lnTo>
                  <a:lnTo>
                    <a:pt x="36" y="26"/>
                  </a:lnTo>
                  <a:lnTo>
                    <a:pt x="26" y="5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37" name="Line 1177"/>
            <p:cNvSpPr>
              <a:spLocks noChangeShapeType="1"/>
            </p:cNvSpPr>
            <p:nvPr/>
          </p:nvSpPr>
          <p:spPr bwMode="auto">
            <a:xfrm>
              <a:off x="1990" y="1095"/>
              <a:ext cx="315" cy="1"/>
            </a:xfrm>
            <a:prstGeom prst="line">
              <a:avLst/>
            </a:prstGeom>
            <a:noFill/>
            <a:ln w="33338">
              <a:solidFill>
                <a:srgbClr val="0000FF"/>
              </a:solidFill>
              <a:round/>
              <a:headEnd/>
              <a:tailEnd/>
            </a:ln>
          </p:spPr>
          <p:txBody>
            <a:bodyPr>
              <a:prstTxWarp prst="textNoShape">
                <a:avLst/>
              </a:prstTxWarp>
            </a:bodyPr>
            <a:lstStyle/>
            <a:p>
              <a:endParaRPr lang="en-US"/>
            </a:p>
          </p:txBody>
        </p:sp>
        <p:sp>
          <p:nvSpPr>
            <p:cNvPr id="118938" name="Freeform 1178"/>
            <p:cNvSpPr>
              <a:spLocks/>
            </p:cNvSpPr>
            <p:nvPr/>
          </p:nvSpPr>
          <p:spPr bwMode="auto">
            <a:xfrm>
              <a:off x="2107" y="1054"/>
              <a:ext cx="82" cy="83"/>
            </a:xfrm>
            <a:custGeom>
              <a:avLst/>
              <a:gdLst/>
              <a:ahLst/>
              <a:cxnLst>
                <a:cxn ang="0">
                  <a:pos x="82" y="41"/>
                </a:cxn>
                <a:cxn ang="0">
                  <a:pos x="77" y="62"/>
                </a:cxn>
                <a:cxn ang="0">
                  <a:pos x="62" y="77"/>
                </a:cxn>
                <a:cxn ang="0">
                  <a:pos x="41" y="83"/>
                </a:cxn>
                <a:cxn ang="0">
                  <a:pos x="20" y="77"/>
                </a:cxn>
                <a:cxn ang="0">
                  <a:pos x="5" y="62"/>
                </a:cxn>
                <a:cxn ang="0">
                  <a:pos x="0" y="41"/>
                </a:cxn>
                <a:cxn ang="0">
                  <a:pos x="5" y="21"/>
                </a:cxn>
                <a:cxn ang="0">
                  <a:pos x="20" y="8"/>
                </a:cxn>
                <a:cxn ang="0">
                  <a:pos x="41" y="0"/>
                </a:cxn>
                <a:cxn ang="0">
                  <a:pos x="62" y="8"/>
                </a:cxn>
                <a:cxn ang="0">
                  <a:pos x="77" y="21"/>
                </a:cxn>
                <a:cxn ang="0">
                  <a:pos x="82" y="41"/>
                </a:cxn>
              </a:cxnLst>
              <a:rect l="0" t="0" r="r" b="b"/>
              <a:pathLst>
                <a:path w="82" h="83">
                  <a:moveTo>
                    <a:pt x="82" y="41"/>
                  </a:moveTo>
                  <a:lnTo>
                    <a:pt x="77" y="62"/>
                  </a:lnTo>
                  <a:lnTo>
                    <a:pt x="62" y="77"/>
                  </a:lnTo>
                  <a:lnTo>
                    <a:pt x="41" y="83"/>
                  </a:lnTo>
                  <a:lnTo>
                    <a:pt x="20" y="77"/>
                  </a:lnTo>
                  <a:lnTo>
                    <a:pt x="5" y="62"/>
                  </a:lnTo>
                  <a:lnTo>
                    <a:pt x="0" y="41"/>
                  </a:lnTo>
                  <a:lnTo>
                    <a:pt x="5" y="21"/>
                  </a:lnTo>
                  <a:lnTo>
                    <a:pt x="20" y="8"/>
                  </a:lnTo>
                  <a:lnTo>
                    <a:pt x="41" y="0"/>
                  </a:lnTo>
                  <a:lnTo>
                    <a:pt x="62" y="8"/>
                  </a:lnTo>
                  <a:lnTo>
                    <a:pt x="77" y="21"/>
                  </a:lnTo>
                  <a:lnTo>
                    <a:pt x="82" y="41"/>
                  </a:lnTo>
                </a:path>
              </a:pathLst>
            </a:custGeom>
            <a:noFill/>
            <a:ln w="33338">
              <a:solidFill>
                <a:srgbClr val="0000FF"/>
              </a:solidFill>
              <a:prstDash val="solid"/>
              <a:round/>
              <a:headEnd/>
              <a:tailEnd/>
            </a:ln>
          </p:spPr>
          <p:txBody>
            <a:bodyPr>
              <a:prstTxWarp prst="textNoShape">
                <a:avLst/>
              </a:prstTxWarp>
            </a:bodyPr>
            <a:lstStyle/>
            <a:p>
              <a:endParaRPr lang="en-US"/>
            </a:p>
          </p:txBody>
        </p:sp>
      </p:grpSp>
      <p:grpSp>
        <p:nvGrpSpPr>
          <p:cNvPr id="14" name="Group 1179"/>
          <p:cNvGrpSpPr>
            <a:grpSpLocks/>
          </p:cNvGrpSpPr>
          <p:nvPr/>
        </p:nvGrpSpPr>
        <p:grpSpPr bwMode="auto">
          <a:xfrm>
            <a:off x="3159125" y="1893888"/>
            <a:ext cx="1895475" cy="196850"/>
            <a:chOff x="1990" y="1193"/>
            <a:chExt cx="1194" cy="124"/>
          </a:xfrm>
        </p:grpSpPr>
        <p:sp>
          <p:nvSpPr>
            <p:cNvPr id="118940" name="Freeform 1180"/>
            <p:cNvSpPr>
              <a:spLocks/>
            </p:cNvSpPr>
            <p:nvPr/>
          </p:nvSpPr>
          <p:spPr bwMode="auto">
            <a:xfrm>
              <a:off x="2344" y="1201"/>
              <a:ext cx="70" cy="91"/>
            </a:xfrm>
            <a:custGeom>
              <a:avLst/>
              <a:gdLst/>
              <a:ahLst/>
              <a:cxnLst>
                <a:cxn ang="0">
                  <a:pos x="11" y="60"/>
                </a:cxn>
                <a:cxn ang="0">
                  <a:pos x="16" y="72"/>
                </a:cxn>
                <a:cxn ang="0">
                  <a:pos x="23" y="78"/>
                </a:cxn>
                <a:cxn ang="0">
                  <a:pos x="36" y="80"/>
                </a:cxn>
                <a:cxn ang="0">
                  <a:pos x="49" y="80"/>
                </a:cxn>
                <a:cxn ang="0">
                  <a:pos x="54" y="72"/>
                </a:cxn>
                <a:cxn ang="0">
                  <a:pos x="57" y="65"/>
                </a:cxn>
                <a:cxn ang="0">
                  <a:pos x="54" y="60"/>
                </a:cxn>
                <a:cxn ang="0">
                  <a:pos x="47" y="54"/>
                </a:cxn>
                <a:cxn ang="0">
                  <a:pos x="34" y="49"/>
                </a:cxn>
                <a:cxn ang="0">
                  <a:pos x="16" y="44"/>
                </a:cxn>
                <a:cxn ang="0">
                  <a:pos x="8" y="36"/>
                </a:cxn>
                <a:cxn ang="0">
                  <a:pos x="3" y="23"/>
                </a:cxn>
                <a:cxn ang="0">
                  <a:pos x="8" y="13"/>
                </a:cxn>
                <a:cxn ang="0">
                  <a:pos x="18" y="3"/>
                </a:cxn>
                <a:cxn ang="0">
                  <a:pos x="34" y="0"/>
                </a:cxn>
                <a:cxn ang="0">
                  <a:pos x="52" y="3"/>
                </a:cxn>
                <a:cxn ang="0">
                  <a:pos x="62" y="13"/>
                </a:cxn>
                <a:cxn ang="0">
                  <a:pos x="67" y="26"/>
                </a:cxn>
                <a:cxn ang="0">
                  <a:pos x="54" y="21"/>
                </a:cxn>
                <a:cxn ang="0">
                  <a:pos x="44" y="10"/>
                </a:cxn>
                <a:cxn ang="0">
                  <a:pos x="26" y="10"/>
                </a:cxn>
                <a:cxn ang="0">
                  <a:pos x="16" y="18"/>
                </a:cxn>
                <a:cxn ang="0">
                  <a:pos x="16" y="29"/>
                </a:cxn>
                <a:cxn ang="0">
                  <a:pos x="21" y="34"/>
                </a:cxn>
                <a:cxn ang="0">
                  <a:pos x="36" y="39"/>
                </a:cxn>
                <a:cxn ang="0">
                  <a:pos x="54" y="44"/>
                </a:cxn>
                <a:cxn ang="0">
                  <a:pos x="65" y="52"/>
                </a:cxn>
                <a:cxn ang="0">
                  <a:pos x="70" y="65"/>
                </a:cxn>
                <a:cxn ang="0">
                  <a:pos x="65" y="78"/>
                </a:cxn>
                <a:cxn ang="0">
                  <a:pos x="54" y="88"/>
                </a:cxn>
                <a:cxn ang="0">
                  <a:pos x="36" y="91"/>
                </a:cxn>
                <a:cxn ang="0">
                  <a:pos x="18" y="88"/>
                </a:cxn>
                <a:cxn ang="0">
                  <a:pos x="5" y="78"/>
                </a:cxn>
                <a:cxn ang="0">
                  <a:pos x="0" y="60"/>
                </a:cxn>
              </a:cxnLst>
              <a:rect l="0" t="0" r="r" b="b"/>
              <a:pathLst>
                <a:path w="70" h="91">
                  <a:moveTo>
                    <a:pt x="0" y="60"/>
                  </a:moveTo>
                  <a:lnTo>
                    <a:pt x="11" y="60"/>
                  </a:lnTo>
                  <a:lnTo>
                    <a:pt x="13" y="67"/>
                  </a:lnTo>
                  <a:lnTo>
                    <a:pt x="16" y="72"/>
                  </a:lnTo>
                  <a:lnTo>
                    <a:pt x="18" y="75"/>
                  </a:lnTo>
                  <a:lnTo>
                    <a:pt x="23" y="78"/>
                  </a:lnTo>
                  <a:lnTo>
                    <a:pt x="29" y="80"/>
                  </a:lnTo>
                  <a:lnTo>
                    <a:pt x="36" y="80"/>
                  </a:lnTo>
                  <a:lnTo>
                    <a:pt x="42" y="80"/>
                  </a:lnTo>
                  <a:lnTo>
                    <a:pt x="49" y="80"/>
                  </a:lnTo>
                  <a:lnTo>
                    <a:pt x="52" y="78"/>
                  </a:lnTo>
                  <a:lnTo>
                    <a:pt x="54" y="72"/>
                  </a:lnTo>
                  <a:lnTo>
                    <a:pt x="57" y="70"/>
                  </a:lnTo>
                  <a:lnTo>
                    <a:pt x="57" y="65"/>
                  </a:lnTo>
                  <a:lnTo>
                    <a:pt x="57" y="62"/>
                  </a:lnTo>
                  <a:lnTo>
                    <a:pt x="54" y="60"/>
                  </a:lnTo>
                  <a:lnTo>
                    <a:pt x="52" y="57"/>
                  </a:lnTo>
                  <a:lnTo>
                    <a:pt x="47" y="54"/>
                  </a:lnTo>
                  <a:lnTo>
                    <a:pt x="42" y="52"/>
                  </a:lnTo>
                  <a:lnTo>
                    <a:pt x="34" y="49"/>
                  </a:lnTo>
                  <a:lnTo>
                    <a:pt x="23" y="47"/>
                  </a:lnTo>
                  <a:lnTo>
                    <a:pt x="16" y="44"/>
                  </a:lnTo>
                  <a:lnTo>
                    <a:pt x="11" y="41"/>
                  </a:lnTo>
                  <a:lnTo>
                    <a:pt x="8" y="36"/>
                  </a:lnTo>
                  <a:lnTo>
                    <a:pt x="5" y="31"/>
                  </a:lnTo>
                  <a:lnTo>
                    <a:pt x="3" y="23"/>
                  </a:lnTo>
                  <a:lnTo>
                    <a:pt x="5" y="18"/>
                  </a:lnTo>
                  <a:lnTo>
                    <a:pt x="8" y="13"/>
                  </a:lnTo>
                  <a:lnTo>
                    <a:pt x="13" y="8"/>
                  </a:lnTo>
                  <a:lnTo>
                    <a:pt x="18" y="3"/>
                  </a:lnTo>
                  <a:lnTo>
                    <a:pt x="26" y="0"/>
                  </a:lnTo>
                  <a:lnTo>
                    <a:pt x="34" y="0"/>
                  </a:lnTo>
                  <a:lnTo>
                    <a:pt x="44" y="0"/>
                  </a:lnTo>
                  <a:lnTo>
                    <a:pt x="52" y="3"/>
                  </a:lnTo>
                  <a:lnTo>
                    <a:pt x="57" y="8"/>
                  </a:lnTo>
                  <a:lnTo>
                    <a:pt x="62" y="13"/>
                  </a:lnTo>
                  <a:lnTo>
                    <a:pt x="65" y="21"/>
                  </a:lnTo>
                  <a:lnTo>
                    <a:pt x="67" y="26"/>
                  </a:lnTo>
                  <a:lnTo>
                    <a:pt x="54" y="26"/>
                  </a:lnTo>
                  <a:lnTo>
                    <a:pt x="54" y="21"/>
                  </a:lnTo>
                  <a:lnTo>
                    <a:pt x="49" y="16"/>
                  </a:lnTo>
                  <a:lnTo>
                    <a:pt x="44" y="10"/>
                  </a:lnTo>
                  <a:lnTo>
                    <a:pt x="34" y="10"/>
                  </a:lnTo>
                  <a:lnTo>
                    <a:pt x="26" y="10"/>
                  </a:lnTo>
                  <a:lnTo>
                    <a:pt x="21" y="16"/>
                  </a:lnTo>
                  <a:lnTo>
                    <a:pt x="16" y="18"/>
                  </a:lnTo>
                  <a:lnTo>
                    <a:pt x="16" y="23"/>
                  </a:lnTo>
                  <a:lnTo>
                    <a:pt x="16" y="29"/>
                  </a:lnTo>
                  <a:lnTo>
                    <a:pt x="18" y="31"/>
                  </a:lnTo>
                  <a:lnTo>
                    <a:pt x="21" y="34"/>
                  </a:lnTo>
                  <a:lnTo>
                    <a:pt x="29" y="36"/>
                  </a:lnTo>
                  <a:lnTo>
                    <a:pt x="36" y="39"/>
                  </a:lnTo>
                  <a:lnTo>
                    <a:pt x="47" y="41"/>
                  </a:lnTo>
                  <a:lnTo>
                    <a:pt x="54" y="44"/>
                  </a:lnTo>
                  <a:lnTo>
                    <a:pt x="62" y="47"/>
                  </a:lnTo>
                  <a:lnTo>
                    <a:pt x="65" y="52"/>
                  </a:lnTo>
                  <a:lnTo>
                    <a:pt x="67" y="60"/>
                  </a:lnTo>
                  <a:lnTo>
                    <a:pt x="70" y="65"/>
                  </a:lnTo>
                  <a:lnTo>
                    <a:pt x="67" y="72"/>
                  </a:lnTo>
                  <a:lnTo>
                    <a:pt x="65" y="78"/>
                  </a:lnTo>
                  <a:lnTo>
                    <a:pt x="60" y="85"/>
                  </a:lnTo>
                  <a:lnTo>
                    <a:pt x="54" y="88"/>
                  </a:lnTo>
                  <a:lnTo>
                    <a:pt x="47" y="91"/>
                  </a:lnTo>
                  <a:lnTo>
                    <a:pt x="36" y="91"/>
                  </a:lnTo>
                  <a:lnTo>
                    <a:pt x="26" y="91"/>
                  </a:lnTo>
                  <a:lnTo>
                    <a:pt x="18" y="88"/>
                  </a:lnTo>
                  <a:lnTo>
                    <a:pt x="11" y="83"/>
                  </a:lnTo>
                  <a:lnTo>
                    <a:pt x="5" y="78"/>
                  </a:lnTo>
                  <a:lnTo>
                    <a:pt x="0" y="70"/>
                  </a:lnTo>
                  <a:lnTo>
                    <a:pt x="0" y="6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41" name="Rectangle 1181"/>
            <p:cNvSpPr>
              <a:spLocks noChangeArrowheads="1"/>
            </p:cNvSpPr>
            <p:nvPr/>
          </p:nvSpPr>
          <p:spPr bwMode="auto">
            <a:xfrm>
              <a:off x="2432" y="1201"/>
              <a:ext cx="10" cy="91"/>
            </a:xfrm>
            <a:prstGeom prst="rect">
              <a:avLst/>
            </a:prstGeom>
            <a:solidFill>
              <a:srgbClr val="000000"/>
            </a:solidFill>
            <a:ln w="0">
              <a:solidFill>
                <a:srgbClr val="000000"/>
              </a:solidFill>
              <a:miter lim="800000"/>
              <a:headEnd/>
              <a:tailEnd/>
            </a:ln>
          </p:spPr>
          <p:txBody>
            <a:bodyPr>
              <a:prstTxWarp prst="textNoShape">
                <a:avLst/>
              </a:prstTxWarp>
            </a:bodyPr>
            <a:lstStyle/>
            <a:p>
              <a:endParaRPr lang="en-US"/>
            </a:p>
          </p:txBody>
        </p:sp>
        <p:sp>
          <p:nvSpPr>
            <p:cNvPr id="118942" name="Freeform 1182"/>
            <p:cNvSpPr>
              <a:spLocks/>
            </p:cNvSpPr>
            <p:nvPr/>
          </p:nvSpPr>
          <p:spPr bwMode="auto">
            <a:xfrm>
              <a:off x="2466" y="1201"/>
              <a:ext cx="59" cy="91"/>
            </a:xfrm>
            <a:custGeom>
              <a:avLst/>
              <a:gdLst/>
              <a:ahLst/>
              <a:cxnLst>
                <a:cxn ang="0">
                  <a:pos x="0" y="91"/>
                </a:cxn>
                <a:cxn ang="0">
                  <a:pos x="0" y="0"/>
                </a:cxn>
                <a:cxn ang="0">
                  <a:pos x="59" y="0"/>
                </a:cxn>
                <a:cxn ang="0">
                  <a:pos x="59" y="10"/>
                </a:cxn>
                <a:cxn ang="0">
                  <a:pos x="10" y="10"/>
                </a:cxn>
                <a:cxn ang="0">
                  <a:pos x="10" y="39"/>
                </a:cxn>
                <a:cxn ang="0">
                  <a:pos x="51" y="39"/>
                </a:cxn>
                <a:cxn ang="0">
                  <a:pos x="51" y="49"/>
                </a:cxn>
                <a:cxn ang="0">
                  <a:pos x="10" y="49"/>
                </a:cxn>
                <a:cxn ang="0">
                  <a:pos x="10" y="91"/>
                </a:cxn>
                <a:cxn ang="0">
                  <a:pos x="0" y="91"/>
                </a:cxn>
              </a:cxnLst>
              <a:rect l="0" t="0" r="r" b="b"/>
              <a:pathLst>
                <a:path w="59" h="91">
                  <a:moveTo>
                    <a:pt x="0" y="91"/>
                  </a:moveTo>
                  <a:lnTo>
                    <a:pt x="0" y="0"/>
                  </a:lnTo>
                  <a:lnTo>
                    <a:pt x="59" y="0"/>
                  </a:lnTo>
                  <a:lnTo>
                    <a:pt x="59" y="10"/>
                  </a:lnTo>
                  <a:lnTo>
                    <a:pt x="10" y="10"/>
                  </a:lnTo>
                  <a:lnTo>
                    <a:pt x="10" y="39"/>
                  </a:lnTo>
                  <a:lnTo>
                    <a:pt x="51" y="39"/>
                  </a:lnTo>
                  <a:lnTo>
                    <a:pt x="51" y="49"/>
                  </a:lnTo>
                  <a:lnTo>
                    <a:pt x="10" y="49"/>
                  </a:lnTo>
                  <a:lnTo>
                    <a:pt x="10" y="91"/>
                  </a:lnTo>
                  <a:lnTo>
                    <a:pt x="0" y="9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43" name="Freeform 1183"/>
            <p:cNvSpPr>
              <a:spLocks/>
            </p:cNvSpPr>
            <p:nvPr/>
          </p:nvSpPr>
          <p:spPr bwMode="auto">
            <a:xfrm>
              <a:off x="2533" y="1201"/>
              <a:ext cx="72" cy="91"/>
            </a:xfrm>
            <a:custGeom>
              <a:avLst/>
              <a:gdLst/>
              <a:ahLst/>
              <a:cxnLst>
                <a:cxn ang="0">
                  <a:pos x="31" y="91"/>
                </a:cxn>
                <a:cxn ang="0">
                  <a:pos x="31" y="10"/>
                </a:cxn>
                <a:cxn ang="0">
                  <a:pos x="0" y="10"/>
                </a:cxn>
                <a:cxn ang="0">
                  <a:pos x="0" y="0"/>
                </a:cxn>
                <a:cxn ang="0">
                  <a:pos x="72" y="0"/>
                </a:cxn>
                <a:cxn ang="0">
                  <a:pos x="72" y="10"/>
                </a:cxn>
                <a:cxn ang="0">
                  <a:pos x="41" y="10"/>
                </a:cxn>
                <a:cxn ang="0">
                  <a:pos x="41" y="91"/>
                </a:cxn>
                <a:cxn ang="0">
                  <a:pos x="31" y="91"/>
                </a:cxn>
              </a:cxnLst>
              <a:rect l="0" t="0" r="r" b="b"/>
              <a:pathLst>
                <a:path w="72" h="91">
                  <a:moveTo>
                    <a:pt x="31" y="91"/>
                  </a:moveTo>
                  <a:lnTo>
                    <a:pt x="31" y="10"/>
                  </a:lnTo>
                  <a:lnTo>
                    <a:pt x="0" y="10"/>
                  </a:lnTo>
                  <a:lnTo>
                    <a:pt x="0" y="0"/>
                  </a:lnTo>
                  <a:lnTo>
                    <a:pt x="72" y="0"/>
                  </a:lnTo>
                  <a:lnTo>
                    <a:pt x="72" y="10"/>
                  </a:lnTo>
                  <a:lnTo>
                    <a:pt x="41" y="10"/>
                  </a:lnTo>
                  <a:lnTo>
                    <a:pt x="41" y="91"/>
                  </a:lnTo>
                  <a:lnTo>
                    <a:pt x="31" y="9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44" name="Freeform 1184"/>
            <p:cNvSpPr>
              <a:spLocks noEditPoints="1"/>
            </p:cNvSpPr>
            <p:nvPr/>
          </p:nvSpPr>
          <p:spPr bwMode="auto">
            <a:xfrm>
              <a:off x="2652" y="1201"/>
              <a:ext cx="74" cy="91"/>
            </a:xfrm>
            <a:custGeom>
              <a:avLst/>
              <a:gdLst/>
              <a:ahLst/>
              <a:cxnLst>
                <a:cxn ang="0">
                  <a:pos x="0" y="91"/>
                </a:cxn>
                <a:cxn ang="0">
                  <a:pos x="0" y="0"/>
                </a:cxn>
                <a:cxn ang="0">
                  <a:pos x="38" y="0"/>
                </a:cxn>
                <a:cxn ang="0">
                  <a:pos x="49" y="3"/>
                </a:cxn>
                <a:cxn ang="0">
                  <a:pos x="56" y="3"/>
                </a:cxn>
                <a:cxn ang="0">
                  <a:pos x="62" y="8"/>
                </a:cxn>
                <a:cxn ang="0">
                  <a:pos x="64" y="13"/>
                </a:cxn>
                <a:cxn ang="0">
                  <a:pos x="67" y="18"/>
                </a:cxn>
                <a:cxn ang="0">
                  <a:pos x="69" y="26"/>
                </a:cxn>
                <a:cxn ang="0">
                  <a:pos x="67" y="34"/>
                </a:cxn>
                <a:cxn ang="0">
                  <a:pos x="64" y="41"/>
                </a:cxn>
                <a:cxn ang="0">
                  <a:pos x="59" y="44"/>
                </a:cxn>
                <a:cxn ang="0">
                  <a:pos x="51" y="47"/>
                </a:cxn>
                <a:cxn ang="0">
                  <a:pos x="46" y="49"/>
                </a:cxn>
                <a:cxn ang="0">
                  <a:pos x="49" y="52"/>
                </a:cxn>
                <a:cxn ang="0">
                  <a:pos x="51" y="54"/>
                </a:cxn>
                <a:cxn ang="0">
                  <a:pos x="56" y="60"/>
                </a:cxn>
                <a:cxn ang="0">
                  <a:pos x="62" y="65"/>
                </a:cxn>
                <a:cxn ang="0">
                  <a:pos x="74" y="91"/>
                </a:cxn>
                <a:cxn ang="0">
                  <a:pos x="62" y="91"/>
                </a:cxn>
                <a:cxn ang="0">
                  <a:pos x="51" y="72"/>
                </a:cxn>
                <a:cxn ang="0">
                  <a:pos x="46" y="65"/>
                </a:cxn>
                <a:cxn ang="0">
                  <a:pos x="43" y="60"/>
                </a:cxn>
                <a:cxn ang="0">
                  <a:pos x="38" y="54"/>
                </a:cxn>
                <a:cxn ang="0">
                  <a:pos x="36" y="54"/>
                </a:cxn>
                <a:cxn ang="0">
                  <a:pos x="33" y="52"/>
                </a:cxn>
                <a:cxn ang="0">
                  <a:pos x="31" y="52"/>
                </a:cxn>
                <a:cxn ang="0">
                  <a:pos x="28" y="52"/>
                </a:cxn>
                <a:cxn ang="0">
                  <a:pos x="25" y="49"/>
                </a:cxn>
                <a:cxn ang="0">
                  <a:pos x="12" y="49"/>
                </a:cxn>
                <a:cxn ang="0">
                  <a:pos x="12" y="91"/>
                </a:cxn>
                <a:cxn ang="0">
                  <a:pos x="0" y="91"/>
                </a:cxn>
                <a:cxn ang="0">
                  <a:pos x="12" y="39"/>
                </a:cxn>
                <a:cxn ang="0">
                  <a:pos x="36" y="39"/>
                </a:cxn>
                <a:cxn ang="0">
                  <a:pos x="43" y="39"/>
                </a:cxn>
                <a:cxn ang="0">
                  <a:pos x="49" y="39"/>
                </a:cxn>
                <a:cxn ang="0">
                  <a:pos x="51" y="36"/>
                </a:cxn>
                <a:cxn ang="0">
                  <a:pos x="54" y="34"/>
                </a:cxn>
                <a:cxn ang="0">
                  <a:pos x="56" y="29"/>
                </a:cxn>
                <a:cxn ang="0">
                  <a:pos x="56" y="26"/>
                </a:cxn>
                <a:cxn ang="0">
                  <a:pos x="56" y="21"/>
                </a:cxn>
                <a:cxn ang="0">
                  <a:pos x="54" y="16"/>
                </a:cxn>
                <a:cxn ang="0">
                  <a:pos x="46" y="13"/>
                </a:cxn>
                <a:cxn ang="0">
                  <a:pos x="38" y="10"/>
                </a:cxn>
                <a:cxn ang="0">
                  <a:pos x="12" y="10"/>
                </a:cxn>
                <a:cxn ang="0">
                  <a:pos x="12" y="39"/>
                </a:cxn>
              </a:cxnLst>
              <a:rect l="0" t="0" r="r" b="b"/>
              <a:pathLst>
                <a:path w="74" h="91">
                  <a:moveTo>
                    <a:pt x="0" y="91"/>
                  </a:moveTo>
                  <a:lnTo>
                    <a:pt x="0" y="0"/>
                  </a:lnTo>
                  <a:lnTo>
                    <a:pt x="38" y="0"/>
                  </a:lnTo>
                  <a:lnTo>
                    <a:pt x="49" y="3"/>
                  </a:lnTo>
                  <a:lnTo>
                    <a:pt x="56" y="3"/>
                  </a:lnTo>
                  <a:lnTo>
                    <a:pt x="62" y="8"/>
                  </a:lnTo>
                  <a:lnTo>
                    <a:pt x="64" y="13"/>
                  </a:lnTo>
                  <a:lnTo>
                    <a:pt x="67" y="18"/>
                  </a:lnTo>
                  <a:lnTo>
                    <a:pt x="69" y="26"/>
                  </a:lnTo>
                  <a:lnTo>
                    <a:pt x="67" y="34"/>
                  </a:lnTo>
                  <a:lnTo>
                    <a:pt x="64" y="41"/>
                  </a:lnTo>
                  <a:lnTo>
                    <a:pt x="59" y="44"/>
                  </a:lnTo>
                  <a:lnTo>
                    <a:pt x="51" y="47"/>
                  </a:lnTo>
                  <a:lnTo>
                    <a:pt x="46" y="49"/>
                  </a:lnTo>
                  <a:lnTo>
                    <a:pt x="49" y="52"/>
                  </a:lnTo>
                  <a:lnTo>
                    <a:pt x="51" y="54"/>
                  </a:lnTo>
                  <a:lnTo>
                    <a:pt x="56" y="60"/>
                  </a:lnTo>
                  <a:lnTo>
                    <a:pt x="62" y="65"/>
                  </a:lnTo>
                  <a:lnTo>
                    <a:pt x="74" y="91"/>
                  </a:lnTo>
                  <a:lnTo>
                    <a:pt x="62" y="91"/>
                  </a:lnTo>
                  <a:lnTo>
                    <a:pt x="51" y="72"/>
                  </a:lnTo>
                  <a:lnTo>
                    <a:pt x="46" y="65"/>
                  </a:lnTo>
                  <a:lnTo>
                    <a:pt x="43" y="60"/>
                  </a:lnTo>
                  <a:lnTo>
                    <a:pt x="38" y="54"/>
                  </a:lnTo>
                  <a:lnTo>
                    <a:pt x="36" y="54"/>
                  </a:lnTo>
                  <a:lnTo>
                    <a:pt x="33" y="52"/>
                  </a:lnTo>
                  <a:lnTo>
                    <a:pt x="31" y="52"/>
                  </a:lnTo>
                  <a:lnTo>
                    <a:pt x="28" y="52"/>
                  </a:lnTo>
                  <a:lnTo>
                    <a:pt x="25" y="49"/>
                  </a:lnTo>
                  <a:lnTo>
                    <a:pt x="12" y="49"/>
                  </a:lnTo>
                  <a:lnTo>
                    <a:pt x="12" y="91"/>
                  </a:lnTo>
                  <a:lnTo>
                    <a:pt x="0" y="91"/>
                  </a:lnTo>
                  <a:close/>
                  <a:moveTo>
                    <a:pt x="12" y="39"/>
                  </a:moveTo>
                  <a:lnTo>
                    <a:pt x="36" y="39"/>
                  </a:lnTo>
                  <a:lnTo>
                    <a:pt x="43" y="39"/>
                  </a:lnTo>
                  <a:lnTo>
                    <a:pt x="49" y="39"/>
                  </a:lnTo>
                  <a:lnTo>
                    <a:pt x="51" y="36"/>
                  </a:lnTo>
                  <a:lnTo>
                    <a:pt x="54" y="34"/>
                  </a:lnTo>
                  <a:lnTo>
                    <a:pt x="56" y="29"/>
                  </a:lnTo>
                  <a:lnTo>
                    <a:pt x="56" y="26"/>
                  </a:lnTo>
                  <a:lnTo>
                    <a:pt x="56" y="21"/>
                  </a:lnTo>
                  <a:lnTo>
                    <a:pt x="54" y="16"/>
                  </a:lnTo>
                  <a:lnTo>
                    <a:pt x="46" y="13"/>
                  </a:lnTo>
                  <a:lnTo>
                    <a:pt x="38" y="10"/>
                  </a:lnTo>
                  <a:lnTo>
                    <a:pt x="12" y="10"/>
                  </a:lnTo>
                  <a:lnTo>
                    <a:pt x="12" y="3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45" name="Freeform 1185"/>
            <p:cNvSpPr>
              <a:spLocks noEditPoints="1"/>
            </p:cNvSpPr>
            <p:nvPr/>
          </p:nvSpPr>
          <p:spPr bwMode="auto">
            <a:xfrm>
              <a:off x="2737" y="1224"/>
              <a:ext cx="57" cy="68"/>
            </a:xfrm>
            <a:custGeom>
              <a:avLst/>
              <a:gdLst/>
              <a:ahLst/>
              <a:cxnLst>
                <a:cxn ang="0">
                  <a:pos x="36" y="65"/>
                </a:cxn>
                <a:cxn ang="0">
                  <a:pos x="26" y="68"/>
                </a:cxn>
                <a:cxn ang="0">
                  <a:pos x="10" y="68"/>
                </a:cxn>
                <a:cxn ang="0">
                  <a:pos x="0" y="57"/>
                </a:cxn>
                <a:cxn ang="0">
                  <a:pos x="0" y="47"/>
                </a:cxn>
                <a:cxn ang="0">
                  <a:pos x="2" y="39"/>
                </a:cxn>
                <a:cxn ang="0">
                  <a:pos x="10" y="34"/>
                </a:cxn>
                <a:cxn ang="0">
                  <a:pos x="18" y="31"/>
                </a:cxn>
                <a:cxn ang="0">
                  <a:pos x="33" y="29"/>
                </a:cxn>
                <a:cxn ang="0">
                  <a:pos x="41" y="24"/>
                </a:cxn>
                <a:cxn ang="0">
                  <a:pos x="41" y="18"/>
                </a:cxn>
                <a:cxn ang="0">
                  <a:pos x="33" y="13"/>
                </a:cxn>
                <a:cxn ang="0">
                  <a:pos x="20" y="13"/>
                </a:cxn>
                <a:cxn ang="0">
                  <a:pos x="15" y="18"/>
                </a:cxn>
                <a:cxn ang="0">
                  <a:pos x="0" y="21"/>
                </a:cxn>
                <a:cxn ang="0">
                  <a:pos x="5" y="11"/>
                </a:cxn>
                <a:cxn ang="0">
                  <a:pos x="15" y="3"/>
                </a:cxn>
                <a:cxn ang="0">
                  <a:pos x="28" y="0"/>
                </a:cxn>
                <a:cxn ang="0">
                  <a:pos x="41" y="3"/>
                </a:cxn>
                <a:cxn ang="0">
                  <a:pos x="49" y="8"/>
                </a:cxn>
                <a:cxn ang="0">
                  <a:pos x="54" y="16"/>
                </a:cxn>
                <a:cxn ang="0">
                  <a:pos x="54" y="26"/>
                </a:cxn>
                <a:cxn ang="0">
                  <a:pos x="54" y="47"/>
                </a:cxn>
                <a:cxn ang="0">
                  <a:pos x="54" y="60"/>
                </a:cxn>
                <a:cxn ang="0">
                  <a:pos x="57" y="68"/>
                </a:cxn>
                <a:cxn ang="0">
                  <a:pos x="44" y="65"/>
                </a:cxn>
                <a:cxn ang="0">
                  <a:pos x="41" y="37"/>
                </a:cxn>
                <a:cxn ang="0">
                  <a:pos x="26" y="39"/>
                </a:cxn>
                <a:cxn ang="0">
                  <a:pos x="15" y="42"/>
                </a:cxn>
                <a:cxn ang="0">
                  <a:pos x="13" y="44"/>
                </a:cxn>
                <a:cxn ang="0">
                  <a:pos x="10" y="49"/>
                </a:cxn>
                <a:cxn ang="0">
                  <a:pos x="13" y="57"/>
                </a:cxn>
                <a:cxn ang="0">
                  <a:pos x="23" y="57"/>
                </a:cxn>
                <a:cxn ang="0">
                  <a:pos x="33" y="55"/>
                </a:cxn>
                <a:cxn ang="0">
                  <a:pos x="39" y="49"/>
                </a:cxn>
                <a:cxn ang="0">
                  <a:pos x="41" y="39"/>
                </a:cxn>
              </a:cxnLst>
              <a:rect l="0" t="0" r="r" b="b"/>
              <a:pathLst>
                <a:path w="57" h="68">
                  <a:moveTo>
                    <a:pt x="41" y="60"/>
                  </a:moveTo>
                  <a:lnTo>
                    <a:pt x="36" y="65"/>
                  </a:lnTo>
                  <a:lnTo>
                    <a:pt x="31" y="68"/>
                  </a:lnTo>
                  <a:lnTo>
                    <a:pt x="26" y="68"/>
                  </a:lnTo>
                  <a:lnTo>
                    <a:pt x="20" y="68"/>
                  </a:lnTo>
                  <a:lnTo>
                    <a:pt x="10" y="68"/>
                  </a:lnTo>
                  <a:lnTo>
                    <a:pt x="5" y="62"/>
                  </a:lnTo>
                  <a:lnTo>
                    <a:pt x="0" y="57"/>
                  </a:lnTo>
                  <a:lnTo>
                    <a:pt x="0" y="49"/>
                  </a:lnTo>
                  <a:lnTo>
                    <a:pt x="0" y="47"/>
                  </a:lnTo>
                  <a:lnTo>
                    <a:pt x="2" y="42"/>
                  </a:lnTo>
                  <a:lnTo>
                    <a:pt x="2" y="39"/>
                  </a:lnTo>
                  <a:lnTo>
                    <a:pt x="8" y="34"/>
                  </a:lnTo>
                  <a:lnTo>
                    <a:pt x="10" y="34"/>
                  </a:lnTo>
                  <a:lnTo>
                    <a:pt x="13" y="31"/>
                  </a:lnTo>
                  <a:lnTo>
                    <a:pt x="18" y="31"/>
                  </a:lnTo>
                  <a:lnTo>
                    <a:pt x="23" y="29"/>
                  </a:lnTo>
                  <a:lnTo>
                    <a:pt x="33" y="29"/>
                  </a:lnTo>
                  <a:lnTo>
                    <a:pt x="41" y="26"/>
                  </a:lnTo>
                  <a:lnTo>
                    <a:pt x="41" y="24"/>
                  </a:lnTo>
                  <a:lnTo>
                    <a:pt x="41" y="24"/>
                  </a:lnTo>
                  <a:lnTo>
                    <a:pt x="41" y="18"/>
                  </a:lnTo>
                  <a:lnTo>
                    <a:pt x="39" y="16"/>
                  </a:lnTo>
                  <a:lnTo>
                    <a:pt x="33" y="13"/>
                  </a:lnTo>
                  <a:lnTo>
                    <a:pt x="28" y="11"/>
                  </a:lnTo>
                  <a:lnTo>
                    <a:pt x="20" y="13"/>
                  </a:lnTo>
                  <a:lnTo>
                    <a:pt x="18" y="13"/>
                  </a:lnTo>
                  <a:lnTo>
                    <a:pt x="15" y="18"/>
                  </a:lnTo>
                  <a:lnTo>
                    <a:pt x="13" y="21"/>
                  </a:lnTo>
                  <a:lnTo>
                    <a:pt x="0" y="21"/>
                  </a:lnTo>
                  <a:lnTo>
                    <a:pt x="2" y="16"/>
                  </a:lnTo>
                  <a:lnTo>
                    <a:pt x="5" y="11"/>
                  </a:lnTo>
                  <a:lnTo>
                    <a:pt x="10" y="6"/>
                  </a:lnTo>
                  <a:lnTo>
                    <a:pt x="15" y="3"/>
                  </a:lnTo>
                  <a:lnTo>
                    <a:pt x="20" y="3"/>
                  </a:lnTo>
                  <a:lnTo>
                    <a:pt x="28" y="0"/>
                  </a:lnTo>
                  <a:lnTo>
                    <a:pt x="36" y="3"/>
                  </a:lnTo>
                  <a:lnTo>
                    <a:pt x="41" y="3"/>
                  </a:lnTo>
                  <a:lnTo>
                    <a:pt x="46" y="6"/>
                  </a:lnTo>
                  <a:lnTo>
                    <a:pt x="49" y="8"/>
                  </a:lnTo>
                  <a:lnTo>
                    <a:pt x="51" y="11"/>
                  </a:lnTo>
                  <a:lnTo>
                    <a:pt x="54" y="16"/>
                  </a:lnTo>
                  <a:lnTo>
                    <a:pt x="54" y="18"/>
                  </a:lnTo>
                  <a:lnTo>
                    <a:pt x="54" y="26"/>
                  </a:lnTo>
                  <a:lnTo>
                    <a:pt x="54" y="39"/>
                  </a:lnTo>
                  <a:lnTo>
                    <a:pt x="54" y="47"/>
                  </a:lnTo>
                  <a:lnTo>
                    <a:pt x="54" y="55"/>
                  </a:lnTo>
                  <a:lnTo>
                    <a:pt x="54" y="60"/>
                  </a:lnTo>
                  <a:lnTo>
                    <a:pt x="57" y="62"/>
                  </a:lnTo>
                  <a:lnTo>
                    <a:pt x="57" y="68"/>
                  </a:lnTo>
                  <a:lnTo>
                    <a:pt x="46" y="68"/>
                  </a:lnTo>
                  <a:lnTo>
                    <a:pt x="44" y="65"/>
                  </a:lnTo>
                  <a:lnTo>
                    <a:pt x="41" y="60"/>
                  </a:lnTo>
                  <a:close/>
                  <a:moveTo>
                    <a:pt x="41" y="37"/>
                  </a:moveTo>
                  <a:lnTo>
                    <a:pt x="33" y="39"/>
                  </a:lnTo>
                  <a:lnTo>
                    <a:pt x="26" y="39"/>
                  </a:lnTo>
                  <a:lnTo>
                    <a:pt x="20" y="42"/>
                  </a:lnTo>
                  <a:lnTo>
                    <a:pt x="15" y="42"/>
                  </a:lnTo>
                  <a:lnTo>
                    <a:pt x="13" y="44"/>
                  </a:lnTo>
                  <a:lnTo>
                    <a:pt x="13" y="44"/>
                  </a:lnTo>
                  <a:lnTo>
                    <a:pt x="10" y="47"/>
                  </a:lnTo>
                  <a:lnTo>
                    <a:pt x="10" y="49"/>
                  </a:lnTo>
                  <a:lnTo>
                    <a:pt x="13" y="52"/>
                  </a:lnTo>
                  <a:lnTo>
                    <a:pt x="13" y="57"/>
                  </a:lnTo>
                  <a:lnTo>
                    <a:pt x="18" y="57"/>
                  </a:lnTo>
                  <a:lnTo>
                    <a:pt x="23" y="57"/>
                  </a:lnTo>
                  <a:lnTo>
                    <a:pt x="28" y="57"/>
                  </a:lnTo>
                  <a:lnTo>
                    <a:pt x="33" y="55"/>
                  </a:lnTo>
                  <a:lnTo>
                    <a:pt x="36" y="52"/>
                  </a:lnTo>
                  <a:lnTo>
                    <a:pt x="39" y="49"/>
                  </a:lnTo>
                  <a:lnTo>
                    <a:pt x="41" y="44"/>
                  </a:lnTo>
                  <a:lnTo>
                    <a:pt x="41" y="39"/>
                  </a:lnTo>
                  <a:lnTo>
                    <a:pt x="41" y="3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46" name="Freeform 1186"/>
            <p:cNvSpPr>
              <a:spLocks/>
            </p:cNvSpPr>
            <p:nvPr/>
          </p:nvSpPr>
          <p:spPr bwMode="auto">
            <a:xfrm>
              <a:off x="2809" y="1224"/>
              <a:ext cx="49" cy="68"/>
            </a:xfrm>
            <a:custGeom>
              <a:avLst/>
              <a:gdLst/>
              <a:ahLst/>
              <a:cxnLst>
                <a:cxn ang="0">
                  <a:pos x="0" y="68"/>
                </a:cxn>
                <a:cxn ang="0">
                  <a:pos x="0" y="3"/>
                </a:cxn>
                <a:cxn ang="0">
                  <a:pos x="10" y="3"/>
                </a:cxn>
                <a:cxn ang="0">
                  <a:pos x="10" y="13"/>
                </a:cxn>
                <a:cxn ang="0">
                  <a:pos x="16" y="6"/>
                </a:cxn>
                <a:cxn ang="0">
                  <a:pos x="23" y="3"/>
                </a:cxn>
                <a:cxn ang="0">
                  <a:pos x="31" y="0"/>
                </a:cxn>
                <a:cxn ang="0">
                  <a:pos x="36" y="3"/>
                </a:cxn>
                <a:cxn ang="0">
                  <a:pos x="39" y="3"/>
                </a:cxn>
                <a:cxn ang="0">
                  <a:pos x="44" y="6"/>
                </a:cxn>
                <a:cxn ang="0">
                  <a:pos x="47" y="8"/>
                </a:cxn>
                <a:cxn ang="0">
                  <a:pos x="49" y="13"/>
                </a:cxn>
                <a:cxn ang="0">
                  <a:pos x="49" y="18"/>
                </a:cxn>
                <a:cxn ang="0">
                  <a:pos x="49" y="21"/>
                </a:cxn>
                <a:cxn ang="0">
                  <a:pos x="49" y="29"/>
                </a:cxn>
                <a:cxn ang="0">
                  <a:pos x="49" y="68"/>
                </a:cxn>
                <a:cxn ang="0">
                  <a:pos x="39" y="68"/>
                </a:cxn>
                <a:cxn ang="0">
                  <a:pos x="39" y="29"/>
                </a:cxn>
                <a:cxn ang="0">
                  <a:pos x="39" y="24"/>
                </a:cxn>
                <a:cxn ang="0">
                  <a:pos x="36" y="18"/>
                </a:cxn>
                <a:cxn ang="0">
                  <a:pos x="36" y="16"/>
                </a:cxn>
                <a:cxn ang="0">
                  <a:pos x="34" y="13"/>
                </a:cxn>
                <a:cxn ang="0">
                  <a:pos x="31" y="13"/>
                </a:cxn>
                <a:cxn ang="0">
                  <a:pos x="26" y="11"/>
                </a:cxn>
                <a:cxn ang="0">
                  <a:pos x="21" y="13"/>
                </a:cxn>
                <a:cxn ang="0">
                  <a:pos x="16" y="16"/>
                </a:cxn>
                <a:cxn ang="0">
                  <a:pos x="13" y="21"/>
                </a:cxn>
                <a:cxn ang="0">
                  <a:pos x="13" y="26"/>
                </a:cxn>
                <a:cxn ang="0">
                  <a:pos x="10" y="34"/>
                </a:cxn>
                <a:cxn ang="0">
                  <a:pos x="10" y="68"/>
                </a:cxn>
                <a:cxn ang="0">
                  <a:pos x="0" y="68"/>
                </a:cxn>
              </a:cxnLst>
              <a:rect l="0" t="0" r="r" b="b"/>
              <a:pathLst>
                <a:path w="49" h="68">
                  <a:moveTo>
                    <a:pt x="0" y="68"/>
                  </a:moveTo>
                  <a:lnTo>
                    <a:pt x="0" y="3"/>
                  </a:lnTo>
                  <a:lnTo>
                    <a:pt x="10" y="3"/>
                  </a:lnTo>
                  <a:lnTo>
                    <a:pt x="10" y="13"/>
                  </a:lnTo>
                  <a:lnTo>
                    <a:pt x="16" y="6"/>
                  </a:lnTo>
                  <a:lnTo>
                    <a:pt x="23" y="3"/>
                  </a:lnTo>
                  <a:lnTo>
                    <a:pt x="31" y="0"/>
                  </a:lnTo>
                  <a:lnTo>
                    <a:pt x="36" y="3"/>
                  </a:lnTo>
                  <a:lnTo>
                    <a:pt x="39" y="3"/>
                  </a:lnTo>
                  <a:lnTo>
                    <a:pt x="44" y="6"/>
                  </a:lnTo>
                  <a:lnTo>
                    <a:pt x="47" y="8"/>
                  </a:lnTo>
                  <a:lnTo>
                    <a:pt x="49" y="13"/>
                  </a:lnTo>
                  <a:lnTo>
                    <a:pt x="49" y="18"/>
                  </a:lnTo>
                  <a:lnTo>
                    <a:pt x="49" y="21"/>
                  </a:lnTo>
                  <a:lnTo>
                    <a:pt x="49" y="29"/>
                  </a:lnTo>
                  <a:lnTo>
                    <a:pt x="49" y="68"/>
                  </a:lnTo>
                  <a:lnTo>
                    <a:pt x="39" y="68"/>
                  </a:lnTo>
                  <a:lnTo>
                    <a:pt x="39" y="29"/>
                  </a:lnTo>
                  <a:lnTo>
                    <a:pt x="39" y="24"/>
                  </a:lnTo>
                  <a:lnTo>
                    <a:pt x="36" y="18"/>
                  </a:lnTo>
                  <a:lnTo>
                    <a:pt x="36" y="16"/>
                  </a:lnTo>
                  <a:lnTo>
                    <a:pt x="34" y="13"/>
                  </a:lnTo>
                  <a:lnTo>
                    <a:pt x="31" y="13"/>
                  </a:lnTo>
                  <a:lnTo>
                    <a:pt x="26" y="11"/>
                  </a:lnTo>
                  <a:lnTo>
                    <a:pt x="21" y="13"/>
                  </a:lnTo>
                  <a:lnTo>
                    <a:pt x="16" y="16"/>
                  </a:lnTo>
                  <a:lnTo>
                    <a:pt x="13" y="21"/>
                  </a:lnTo>
                  <a:lnTo>
                    <a:pt x="13" y="26"/>
                  </a:lnTo>
                  <a:lnTo>
                    <a:pt x="10" y="34"/>
                  </a:lnTo>
                  <a:lnTo>
                    <a:pt x="10" y="68"/>
                  </a:lnTo>
                  <a:lnTo>
                    <a:pt x="0" y="6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47" name="Freeform 1187"/>
            <p:cNvSpPr>
              <a:spLocks noEditPoints="1"/>
            </p:cNvSpPr>
            <p:nvPr/>
          </p:nvSpPr>
          <p:spPr bwMode="auto">
            <a:xfrm>
              <a:off x="2871" y="1201"/>
              <a:ext cx="57" cy="91"/>
            </a:xfrm>
            <a:custGeom>
              <a:avLst/>
              <a:gdLst/>
              <a:ahLst/>
              <a:cxnLst>
                <a:cxn ang="0">
                  <a:pos x="44" y="91"/>
                </a:cxn>
                <a:cxn ang="0">
                  <a:pos x="44" y="80"/>
                </a:cxn>
                <a:cxn ang="0">
                  <a:pos x="41" y="88"/>
                </a:cxn>
                <a:cxn ang="0">
                  <a:pos x="34" y="91"/>
                </a:cxn>
                <a:cxn ang="0">
                  <a:pos x="29" y="91"/>
                </a:cxn>
                <a:cxn ang="0">
                  <a:pos x="21" y="91"/>
                </a:cxn>
                <a:cxn ang="0">
                  <a:pos x="13" y="88"/>
                </a:cxn>
                <a:cxn ang="0">
                  <a:pos x="8" y="83"/>
                </a:cxn>
                <a:cxn ang="0">
                  <a:pos x="5" y="75"/>
                </a:cxn>
                <a:cxn ang="0">
                  <a:pos x="3" y="67"/>
                </a:cxn>
                <a:cxn ang="0">
                  <a:pos x="0" y="60"/>
                </a:cxn>
                <a:cxn ang="0">
                  <a:pos x="3" y="49"/>
                </a:cxn>
                <a:cxn ang="0">
                  <a:pos x="5" y="41"/>
                </a:cxn>
                <a:cxn ang="0">
                  <a:pos x="8" y="34"/>
                </a:cxn>
                <a:cxn ang="0">
                  <a:pos x="13" y="29"/>
                </a:cxn>
                <a:cxn ang="0">
                  <a:pos x="21" y="26"/>
                </a:cxn>
                <a:cxn ang="0">
                  <a:pos x="29" y="23"/>
                </a:cxn>
                <a:cxn ang="0">
                  <a:pos x="34" y="26"/>
                </a:cxn>
                <a:cxn ang="0">
                  <a:pos x="39" y="29"/>
                </a:cxn>
                <a:cxn ang="0">
                  <a:pos x="41" y="31"/>
                </a:cxn>
                <a:cxn ang="0">
                  <a:pos x="44" y="34"/>
                </a:cxn>
                <a:cxn ang="0">
                  <a:pos x="44" y="0"/>
                </a:cxn>
                <a:cxn ang="0">
                  <a:pos x="57" y="0"/>
                </a:cxn>
                <a:cxn ang="0">
                  <a:pos x="57" y="91"/>
                </a:cxn>
                <a:cxn ang="0">
                  <a:pos x="44" y="91"/>
                </a:cxn>
                <a:cxn ang="0">
                  <a:pos x="13" y="60"/>
                </a:cxn>
                <a:cxn ang="0">
                  <a:pos x="13" y="65"/>
                </a:cxn>
                <a:cxn ang="0">
                  <a:pos x="16" y="72"/>
                </a:cxn>
                <a:cxn ang="0">
                  <a:pos x="18" y="75"/>
                </a:cxn>
                <a:cxn ang="0">
                  <a:pos x="23" y="80"/>
                </a:cxn>
                <a:cxn ang="0">
                  <a:pos x="29" y="80"/>
                </a:cxn>
                <a:cxn ang="0">
                  <a:pos x="36" y="80"/>
                </a:cxn>
                <a:cxn ang="0">
                  <a:pos x="41" y="75"/>
                </a:cxn>
                <a:cxn ang="0">
                  <a:pos x="44" y="72"/>
                </a:cxn>
                <a:cxn ang="0">
                  <a:pos x="44" y="67"/>
                </a:cxn>
                <a:cxn ang="0">
                  <a:pos x="44" y="60"/>
                </a:cxn>
                <a:cxn ang="0">
                  <a:pos x="44" y="52"/>
                </a:cxn>
                <a:cxn ang="0">
                  <a:pos x="44" y="47"/>
                </a:cxn>
                <a:cxn ang="0">
                  <a:pos x="39" y="41"/>
                </a:cxn>
                <a:cxn ang="0">
                  <a:pos x="34" y="36"/>
                </a:cxn>
                <a:cxn ang="0">
                  <a:pos x="29" y="34"/>
                </a:cxn>
                <a:cxn ang="0">
                  <a:pos x="23" y="36"/>
                </a:cxn>
                <a:cxn ang="0">
                  <a:pos x="18" y="41"/>
                </a:cxn>
                <a:cxn ang="0">
                  <a:pos x="16" y="44"/>
                </a:cxn>
                <a:cxn ang="0">
                  <a:pos x="13" y="52"/>
                </a:cxn>
                <a:cxn ang="0">
                  <a:pos x="13" y="60"/>
                </a:cxn>
              </a:cxnLst>
              <a:rect l="0" t="0" r="r" b="b"/>
              <a:pathLst>
                <a:path w="57" h="91">
                  <a:moveTo>
                    <a:pt x="44" y="91"/>
                  </a:moveTo>
                  <a:lnTo>
                    <a:pt x="44" y="80"/>
                  </a:lnTo>
                  <a:lnTo>
                    <a:pt x="41" y="88"/>
                  </a:lnTo>
                  <a:lnTo>
                    <a:pt x="34" y="91"/>
                  </a:lnTo>
                  <a:lnTo>
                    <a:pt x="29" y="91"/>
                  </a:lnTo>
                  <a:lnTo>
                    <a:pt x="21" y="91"/>
                  </a:lnTo>
                  <a:lnTo>
                    <a:pt x="13" y="88"/>
                  </a:lnTo>
                  <a:lnTo>
                    <a:pt x="8" y="83"/>
                  </a:lnTo>
                  <a:lnTo>
                    <a:pt x="5" y="75"/>
                  </a:lnTo>
                  <a:lnTo>
                    <a:pt x="3" y="67"/>
                  </a:lnTo>
                  <a:lnTo>
                    <a:pt x="0" y="60"/>
                  </a:lnTo>
                  <a:lnTo>
                    <a:pt x="3" y="49"/>
                  </a:lnTo>
                  <a:lnTo>
                    <a:pt x="5" y="41"/>
                  </a:lnTo>
                  <a:lnTo>
                    <a:pt x="8" y="34"/>
                  </a:lnTo>
                  <a:lnTo>
                    <a:pt x="13" y="29"/>
                  </a:lnTo>
                  <a:lnTo>
                    <a:pt x="21" y="26"/>
                  </a:lnTo>
                  <a:lnTo>
                    <a:pt x="29" y="23"/>
                  </a:lnTo>
                  <a:lnTo>
                    <a:pt x="34" y="26"/>
                  </a:lnTo>
                  <a:lnTo>
                    <a:pt x="39" y="29"/>
                  </a:lnTo>
                  <a:lnTo>
                    <a:pt x="41" y="31"/>
                  </a:lnTo>
                  <a:lnTo>
                    <a:pt x="44" y="34"/>
                  </a:lnTo>
                  <a:lnTo>
                    <a:pt x="44" y="0"/>
                  </a:lnTo>
                  <a:lnTo>
                    <a:pt x="57" y="0"/>
                  </a:lnTo>
                  <a:lnTo>
                    <a:pt x="57" y="91"/>
                  </a:lnTo>
                  <a:lnTo>
                    <a:pt x="44" y="91"/>
                  </a:lnTo>
                  <a:close/>
                  <a:moveTo>
                    <a:pt x="13" y="60"/>
                  </a:moveTo>
                  <a:lnTo>
                    <a:pt x="13" y="65"/>
                  </a:lnTo>
                  <a:lnTo>
                    <a:pt x="16" y="72"/>
                  </a:lnTo>
                  <a:lnTo>
                    <a:pt x="18" y="75"/>
                  </a:lnTo>
                  <a:lnTo>
                    <a:pt x="23" y="80"/>
                  </a:lnTo>
                  <a:lnTo>
                    <a:pt x="29" y="80"/>
                  </a:lnTo>
                  <a:lnTo>
                    <a:pt x="36" y="80"/>
                  </a:lnTo>
                  <a:lnTo>
                    <a:pt x="41" y="75"/>
                  </a:lnTo>
                  <a:lnTo>
                    <a:pt x="44" y="72"/>
                  </a:lnTo>
                  <a:lnTo>
                    <a:pt x="44" y="67"/>
                  </a:lnTo>
                  <a:lnTo>
                    <a:pt x="44" y="60"/>
                  </a:lnTo>
                  <a:lnTo>
                    <a:pt x="44" y="52"/>
                  </a:lnTo>
                  <a:lnTo>
                    <a:pt x="44" y="47"/>
                  </a:lnTo>
                  <a:lnTo>
                    <a:pt x="39" y="41"/>
                  </a:lnTo>
                  <a:lnTo>
                    <a:pt x="34" y="36"/>
                  </a:lnTo>
                  <a:lnTo>
                    <a:pt x="29" y="34"/>
                  </a:lnTo>
                  <a:lnTo>
                    <a:pt x="23" y="36"/>
                  </a:lnTo>
                  <a:lnTo>
                    <a:pt x="18" y="41"/>
                  </a:lnTo>
                  <a:lnTo>
                    <a:pt x="16" y="44"/>
                  </a:lnTo>
                  <a:lnTo>
                    <a:pt x="13" y="52"/>
                  </a:lnTo>
                  <a:lnTo>
                    <a:pt x="13" y="6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48" name="Freeform 1188"/>
            <p:cNvSpPr>
              <a:spLocks noEditPoints="1"/>
            </p:cNvSpPr>
            <p:nvPr/>
          </p:nvSpPr>
          <p:spPr bwMode="auto">
            <a:xfrm>
              <a:off x="2982" y="1201"/>
              <a:ext cx="65" cy="91"/>
            </a:xfrm>
            <a:custGeom>
              <a:avLst/>
              <a:gdLst/>
              <a:ahLst/>
              <a:cxnLst>
                <a:cxn ang="0">
                  <a:pos x="0" y="91"/>
                </a:cxn>
                <a:cxn ang="0">
                  <a:pos x="0" y="0"/>
                </a:cxn>
                <a:cxn ang="0">
                  <a:pos x="31" y="0"/>
                </a:cxn>
                <a:cxn ang="0">
                  <a:pos x="39" y="3"/>
                </a:cxn>
                <a:cxn ang="0">
                  <a:pos x="47" y="3"/>
                </a:cxn>
                <a:cxn ang="0">
                  <a:pos x="52" y="3"/>
                </a:cxn>
                <a:cxn ang="0">
                  <a:pos x="57" y="5"/>
                </a:cxn>
                <a:cxn ang="0">
                  <a:pos x="60" y="10"/>
                </a:cxn>
                <a:cxn ang="0">
                  <a:pos x="62" y="16"/>
                </a:cxn>
                <a:cxn ang="0">
                  <a:pos x="65" y="21"/>
                </a:cxn>
                <a:cxn ang="0">
                  <a:pos x="65" y="26"/>
                </a:cxn>
                <a:cxn ang="0">
                  <a:pos x="65" y="34"/>
                </a:cxn>
                <a:cxn ang="0">
                  <a:pos x="62" y="41"/>
                </a:cxn>
                <a:cxn ang="0">
                  <a:pos x="60" y="47"/>
                </a:cxn>
                <a:cxn ang="0">
                  <a:pos x="52" y="52"/>
                </a:cxn>
                <a:cxn ang="0">
                  <a:pos x="44" y="54"/>
                </a:cxn>
                <a:cxn ang="0">
                  <a:pos x="34" y="54"/>
                </a:cxn>
                <a:cxn ang="0">
                  <a:pos x="11" y="54"/>
                </a:cxn>
                <a:cxn ang="0">
                  <a:pos x="11" y="91"/>
                </a:cxn>
                <a:cxn ang="0">
                  <a:pos x="0" y="91"/>
                </a:cxn>
                <a:cxn ang="0">
                  <a:pos x="11" y="44"/>
                </a:cxn>
                <a:cxn ang="0">
                  <a:pos x="34" y="44"/>
                </a:cxn>
                <a:cxn ang="0">
                  <a:pos x="41" y="44"/>
                </a:cxn>
                <a:cxn ang="0">
                  <a:pos x="47" y="41"/>
                </a:cxn>
                <a:cxn ang="0">
                  <a:pos x="49" y="39"/>
                </a:cxn>
                <a:cxn ang="0">
                  <a:pos x="52" y="34"/>
                </a:cxn>
                <a:cxn ang="0">
                  <a:pos x="54" y="29"/>
                </a:cxn>
                <a:cxn ang="0">
                  <a:pos x="54" y="23"/>
                </a:cxn>
                <a:cxn ang="0">
                  <a:pos x="52" y="18"/>
                </a:cxn>
                <a:cxn ang="0">
                  <a:pos x="49" y="16"/>
                </a:cxn>
                <a:cxn ang="0">
                  <a:pos x="44" y="13"/>
                </a:cxn>
                <a:cxn ang="0">
                  <a:pos x="39" y="13"/>
                </a:cxn>
                <a:cxn ang="0">
                  <a:pos x="34" y="10"/>
                </a:cxn>
                <a:cxn ang="0">
                  <a:pos x="11" y="10"/>
                </a:cxn>
                <a:cxn ang="0">
                  <a:pos x="11" y="44"/>
                </a:cxn>
              </a:cxnLst>
              <a:rect l="0" t="0" r="r" b="b"/>
              <a:pathLst>
                <a:path w="65" h="91">
                  <a:moveTo>
                    <a:pt x="0" y="91"/>
                  </a:moveTo>
                  <a:lnTo>
                    <a:pt x="0" y="0"/>
                  </a:lnTo>
                  <a:lnTo>
                    <a:pt x="31" y="0"/>
                  </a:lnTo>
                  <a:lnTo>
                    <a:pt x="39" y="3"/>
                  </a:lnTo>
                  <a:lnTo>
                    <a:pt x="47" y="3"/>
                  </a:lnTo>
                  <a:lnTo>
                    <a:pt x="52" y="3"/>
                  </a:lnTo>
                  <a:lnTo>
                    <a:pt x="57" y="5"/>
                  </a:lnTo>
                  <a:lnTo>
                    <a:pt x="60" y="10"/>
                  </a:lnTo>
                  <a:lnTo>
                    <a:pt x="62" y="16"/>
                  </a:lnTo>
                  <a:lnTo>
                    <a:pt x="65" y="21"/>
                  </a:lnTo>
                  <a:lnTo>
                    <a:pt x="65" y="26"/>
                  </a:lnTo>
                  <a:lnTo>
                    <a:pt x="65" y="34"/>
                  </a:lnTo>
                  <a:lnTo>
                    <a:pt x="62" y="41"/>
                  </a:lnTo>
                  <a:lnTo>
                    <a:pt x="60" y="47"/>
                  </a:lnTo>
                  <a:lnTo>
                    <a:pt x="52" y="52"/>
                  </a:lnTo>
                  <a:lnTo>
                    <a:pt x="44" y="54"/>
                  </a:lnTo>
                  <a:lnTo>
                    <a:pt x="34" y="54"/>
                  </a:lnTo>
                  <a:lnTo>
                    <a:pt x="11" y="54"/>
                  </a:lnTo>
                  <a:lnTo>
                    <a:pt x="11" y="91"/>
                  </a:lnTo>
                  <a:lnTo>
                    <a:pt x="0" y="91"/>
                  </a:lnTo>
                  <a:close/>
                  <a:moveTo>
                    <a:pt x="11" y="44"/>
                  </a:moveTo>
                  <a:lnTo>
                    <a:pt x="34" y="44"/>
                  </a:lnTo>
                  <a:lnTo>
                    <a:pt x="41" y="44"/>
                  </a:lnTo>
                  <a:lnTo>
                    <a:pt x="47" y="41"/>
                  </a:lnTo>
                  <a:lnTo>
                    <a:pt x="49" y="39"/>
                  </a:lnTo>
                  <a:lnTo>
                    <a:pt x="52" y="34"/>
                  </a:lnTo>
                  <a:lnTo>
                    <a:pt x="54" y="29"/>
                  </a:lnTo>
                  <a:lnTo>
                    <a:pt x="54" y="23"/>
                  </a:lnTo>
                  <a:lnTo>
                    <a:pt x="52" y="18"/>
                  </a:lnTo>
                  <a:lnTo>
                    <a:pt x="49" y="16"/>
                  </a:lnTo>
                  <a:lnTo>
                    <a:pt x="44" y="13"/>
                  </a:lnTo>
                  <a:lnTo>
                    <a:pt x="39" y="13"/>
                  </a:lnTo>
                  <a:lnTo>
                    <a:pt x="34" y="10"/>
                  </a:lnTo>
                  <a:lnTo>
                    <a:pt x="11" y="10"/>
                  </a:lnTo>
                  <a:lnTo>
                    <a:pt x="11" y="4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49" name="Freeform 1189"/>
            <p:cNvSpPr>
              <a:spLocks/>
            </p:cNvSpPr>
            <p:nvPr/>
          </p:nvSpPr>
          <p:spPr bwMode="auto">
            <a:xfrm>
              <a:off x="3062" y="1224"/>
              <a:ext cx="34" cy="68"/>
            </a:xfrm>
            <a:custGeom>
              <a:avLst/>
              <a:gdLst/>
              <a:ahLst/>
              <a:cxnLst>
                <a:cxn ang="0">
                  <a:pos x="0" y="68"/>
                </a:cxn>
                <a:cxn ang="0">
                  <a:pos x="0" y="3"/>
                </a:cxn>
                <a:cxn ang="0">
                  <a:pos x="11" y="3"/>
                </a:cxn>
                <a:cxn ang="0">
                  <a:pos x="11" y="11"/>
                </a:cxn>
                <a:cxn ang="0">
                  <a:pos x="16" y="6"/>
                </a:cxn>
                <a:cxn ang="0">
                  <a:pos x="18" y="3"/>
                </a:cxn>
                <a:cxn ang="0">
                  <a:pos x="21" y="3"/>
                </a:cxn>
                <a:cxn ang="0">
                  <a:pos x="23" y="0"/>
                </a:cxn>
                <a:cxn ang="0">
                  <a:pos x="29" y="3"/>
                </a:cxn>
                <a:cxn ang="0">
                  <a:pos x="34" y="6"/>
                </a:cxn>
                <a:cxn ang="0">
                  <a:pos x="31" y="16"/>
                </a:cxn>
                <a:cxn ang="0">
                  <a:pos x="29" y="13"/>
                </a:cxn>
                <a:cxn ang="0">
                  <a:pos x="23" y="11"/>
                </a:cxn>
                <a:cxn ang="0">
                  <a:pos x="21" y="13"/>
                </a:cxn>
                <a:cxn ang="0">
                  <a:pos x="18" y="13"/>
                </a:cxn>
                <a:cxn ang="0">
                  <a:pos x="16" y="16"/>
                </a:cxn>
                <a:cxn ang="0">
                  <a:pos x="13" y="21"/>
                </a:cxn>
                <a:cxn ang="0">
                  <a:pos x="13" y="26"/>
                </a:cxn>
                <a:cxn ang="0">
                  <a:pos x="13" y="34"/>
                </a:cxn>
                <a:cxn ang="0">
                  <a:pos x="13" y="68"/>
                </a:cxn>
                <a:cxn ang="0">
                  <a:pos x="0" y="68"/>
                </a:cxn>
              </a:cxnLst>
              <a:rect l="0" t="0" r="r" b="b"/>
              <a:pathLst>
                <a:path w="34" h="68">
                  <a:moveTo>
                    <a:pt x="0" y="68"/>
                  </a:moveTo>
                  <a:lnTo>
                    <a:pt x="0" y="3"/>
                  </a:lnTo>
                  <a:lnTo>
                    <a:pt x="11" y="3"/>
                  </a:lnTo>
                  <a:lnTo>
                    <a:pt x="11" y="11"/>
                  </a:lnTo>
                  <a:lnTo>
                    <a:pt x="16" y="6"/>
                  </a:lnTo>
                  <a:lnTo>
                    <a:pt x="18" y="3"/>
                  </a:lnTo>
                  <a:lnTo>
                    <a:pt x="21" y="3"/>
                  </a:lnTo>
                  <a:lnTo>
                    <a:pt x="23" y="0"/>
                  </a:lnTo>
                  <a:lnTo>
                    <a:pt x="29" y="3"/>
                  </a:lnTo>
                  <a:lnTo>
                    <a:pt x="34" y="6"/>
                  </a:lnTo>
                  <a:lnTo>
                    <a:pt x="31" y="16"/>
                  </a:lnTo>
                  <a:lnTo>
                    <a:pt x="29" y="13"/>
                  </a:lnTo>
                  <a:lnTo>
                    <a:pt x="23" y="11"/>
                  </a:lnTo>
                  <a:lnTo>
                    <a:pt x="21" y="13"/>
                  </a:lnTo>
                  <a:lnTo>
                    <a:pt x="18" y="13"/>
                  </a:lnTo>
                  <a:lnTo>
                    <a:pt x="16" y="16"/>
                  </a:lnTo>
                  <a:lnTo>
                    <a:pt x="13" y="21"/>
                  </a:lnTo>
                  <a:lnTo>
                    <a:pt x="13" y="26"/>
                  </a:lnTo>
                  <a:lnTo>
                    <a:pt x="13" y="34"/>
                  </a:lnTo>
                  <a:lnTo>
                    <a:pt x="13" y="68"/>
                  </a:lnTo>
                  <a:lnTo>
                    <a:pt x="0" y="6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50" name="Freeform 1190"/>
            <p:cNvSpPr>
              <a:spLocks noEditPoints="1"/>
            </p:cNvSpPr>
            <p:nvPr/>
          </p:nvSpPr>
          <p:spPr bwMode="auto">
            <a:xfrm>
              <a:off x="3101" y="1224"/>
              <a:ext cx="57" cy="68"/>
            </a:xfrm>
            <a:custGeom>
              <a:avLst/>
              <a:gdLst/>
              <a:ahLst/>
              <a:cxnLst>
                <a:cxn ang="0">
                  <a:pos x="0" y="34"/>
                </a:cxn>
                <a:cxn ang="0">
                  <a:pos x="0" y="24"/>
                </a:cxn>
                <a:cxn ang="0">
                  <a:pos x="3" y="16"/>
                </a:cxn>
                <a:cxn ang="0">
                  <a:pos x="10" y="8"/>
                </a:cxn>
                <a:cxn ang="0">
                  <a:pos x="15" y="6"/>
                </a:cxn>
                <a:cxn ang="0">
                  <a:pos x="21" y="3"/>
                </a:cxn>
                <a:cxn ang="0">
                  <a:pos x="28" y="0"/>
                </a:cxn>
                <a:cxn ang="0">
                  <a:pos x="36" y="3"/>
                </a:cxn>
                <a:cxn ang="0">
                  <a:pos x="44" y="6"/>
                </a:cxn>
                <a:cxn ang="0">
                  <a:pos x="49" y="11"/>
                </a:cxn>
                <a:cxn ang="0">
                  <a:pos x="54" y="16"/>
                </a:cxn>
                <a:cxn ang="0">
                  <a:pos x="57" y="24"/>
                </a:cxn>
                <a:cxn ang="0">
                  <a:pos x="57" y="34"/>
                </a:cxn>
                <a:cxn ang="0">
                  <a:pos x="57" y="44"/>
                </a:cxn>
                <a:cxn ang="0">
                  <a:pos x="54" y="55"/>
                </a:cxn>
                <a:cxn ang="0">
                  <a:pos x="49" y="60"/>
                </a:cxn>
                <a:cxn ang="0">
                  <a:pos x="44" y="65"/>
                </a:cxn>
                <a:cxn ang="0">
                  <a:pos x="36" y="68"/>
                </a:cxn>
                <a:cxn ang="0">
                  <a:pos x="28" y="68"/>
                </a:cxn>
                <a:cxn ang="0">
                  <a:pos x="21" y="68"/>
                </a:cxn>
                <a:cxn ang="0">
                  <a:pos x="13" y="65"/>
                </a:cxn>
                <a:cxn ang="0">
                  <a:pos x="8" y="60"/>
                </a:cxn>
                <a:cxn ang="0">
                  <a:pos x="3" y="55"/>
                </a:cxn>
                <a:cxn ang="0">
                  <a:pos x="0" y="44"/>
                </a:cxn>
                <a:cxn ang="0">
                  <a:pos x="0" y="34"/>
                </a:cxn>
                <a:cxn ang="0">
                  <a:pos x="10" y="34"/>
                </a:cxn>
                <a:cxn ang="0">
                  <a:pos x="13" y="42"/>
                </a:cxn>
                <a:cxn ang="0">
                  <a:pos x="13" y="49"/>
                </a:cxn>
                <a:cxn ang="0">
                  <a:pos x="15" y="52"/>
                </a:cxn>
                <a:cxn ang="0">
                  <a:pos x="21" y="57"/>
                </a:cxn>
                <a:cxn ang="0">
                  <a:pos x="28" y="57"/>
                </a:cxn>
                <a:cxn ang="0">
                  <a:pos x="36" y="57"/>
                </a:cxn>
                <a:cxn ang="0">
                  <a:pos x="41" y="52"/>
                </a:cxn>
                <a:cxn ang="0">
                  <a:pos x="44" y="47"/>
                </a:cxn>
                <a:cxn ang="0">
                  <a:pos x="46" y="42"/>
                </a:cxn>
                <a:cxn ang="0">
                  <a:pos x="46" y="34"/>
                </a:cxn>
                <a:cxn ang="0">
                  <a:pos x="46" y="29"/>
                </a:cxn>
                <a:cxn ang="0">
                  <a:pos x="44" y="21"/>
                </a:cxn>
                <a:cxn ang="0">
                  <a:pos x="41" y="18"/>
                </a:cxn>
                <a:cxn ang="0">
                  <a:pos x="36" y="13"/>
                </a:cxn>
                <a:cxn ang="0">
                  <a:pos x="28" y="11"/>
                </a:cxn>
                <a:cxn ang="0">
                  <a:pos x="21" y="13"/>
                </a:cxn>
                <a:cxn ang="0">
                  <a:pos x="15" y="18"/>
                </a:cxn>
                <a:cxn ang="0">
                  <a:pos x="13" y="21"/>
                </a:cxn>
                <a:cxn ang="0">
                  <a:pos x="13" y="29"/>
                </a:cxn>
                <a:cxn ang="0">
                  <a:pos x="10" y="34"/>
                </a:cxn>
              </a:cxnLst>
              <a:rect l="0" t="0" r="r" b="b"/>
              <a:pathLst>
                <a:path w="57" h="68">
                  <a:moveTo>
                    <a:pt x="0" y="34"/>
                  </a:moveTo>
                  <a:lnTo>
                    <a:pt x="0" y="24"/>
                  </a:lnTo>
                  <a:lnTo>
                    <a:pt x="3" y="16"/>
                  </a:lnTo>
                  <a:lnTo>
                    <a:pt x="10" y="8"/>
                  </a:lnTo>
                  <a:lnTo>
                    <a:pt x="15" y="6"/>
                  </a:lnTo>
                  <a:lnTo>
                    <a:pt x="21" y="3"/>
                  </a:lnTo>
                  <a:lnTo>
                    <a:pt x="28" y="0"/>
                  </a:lnTo>
                  <a:lnTo>
                    <a:pt x="36" y="3"/>
                  </a:lnTo>
                  <a:lnTo>
                    <a:pt x="44" y="6"/>
                  </a:lnTo>
                  <a:lnTo>
                    <a:pt x="49" y="11"/>
                  </a:lnTo>
                  <a:lnTo>
                    <a:pt x="54" y="16"/>
                  </a:lnTo>
                  <a:lnTo>
                    <a:pt x="57" y="24"/>
                  </a:lnTo>
                  <a:lnTo>
                    <a:pt x="57" y="34"/>
                  </a:lnTo>
                  <a:lnTo>
                    <a:pt x="57" y="44"/>
                  </a:lnTo>
                  <a:lnTo>
                    <a:pt x="54" y="55"/>
                  </a:lnTo>
                  <a:lnTo>
                    <a:pt x="49" y="60"/>
                  </a:lnTo>
                  <a:lnTo>
                    <a:pt x="44" y="65"/>
                  </a:lnTo>
                  <a:lnTo>
                    <a:pt x="36" y="68"/>
                  </a:lnTo>
                  <a:lnTo>
                    <a:pt x="28" y="68"/>
                  </a:lnTo>
                  <a:lnTo>
                    <a:pt x="21" y="68"/>
                  </a:lnTo>
                  <a:lnTo>
                    <a:pt x="13" y="65"/>
                  </a:lnTo>
                  <a:lnTo>
                    <a:pt x="8" y="60"/>
                  </a:lnTo>
                  <a:lnTo>
                    <a:pt x="3" y="55"/>
                  </a:lnTo>
                  <a:lnTo>
                    <a:pt x="0" y="44"/>
                  </a:lnTo>
                  <a:lnTo>
                    <a:pt x="0" y="34"/>
                  </a:lnTo>
                  <a:close/>
                  <a:moveTo>
                    <a:pt x="10" y="34"/>
                  </a:moveTo>
                  <a:lnTo>
                    <a:pt x="13" y="42"/>
                  </a:lnTo>
                  <a:lnTo>
                    <a:pt x="13" y="49"/>
                  </a:lnTo>
                  <a:lnTo>
                    <a:pt x="15" y="52"/>
                  </a:lnTo>
                  <a:lnTo>
                    <a:pt x="21" y="57"/>
                  </a:lnTo>
                  <a:lnTo>
                    <a:pt x="28" y="57"/>
                  </a:lnTo>
                  <a:lnTo>
                    <a:pt x="36" y="57"/>
                  </a:lnTo>
                  <a:lnTo>
                    <a:pt x="41" y="52"/>
                  </a:lnTo>
                  <a:lnTo>
                    <a:pt x="44" y="47"/>
                  </a:lnTo>
                  <a:lnTo>
                    <a:pt x="46" y="42"/>
                  </a:lnTo>
                  <a:lnTo>
                    <a:pt x="46" y="34"/>
                  </a:lnTo>
                  <a:lnTo>
                    <a:pt x="46" y="29"/>
                  </a:lnTo>
                  <a:lnTo>
                    <a:pt x="44" y="21"/>
                  </a:lnTo>
                  <a:lnTo>
                    <a:pt x="41" y="18"/>
                  </a:lnTo>
                  <a:lnTo>
                    <a:pt x="36" y="13"/>
                  </a:lnTo>
                  <a:lnTo>
                    <a:pt x="28" y="11"/>
                  </a:lnTo>
                  <a:lnTo>
                    <a:pt x="21" y="13"/>
                  </a:lnTo>
                  <a:lnTo>
                    <a:pt x="15" y="18"/>
                  </a:lnTo>
                  <a:lnTo>
                    <a:pt x="13" y="21"/>
                  </a:lnTo>
                  <a:lnTo>
                    <a:pt x="13" y="29"/>
                  </a:lnTo>
                  <a:lnTo>
                    <a:pt x="10" y="3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51" name="Freeform 1191"/>
            <p:cNvSpPr>
              <a:spLocks noEditPoints="1"/>
            </p:cNvSpPr>
            <p:nvPr/>
          </p:nvSpPr>
          <p:spPr bwMode="auto">
            <a:xfrm>
              <a:off x="3158" y="1201"/>
              <a:ext cx="26" cy="116"/>
            </a:xfrm>
            <a:custGeom>
              <a:avLst/>
              <a:gdLst/>
              <a:ahLst/>
              <a:cxnLst>
                <a:cxn ang="0">
                  <a:pos x="13" y="13"/>
                </a:cxn>
                <a:cxn ang="0">
                  <a:pos x="13" y="0"/>
                </a:cxn>
                <a:cxn ang="0">
                  <a:pos x="26" y="0"/>
                </a:cxn>
                <a:cxn ang="0">
                  <a:pos x="26" y="13"/>
                </a:cxn>
                <a:cxn ang="0">
                  <a:pos x="13" y="13"/>
                </a:cxn>
                <a:cxn ang="0">
                  <a:pos x="0" y="116"/>
                </a:cxn>
                <a:cxn ang="0">
                  <a:pos x="2" y="106"/>
                </a:cxn>
                <a:cxn ang="0">
                  <a:pos x="5" y="106"/>
                </a:cxn>
                <a:cxn ang="0">
                  <a:pos x="8" y="106"/>
                </a:cxn>
                <a:cxn ang="0">
                  <a:pos x="10" y="106"/>
                </a:cxn>
                <a:cxn ang="0">
                  <a:pos x="13" y="103"/>
                </a:cxn>
                <a:cxn ang="0">
                  <a:pos x="13" y="101"/>
                </a:cxn>
                <a:cxn ang="0">
                  <a:pos x="13" y="93"/>
                </a:cxn>
                <a:cxn ang="0">
                  <a:pos x="13" y="26"/>
                </a:cxn>
                <a:cxn ang="0">
                  <a:pos x="26" y="26"/>
                </a:cxn>
                <a:cxn ang="0">
                  <a:pos x="26" y="93"/>
                </a:cxn>
                <a:cxn ang="0">
                  <a:pos x="26" y="101"/>
                </a:cxn>
                <a:cxn ang="0">
                  <a:pos x="23" y="106"/>
                </a:cxn>
                <a:cxn ang="0">
                  <a:pos x="23" y="111"/>
                </a:cxn>
                <a:cxn ang="0">
                  <a:pos x="18" y="114"/>
                </a:cxn>
                <a:cxn ang="0">
                  <a:pos x="15" y="116"/>
                </a:cxn>
                <a:cxn ang="0">
                  <a:pos x="8" y="116"/>
                </a:cxn>
                <a:cxn ang="0">
                  <a:pos x="5" y="116"/>
                </a:cxn>
                <a:cxn ang="0">
                  <a:pos x="0" y="116"/>
                </a:cxn>
              </a:cxnLst>
              <a:rect l="0" t="0" r="r" b="b"/>
              <a:pathLst>
                <a:path w="26" h="116">
                  <a:moveTo>
                    <a:pt x="13" y="13"/>
                  </a:moveTo>
                  <a:lnTo>
                    <a:pt x="13" y="0"/>
                  </a:lnTo>
                  <a:lnTo>
                    <a:pt x="26" y="0"/>
                  </a:lnTo>
                  <a:lnTo>
                    <a:pt x="26" y="13"/>
                  </a:lnTo>
                  <a:lnTo>
                    <a:pt x="13" y="13"/>
                  </a:lnTo>
                  <a:close/>
                  <a:moveTo>
                    <a:pt x="0" y="116"/>
                  </a:moveTo>
                  <a:lnTo>
                    <a:pt x="2" y="106"/>
                  </a:lnTo>
                  <a:lnTo>
                    <a:pt x="5" y="106"/>
                  </a:lnTo>
                  <a:lnTo>
                    <a:pt x="8" y="106"/>
                  </a:lnTo>
                  <a:lnTo>
                    <a:pt x="10" y="106"/>
                  </a:lnTo>
                  <a:lnTo>
                    <a:pt x="13" y="103"/>
                  </a:lnTo>
                  <a:lnTo>
                    <a:pt x="13" y="101"/>
                  </a:lnTo>
                  <a:lnTo>
                    <a:pt x="13" y="93"/>
                  </a:lnTo>
                  <a:lnTo>
                    <a:pt x="13" y="26"/>
                  </a:lnTo>
                  <a:lnTo>
                    <a:pt x="26" y="26"/>
                  </a:lnTo>
                  <a:lnTo>
                    <a:pt x="26" y="93"/>
                  </a:lnTo>
                  <a:lnTo>
                    <a:pt x="26" y="101"/>
                  </a:lnTo>
                  <a:lnTo>
                    <a:pt x="23" y="106"/>
                  </a:lnTo>
                  <a:lnTo>
                    <a:pt x="23" y="111"/>
                  </a:lnTo>
                  <a:lnTo>
                    <a:pt x="18" y="114"/>
                  </a:lnTo>
                  <a:lnTo>
                    <a:pt x="15" y="116"/>
                  </a:lnTo>
                  <a:lnTo>
                    <a:pt x="8" y="116"/>
                  </a:lnTo>
                  <a:lnTo>
                    <a:pt x="5" y="116"/>
                  </a:lnTo>
                  <a:lnTo>
                    <a:pt x="0" y="11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52" name="Line 1192"/>
            <p:cNvSpPr>
              <a:spLocks noChangeShapeType="1"/>
            </p:cNvSpPr>
            <p:nvPr/>
          </p:nvSpPr>
          <p:spPr bwMode="auto">
            <a:xfrm>
              <a:off x="1990" y="1248"/>
              <a:ext cx="315" cy="1"/>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8953" name="Freeform 1193"/>
            <p:cNvSpPr>
              <a:spLocks/>
            </p:cNvSpPr>
            <p:nvPr/>
          </p:nvSpPr>
          <p:spPr bwMode="auto">
            <a:xfrm>
              <a:off x="2101" y="1193"/>
              <a:ext cx="93" cy="80"/>
            </a:xfrm>
            <a:custGeom>
              <a:avLst/>
              <a:gdLst/>
              <a:ahLst/>
              <a:cxnLst>
                <a:cxn ang="0">
                  <a:pos x="0" y="80"/>
                </a:cxn>
                <a:cxn ang="0">
                  <a:pos x="93" y="80"/>
                </a:cxn>
                <a:cxn ang="0">
                  <a:pos x="47" y="0"/>
                </a:cxn>
                <a:cxn ang="0">
                  <a:pos x="0" y="80"/>
                </a:cxn>
              </a:cxnLst>
              <a:rect l="0" t="0" r="r" b="b"/>
              <a:pathLst>
                <a:path w="93" h="80">
                  <a:moveTo>
                    <a:pt x="0" y="80"/>
                  </a:moveTo>
                  <a:lnTo>
                    <a:pt x="93" y="80"/>
                  </a:lnTo>
                  <a:lnTo>
                    <a:pt x="47" y="0"/>
                  </a:lnTo>
                  <a:lnTo>
                    <a:pt x="0" y="80"/>
                  </a:lnTo>
                </a:path>
              </a:pathLst>
            </a:custGeom>
            <a:noFill/>
            <a:ln w="33338">
              <a:solidFill>
                <a:srgbClr val="000000"/>
              </a:solidFill>
              <a:prstDash val="solid"/>
              <a:round/>
              <a:headEnd/>
              <a:tailEnd/>
            </a:ln>
          </p:spPr>
          <p:txBody>
            <a:bodyPr>
              <a:prstTxWarp prst="textNoShape">
                <a:avLst/>
              </a:prstTxWarp>
            </a:bodyPr>
            <a:lstStyle/>
            <a:p>
              <a:endParaRPr lang="en-US"/>
            </a:p>
          </p:txBody>
        </p:sp>
      </p:grpSp>
      <p:grpSp>
        <p:nvGrpSpPr>
          <p:cNvPr id="15" name="Group 1194"/>
          <p:cNvGrpSpPr>
            <a:grpSpLocks/>
          </p:cNvGrpSpPr>
          <p:nvPr/>
        </p:nvGrpSpPr>
        <p:grpSpPr bwMode="auto">
          <a:xfrm>
            <a:off x="3159125" y="2144713"/>
            <a:ext cx="1427163" cy="147637"/>
            <a:chOff x="1990" y="1351"/>
            <a:chExt cx="899" cy="93"/>
          </a:xfrm>
        </p:grpSpPr>
        <p:sp>
          <p:nvSpPr>
            <p:cNvPr id="118955" name="Freeform 1195"/>
            <p:cNvSpPr>
              <a:spLocks/>
            </p:cNvSpPr>
            <p:nvPr/>
          </p:nvSpPr>
          <p:spPr bwMode="auto">
            <a:xfrm>
              <a:off x="2344" y="1351"/>
              <a:ext cx="70" cy="93"/>
            </a:xfrm>
            <a:custGeom>
              <a:avLst/>
              <a:gdLst/>
              <a:ahLst/>
              <a:cxnLst>
                <a:cxn ang="0">
                  <a:pos x="11" y="59"/>
                </a:cxn>
                <a:cxn ang="0">
                  <a:pos x="16" y="72"/>
                </a:cxn>
                <a:cxn ang="0">
                  <a:pos x="23" y="80"/>
                </a:cxn>
                <a:cxn ang="0">
                  <a:pos x="36" y="83"/>
                </a:cxn>
                <a:cxn ang="0">
                  <a:pos x="49" y="80"/>
                </a:cxn>
                <a:cxn ang="0">
                  <a:pos x="54" y="75"/>
                </a:cxn>
                <a:cxn ang="0">
                  <a:pos x="57" y="67"/>
                </a:cxn>
                <a:cxn ang="0">
                  <a:pos x="54" y="59"/>
                </a:cxn>
                <a:cxn ang="0">
                  <a:pos x="47" y="54"/>
                </a:cxn>
                <a:cxn ang="0">
                  <a:pos x="34" y="49"/>
                </a:cxn>
                <a:cxn ang="0">
                  <a:pos x="16" y="44"/>
                </a:cxn>
                <a:cxn ang="0">
                  <a:pos x="8" y="36"/>
                </a:cxn>
                <a:cxn ang="0">
                  <a:pos x="3" y="26"/>
                </a:cxn>
                <a:cxn ang="0">
                  <a:pos x="8" y="13"/>
                </a:cxn>
                <a:cxn ang="0">
                  <a:pos x="18" y="5"/>
                </a:cxn>
                <a:cxn ang="0">
                  <a:pos x="34" y="0"/>
                </a:cxn>
                <a:cxn ang="0">
                  <a:pos x="52" y="5"/>
                </a:cxn>
                <a:cxn ang="0">
                  <a:pos x="62" y="13"/>
                </a:cxn>
                <a:cxn ang="0">
                  <a:pos x="67" y="28"/>
                </a:cxn>
                <a:cxn ang="0">
                  <a:pos x="54" y="21"/>
                </a:cxn>
                <a:cxn ang="0">
                  <a:pos x="44" y="13"/>
                </a:cxn>
                <a:cxn ang="0">
                  <a:pos x="26" y="13"/>
                </a:cxn>
                <a:cxn ang="0">
                  <a:pos x="16" y="21"/>
                </a:cxn>
                <a:cxn ang="0">
                  <a:pos x="16" y="28"/>
                </a:cxn>
                <a:cxn ang="0">
                  <a:pos x="21" y="34"/>
                </a:cxn>
                <a:cxn ang="0">
                  <a:pos x="36" y="39"/>
                </a:cxn>
                <a:cxn ang="0">
                  <a:pos x="54" y="44"/>
                </a:cxn>
                <a:cxn ang="0">
                  <a:pos x="65" y="54"/>
                </a:cxn>
                <a:cxn ang="0">
                  <a:pos x="70" y="67"/>
                </a:cxn>
                <a:cxn ang="0">
                  <a:pos x="65" y="80"/>
                </a:cxn>
                <a:cxn ang="0">
                  <a:pos x="54" y="88"/>
                </a:cxn>
                <a:cxn ang="0">
                  <a:pos x="36" y="93"/>
                </a:cxn>
                <a:cxn ang="0">
                  <a:pos x="18" y="88"/>
                </a:cxn>
                <a:cxn ang="0">
                  <a:pos x="5" y="77"/>
                </a:cxn>
                <a:cxn ang="0">
                  <a:pos x="0" y="59"/>
                </a:cxn>
              </a:cxnLst>
              <a:rect l="0" t="0" r="r" b="b"/>
              <a:pathLst>
                <a:path w="70" h="93">
                  <a:moveTo>
                    <a:pt x="0" y="59"/>
                  </a:moveTo>
                  <a:lnTo>
                    <a:pt x="11" y="59"/>
                  </a:lnTo>
                  <a:lnTo>
                    <a:pt x="13" y="67"/>
                  </a:lnTo>
                  <a:lnTo>
                    <a:pt x="16" y="72"/>
                  </a:lnTo>
                  <a:lnTo>
                    <a:pt x="18" y="75"/>
                  </a:lnTo>
                  <a:lnTo>
                    <a:pt x="23" y="80"/>
                  </a:lnTo>
                  <a:lnTo>
                    <a:pt x="29" y="83"/>
                  </a:lnTo>
                  <a:lnTo>
                    <a:pt x="36" y="83"/>
                  </a:lnTo>
                  <a:lnTo>
                    <a:pt x="42" y="83"/>
                  </a:lnTo>
                  <a:lnTo>
                    <a:pt x="49" y="80"/>
                  </a:lnTo>
                  <a:lnTo>
                    <a:pt x="52" y="77"/>
                  </a:lnTo>
                  <a:lnTo>
                    <a:pt x="54" y="75"/>
                  </a:lnTo>
                  <a:lnTo>
                    <a:pt x="57" y="70"/>
                  </a:lnTo>
                  <a:lnTo>
                    <a:pt x="57" y="67"/>
                  </a:lnTo>
                  <a:lnTo>
                    <a:pt x="57" y="62"/>
                  </a:lnTo>
                  <a:lnTo>
                    <a:pt x="54" y="59"/>
                  </a:lnTo>
                  <a:lnTo>
                    <a:pt x="52" y="57"/>
                  </a:lnTo>
                  <a:lnTo>
                    <a:pt x="47" y="54"/>
                  </a:lnTo>
                  <a:lnTo>
                    <a:pt x="42" y="52"/>
                  </a:lnTo>
                  <a:lnTo>
                    <a:pt x="34" y="49"/>
                  </a:lnTo>
                  <a:lnTo>
                    <a:pt x="23" y="46"/>
                  </a:lnTo>
                  <a:lnTo>
                    <a:pt x="16" y="44"/>
                  </a:lnTo>
                  <a:lnTo>
                    <a:pt x="11" y="41"/>
                  </a:lnTo>
                  <a:lnTo>
                    <a:pt x="8" y="36"/>
                  </a:lnTo>
                  <a:lnTo>
                    <a:pt x="5" y="31"/>
                  </a:lnTo>
                  <a:lnTo>
                    <a:pt x="3" y="26"/>
                  </a:lnTo>
                  <a:lnTo>
                    <a:pt x="5" y="18"/>
                  </a:lnTo>
                  <a:lnTo>
                    <a:pt x="8" y="13"/>
                  </a:lnTo>
                  <a:lnTo>
                    <a:pt x="13" y="8"/>
                  </a:lnTo>
                  <a:lnTo>
                    <a:pt x="18" y="5"/>
                  </a:lnTo>
                  <a:lnTo>
                    <a:pt x="26" y="3"/>
                  </a:lnTo>
                  <a:lnTo>
                    <a:pt x="34" y="0"/>
                  </a:lnTo>
                  <a:lnTo>
                    <a:pt x="44" y="3"/>
                  </a:lnTo>
                  <a:lnTo>
                    <a:pt x="52" y="5"/>
                  </a:lnTo>
                  <a:lnTo>
                    <a:pt x="57" y="8"/>
                  </a:lnTo>
                  <a:lnTo>
                    <a:pt x="62" y="13"/>
                  </a:lnTo>
                  <a:lnTo>
                    <a:pt x="65" y="21"/>
                  </a:lnTo>
                  <a:lnTo>
                    <a:pt x="67" y="28"/>
                  </a:lnTo>
                  <a:lnTo>
                    <a:pt x="54" y="28"/>
                  </a:lnTo>
                  <a:lnTo>
                    <a:pt x="54" y="21"/>
                  </a:lnTo>
                  <a:lnTo>
                    <a:pt x="49" y="15"/>
                  </a:lnTo>
                  <a:lnTo>
                    <a:pt x="44" y="13"/>
                  </a:lnTo>
                  <a:lnTo>
                    <a:pt x="34" y="10"/>
                  </a:lnTo>
                  <a:lnTo>
                    <a:pt x="26" y="13"/>
                  </a:lnTo>
                  <a:lnTo>
                    <a:pt x="21" y="15"/>
                  </a:lnTo>
                  <a:lnTo>
                    <a:pt x="16" y="21"/>
                  </a:lnTo>
                  <a:lnTo>
                    <a:pt x="16" y="23"/>
                  </a:lnTo>
                  <a:lnTo>
                    <a:pt x="16" y="28"/>
                  </a:lnTo>
                  <a:lnTo>
                    <a:pt x="18" y="34"/>
                  </a:lnTo>
                  <a:lnTo>
                    <a:pt x="21" y="34"/>
                  </a:lnTo>
                  <a:lnTo>
                    <a:pt x="29" y="36"/>
                  </a:lnTo>
                  <a:lnTo>
                    <a:pt x="36" y="39"/>
                  </a:lnTo>
                  <a:lnTo>
                    <a:pt x="47" y="41"/>
                  </a:lnTo>
                  <a:lnTo>
                    <a:pt x="54" y="44"/>
                  </a:lnTo>
                  <a:lnTo>
                    <a:pt x="62" y="49"/>
                  </a:lnTo>
                  <a:lnTo>
                    <a:pt x="65" y="54"/>
                  </a:lnTo>
                  <a:lnTo>
                    <a:pt x="67" y="59"/>
                  </a:lnTo>
                  <a:lnTo>
                    <a:pt x="70" y="67"/>
                  </a:lnTo>
                  <a:lnTo>
                    <a:pt x="67" y="72"/>
                  </a:lnTo>
                  <a:lnTo>
                    <a:pt x="65" y="80"/>
                  </a:lnTo>
                  <a:lnTo>
                    <a:pt x="60" y="85"/>
                  </a:lnTo>
                  <a:lnTo>
                    <a:pt x="54" y="88"/>
                  </a:lnTo>
                  <a:lnTo>
                    <a:pt x="47" y="90"/>
                  </a:lnTo>
                  <a:lnTo>
                    <a:pt x="36" y="93"/>
                  </a:lnTo>
                  <a:lnTo>
                    <a:pt x="26" y="90"/>
                  </a:lnTo>
                  <a:lnTo>
                    <a:pt x="18" y="88"/>
                  </a:lnTo>
                  <a:lnTo>
                    <a:pt x="11" y="85"/>
                  </a:lnTo>
                  <a:lnTo>
                    <a:pt x="5" y="77"/>
                  </a:lnTo>
                  <a:lnTo>
                    <a:pt x="0" y="70"/>
                  </a:lnTo>
                  <a:lnTo>
                    <a:pt x="0" y="5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56" name="Rectangle 1196"/>
            <p:cNvSpPr>
              <a:spLocks noChangeArrowheads="1"/>
            </p:cNvSpPr>
            <p:nvPr/>
          </p:nvSpPr>
          <p:spPr bwMode="auto">
            <a:xfrm>
              <a:off x="2432" y="1354"/>
              <a:ext cx="10" cy="87"/>
            </a:xfrm>
            <a:prstGeom prst="rect">
              <a:avLst/>
            </a:prstGeom>
            <a:solidFill>
              <a:srgbClr val="000000"/>
            </a:solidFill>
            <a:ln w="0">
              <a:solidFill>
                <a:srgbClr val="000000"/>
              </a:solidFill>
              <a:miter lim="800000"/>
              <a:headEnd/>
              <a:tailEnd/>
            </a:ln>
          </p:spPr>
          <p:txBody>
            <a:bodyPr>
              <a:prstTxWarp prst="textNoShape">
                <a:avLst/>
              </a:prstTxWarp>
            </a:bodyPr>
            <a:lstStyle/>
            <a:p>
              <a:endParaRPr lang="en-US"/>
            </a:p>
          </p:txBody>
        </p:sp>
        <p:sp>
          <p:nvSpPr>
            <p:cNvPr id="118957" name="Freeform 1197"/>
            <p:cNvSpPr>
              <a:spLocks/>
            </p:cNvSpPr>
            <p:nvPr/>
          </p:nvSpPr>
          <p:spPr bwMode="auto">
            <a:xfrm>
              <a:off x="2466" y="1354"/>
              <a:ext cx="59" cy="87"/>
            </a:xfrm>
            <a:custGeom>
              <a:avLst/>
              <a:gdLst/>
              <a:ahLst/>
              <a:cxnLst>
                <a:cxn ang="0">
                  <a:pos x="0" y="87"/>
                </a:cxn>
                <a:cxn ang="0">
                  <a:pos x="0" y="0"/>
                </a:cxn>
                <a:cxn ang="0">
                  <a:pos x="59" y="0"/>
                </a:cxn>
                <a:cxn ang="0">
                  <a:pos x="59" y="10"/>
                </a:cxn>
                <a:cxn ang="0">
                  <a:pos x="10" y="10"/>
                </a:cxn>
                <a:cxn ang="0">
                  <a:pos x="10" y="38"/>
                </a:cxn>
                <a:cxn ang="0">
                  <a:pos x="51" y="38"/>
                </a:cxn>
                <a:cxn ang="0">
                  <a:pos x="51" y="49"/>
                </a:cxn>
                <a:cxn ang="0">
                  <a:pos x="10" y="49"/>
                </a:cxn>
                <a:cxn ang="0">
                  <a:pos x="10" y="87"/>
                </a:cxn>
                <a:cxn ang="0">
                  <a:pos x="0" y="87"/>
                </a:cxn>
              </a:cxnLst>
              <a:rect l="0" t="0" r="r" b="b"/>
              <a:pathLst>
                <a:path w="59" h="87">
                  <a:moveTo>
                    <a:pt x="0" y="87"/>
                  </a:moveTo>
                  <a:lnTo>
                    <a:pt x="0" y="0"/>
                  </a:lnTo>
                  <a:lnTo>
                    <a:pt x="59" y="0"/>
                  </a:lnTo>
                  <a:lnTo>
                    <a:pt x="59" y="10"/>
                  </a:lnTo>
                  <a:lnTo>
                    <a:pt x="10" y="10"/>
                  </a:lnTo>
                  <a:lnTo>
                    <a:pt x="10" y="38"/>
                  </a:lnTo>
                  <a:lnTo>
                    <a:pt x="51" y="38"/>
                  </a:lnTo>
                  <a:lnTo>
                    <a:pt x="51" y="49"/>
                  </a:lnTo>
                  <a:lnTo>
                    <a:pt x="10" y="49"/>
                  </a:lnTo>
                  <a:lnTo>
                    <a:pt x="10" y="87"/>
                  </a:lnTo>
                  <a:lnTo>
                    <a:pt x="0" y="8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58" name="Freeform 1198"/>
            <p:cNvSpPr>
              <a:spLocks/>
            </p:cNvSpPr>
            <p:nvPr/>
          </p:nvSpPr>
          <p:spPr bwMode="auto">
            <a:xfrm>
              <a:off x="2533" y="1354"/>
              <a:ext cx="72" cy="87"/>
            </a:xfrm>
            <a:custGeom>
              <a:avLst/>
              <a:gdLst/>
              <a:ahLst/>
              <a:cxnLst>
                <a:cxn ang="0">
                  <a:pos x="31" y="87"/>
                </a:cxn>
                <a:cxn ang="0">
                  <a:pos x="31" y="10"/>
                </a:cxn>
                <a:cxn ang="0">
                  <a:pos x="0" y="10"/>
                </a:cxn>
                <a:cxn ang="0">
                  <a:pos x="0" y="0"/>
                </a:cxn>
                <a:cxn ang="0">
                  <a:pos x="72" y="0"/>
                </a:cxn>
                <a:cxn ang="0">
                  <a:pos x="72" y="10"/>
                </a:cxn>
                <a:cxn ang="0">
                  <a:pos x="41" y="10"/>
                </a:cxn>
                <a:cxn ang="0">
                  <a:pos x="41" y="87"/>
                </a:cxn>
                <a:cxn ang="0">
                  <a:pos x="31" y="87"/>
                </a:cxn>
              </a:cxnLst>
              <a:rect l="0" t="0" r="r" b="b"/>
              <a:pathLst>
                <a:path w="72" h="87">
                  <a:moveTo>
                    <a:pt x="31" y="87"/>
                  </a:moveTo>
                  <a:lnTo>
                    <a:pt x="31" y="10"/>
                  </a:lnTo>
                  <a:lnTo>
                    <a:pt x="0" y="10"/>
                  </a:lnTo>
                  <a:lnTo>
                    <a:pt x="0" y="0"/>
                  </a:lnTo>
                  <a:lnTo>
                    <a:pt x="72" y="0"/>
                  </a:lnTo>
                  <a:lnTo>
                    <a:pt x="72" y="10"/>
                  </a:lnTo>
                  <a:lnTo>
                    <a:pt x="41" y="10"/>
                  </a:lnTo>
                  <a:lnTo>
                    <a:pt x="41" y="87"/>
                  </a:lnTo>
                  <a:lnTo>
                    <a:pt x="31" y="8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59" name="Freeform 1199"/>
            <p:cNvSpPr>
              <a:spLocks/>
            </p:cNvSpPr>
            <p:nvPr/>
          </p:nvSpPr>
          <p:spPr bwMode="auto">
            <a:xfrm>
              <a:off x="2649" y="1351"/>
              <a:ext cx="70" cy="93"/>
            </a:xfrm>
            <a:custGeom>
              <a:avLst/>
              <a:gdLst/>
              <a:ahLst/>
              <a:cxnLst>
                <a:cxn ang="0">
                  <a:pos x="10" y="59"/>
                </a:cxn>
                <a:cxn ang="0">
                  <a:pos x="15" y="72"/>
                </a:cxn>
                <a:cxn ang="0">
                  <a:pos x="23" y="80"/>
                </a:cxn>
                <a:cxn ang="0">
                  <a:pos x="36" y="83"/>
                </a:cxn>
                <a:cxn ang="0">
                  <a:pos x="49" y="80"/>
                </a:cxn>
                <a:cxn ang="0">
                  <a:pos x="54" y="75"/>
                </a:cxn>
                <a:cxn ang="0">
                  <a:pos x="57" y="67"/>
                </a:cxn>
                <a:cxn ang="0">
                  <a:pos x="54" y="59"/>
                </a:cxn>
                <a:cxn ang="0">
                  <a:pos x="46" y="54"/>
                </a:cxn>
                <a:cxn ang="0">
                  <a:pos x="34" y="49"/>
                </a:cxn>
                <a:cxn ang="0">
                  <a:pos x="15" y="44"/>
                </a:cxn>
                <a:cxn ang="0">
                  <a:pos x="8" y="36"/>
                </a:cxn>
                <a:cxn ang="0">
                  <a:pos x="3" y="26"/>
                </a:cxn>
                <a:cxn ang="0">
                  <a:pos x="8" y="13"/>
                </a:cxn>
                <a:cxn ang="0">
                  <a:pos x="18" y="5"/>
                </a:cxn>
                <a:cxn ang="0">
                  <a:pos x="34" y="0"/>
                </a:cxn>
                <a:cxn ang="0">
                  <a:pos x="52" y="5"/>
                </a:cxn>
                <a:cxn ang="0">
                  <a:pos x="62" y="13"/>
                </a:cxn>
                <a:cxn ang="0">
                  <a:pos x="67" y="28"/>
                </a:cxn>
                <a:cxn ang="0">
                  <a:pos x="54" y="21"/>
                </a:cxn>
                <a:cxn ang="0">
                  <a:pos x="44" y="13"/>
                </a:cxn>
                <a:cxn ang="0">
                  <a:pos x="26" y="13"/>
                </a:cxn>
                <a:cxn ang="0">
                  <a:pos x="15" y="21"/>
                </a:cxn>
                <a:cxn ang="0">
                  <a:pos x="15" y="28"/>
                </a:cxn>
                <a:cxn ang="0">
                  <a:pos x="21" y="34"/>
                </a:cxn>
                <a:cxn ang="0">
                  <a:pos x="36" y="39"/>
                </a:cxn>
                <a:cxn ang="0">
                  <a:pos x="54" y="44"/>
                </a:cxn>
                <a:cxn ang="0">
                  <a:pos x="65" y="54"/>
                </a:cxn>
                <a:cxn ang="0">
                  <a:pos x="70" y="67"/>
                </a:cxn>
                <a:cxn ang="0">
                  <a:pos x="65" y="80"/>
                </a:cxn>
                <a:cxn ang="0">
                  <a:pos x="54" y="88"/>
                </a:cxn>
                <a:cxn ang="0">
                  <a:pos x="36" y="93"/>
                </a:cxn>
                <a:cxn ang="0">
                  <a:pos x="18" y="88"/>
                </a:cxn>
                <a:cxn ang="0">
                  <a:pos x="5" y="77"/>
                </a:cxn>
                <a:cxn ang="0">
                  <a:pos x="0" y="59"/>
                </a:cxn>
              </a:cxnLst>
              <a:rect l="0" t="0" r="r" b="b"/>
              <a:pathLst>
                <a:path w="70" h="93">
                  <a:moveTo>
                    <a:pt x="0" y="59"/>
                  </a:moveTo>
                  <a:lnTo>
                    <a:pt x="10" y="59"/>
                  </a:lnTo>
                  <a:lnTo>
                    <a:pt x="13" y="67"/>
                  </a:lnTo>
                  <a:lnTo>
                    <a:pt x="15" y="72"/>
                  </a:lnTo>
                  <a:lnTo>
                    <a:pt x="18" y="75"/>
                  </a:lnTo>
                  <a:lnTo>
                    <a:pt x="23" y="80"/>
                  </a:lnTo>
                  <a:lnTo>
                    <a:pt x="28" y="83"/>
                  </a:lnTo>
                  <a:lnTo>
                    <a:pt x="36" y="83"/>
                  </a:lnTo>
                  <a:lnTo>
                    <a:pt x="41" y="83"/>
                  </a:lnTo>
                  <a:lnTo>
                    <a:pt x="49" y="80"/>
                  </a:lnTo>
                  <a:lnTo>
                    <a:pt x="52" y="77"/>
                  </a:lnTo>
                  <a:lnTo>
                    <a:pt x="54" y="75"/>
                  </a:lnTo>
                  <a:lnTo>
                    <a:pt x="57" y="70"/>
                  </a:lnTo>
                  <a:lnTo>
                    <a:pt x="57" y="67"/>
                  </a:lnTo>
                  <a:lnTo>
                    <a:pt x="57" y="62"/>
                  </a:lnTo>
                  <a:lnTo>
                    <a:pt x="54" y="59"/>
                  </a:lnTo>
                  <a:lnTo>
                    <a:pt x="52" y="57"/>
                  </a:lnTo>
                  <a:lnTo>
                    <a:pt x="46" y="54"/>
                  </a:lnTo>
                  <a:lnTo>
                    <a:pt x="41" y="52"/>
                  </a:lnTo>
                  <a:lnTo>
                    <a:pt x="34" y="49"/>
                  </a:lnTo>
                  <a:lnTo>
                    <a:pt x="23" y="46"/>
                  </a:lnTo>
                  <a:lnTo>
                    <a:pt x="15" y="44"/>
                  </a:lnTo>
                  <a:lnTo>
                    <a:pt x="10" y="41"/>
                  </a:lnTo>
                  <a:lnTo>
                    <a:pt x="8" y="36"/>
                  </a:lnTo>
                  <a:lnTo>
                    <a:pt x="5" y="31"/>
                  </a:lnTo>
                  <a:lnTo>
                    <a:pt x="3" y="26"/>
                  </a:lnTo>
                  <a:lnTo>
                    <a:pt x="5" y="18"/>
                  </a:lnTo>
                  <a:lnTo>
                    <a:pt x="8" y="13"/>
                  </a:lnTo>
                  <a:lnTo>
                    <a:pt x="13" y="8"/>
                  </a:lnTo>
                  <a:lnTo>
                    <a:pt x="18" y="5"/>
                  </a:lnTo>
                  <a:lnTo>
                    <a:pt x="26" y="3"/>
                  </a:lnTo>
                  <a:lnTo>
                    <a:pt x="34" y="0"/>
                  </a:lnTo>
                  <a:lnTo>
                    <a:pt x="44" y="3"/>
                  </a:lnTo>
                  <a:lnTo>
                    <a:pt x="52" y="5"/>
                  </a:lnTo>
                  <a:lnTo>
                    <a:pt x="57" y="8"/>
                  </a:lnTo>
                  <a:lnTo>
                    <a:pt x="62" y="13"/>
                  </a:lnTo>
                  <a:lnTo>
                    <a:pt x="65" y="21"/>
                  </a:lnTo>
                  <a:lnTo>
                    <a:pt x="67" y="28"/>
                  </a:lnTo>
                  <a:lnTo>
                    <a:pt x="54" y="28"/>
                  </a:lnTo>
                  <a:lnTo>
                    <a:pt x="54" y="21"/>
                  </a:lnTo>
                  <a:lnTo>
                    <a:pt x="49" y="15"/>
                  </a:lnTo>
                  <a:lnTo>
                    <a:pt x="44" y="13"/>
                  </a:lnTo>
                  <a:lnTo>
                    <a:pt x="34" y="10"/>
                  </a:lnTo>
                  <a:lnTo>
                    <a:pt x="26" y="13"/>
                  </a:lnTo>
                  <a:lnTo>
                    <a:pt x="21" y="15"/>
                  </a:lnTo>
                  <a:lnTo>
                    <a:pt x="15" y="21"/>
                  </a:lnTo>
                  <a:lnTo>
                    <a:pt x="15" y="23"/>
                  </a:lnTo>
                  <a:lnTo>
                    <a:pt x="15" y="28"/>
                  </a:lnTo>
                  <a:lnTo>
                    <a:pt x="18" y="34"/>
                  </a:lnTo>
                  <a:lnTo>
                    <a:pt x="21" y="34"/>
                  </a:lnTo>
                  <a:lnTo>
                    <a:pt x="28" y="36"/>
                  </a:lnTo>
                  <a:lnTo>
                    <a:pt x="36" y="39"/>
                  </a:lnTo>
                  <a:lnTo>
                    <a:pt x="46" y="41"/>
                  </a:lnTo>
                  <a:lnTo>
                    <a:pt x="54" y="44"/>
                  </a:lnTo>
                  <a:lnTo>
                    <a:pt x="62" y="49"/>
                  </a:lnTo>
                  <a:lnTo>
                    <a:pt x="65" y="54"/>
                  </a:lnTo>
                  <a:lnTo>
                    <a:pt x="67" y="59"/>
                  </a:lnTo>
                  <a:lnTo>
                    <a:pt x="70" y="67"/>
                  </a:lnTo>
                  <a:lnTo>
                    <a:pt x="67" y="72"/>
                  </a:lnTo>
                  <a:lnTo>
                    <a:pt x="65" y="80"/>
                  </a:lnTo>
                  <a:lnTo>
                    <a:pt x="59" y="85"/>
                  </a:lnTo>
                  <a:lnTo>
                    <a:pt x="54" y="88"/>
                  </a:lnTo>
                  <a:lnTo>
                    <a:pt x="46" y="90"/>
                  </a:lnTo>
                  <a:lnTo>
                    <a:pt x="36" y="93"/>
                  </a:lnTo>
                  <a:lnTo>
                    <a:pt x="26" y="90"/>
                  </a:lnTo>
                  <a:lnTo>
                    <a:pt x="18" y="88"/>
                  </a:lnTo>
                  <a:lnTo>
                    <a:pt x="10" y="85"/>
                  </a:lnTo>
                  <a:lnTo>
                    <a:pt x="5" y="77"/>
                  </a:lnTo>
                  <a:lnTo>
                    <a:pt x="0" y="70"/>
                  </a:lnTo>
                  <a:lnTo>
                    <a:pt x="0" y="5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60" name="Freeform 1200"/>
            <p:cNvSpPr>
              <a:spLocks/>
            </p:cNvSpPr>
            <p:nvPr/>
          </p:nvSpPr>
          <p:spPr bwMode="auto">
            <a:xfrm>
              <a:off x="2732" y="1351"/>
              <a:ext cx="69" cy="93"/>
            </a:xfrm>
            <a:custGeom>
              <a:avLst/>
              <a:gdLst/>
              <a:ahLst/>
              <a:cxnLst>
                <a:cxn ang="0">
                  <a:pos x="10" y="59"/>
                </a:cxn>
                <a:cxn ang="0">
                  <a:pos x="15" y="72"/>
                </a:cxn>
                <a:cxn ang="0">
                  <a:pos x="23" y="80"/>
                </a:cxn>
                <a:cxn ang="0">
                  <a:pos x="36" y="83"/>
                </a:cxn>
                <a:cxn ang="0">
                  <a:pos x="49" y="80"/>
                </a:cxn>
                <a:cxn ang="0">
                  <a:pos x="54" y="75"/>
                </a:cxn>
                <a:cxn ang="0">
                  <a:pos x="56" y="67"/>
                </a:cxn>
                <a:cxn ang="0">
                  <a:pos x="54" y="59"/>
                </a:cxn>
                <a:cxn ang="0">
                  <a:pos x="46" y="54"/>
                </a:cxn>
                <a:cxn ang="0">
                  <a:pos x="33" y="49"/>
                </a:cxn>
                <a:cxn ang="0">
                  <a:pos x="15" y="44"/>
                </a:cxn>
                <a:cxn ang="0">
                  <a:pos x="7" y="36"/>
                </a:cxn>
                <a:cxn ang="0">
                  <a:pos x="2" y="26"/>
                </a:cxn>
                <a:cxn ang="0">
                  <a:pos x="7" y="13"/>
                </a:cxn>
                <a:cxn ang="0">
                  <a:pos x="18" y="5"/>
                </a:cxn>
                <a:cxn ang="0">
                  <a:pos x="33" y="0"/>
                </a:cxn>
                <a:cxn ang="0">
                  <a:pos x="51" y="5"/>
                </a:cxn>
                <a:cxn ang="0">
                  <a:pos x="62" y="13"/>
                </a:cxn>
                <a:cxn ang="0">
                  <a:pos x="67" y="28"/>
                </a:cxn>
                <a:cxn ang="0">
                  <a:pos x="54" y="21"/>
                </a:cxn>
                <a:cxn ang="0">
                  <a:pos x="44" y="13"/>
                </a:cxn>
                <a:cxn ang="0">
                  <a:pos x="25" y="13"/>
                </a:cxn>
                <a:cxn ang="0">
                  <a:pos x="15" y="21"/>
                </a:cxn>
                <a:cxn ang="0">
                  <a:pos x="15" y="28"/>
                </a:cxn>
                <a:cxn ang="0">
                  <a:pos x="20" y="34"/>
                </a:cxn>
                <a:cxn ang="0">
                  <a:pos x="36" y="39"/>
                </a:cxn>
                <a:cxn ang="0">
                  <a:pos x="54" y="44"/>
                </a:cxn>
                <a:cxn ang="0">
                  <a:pos x="64" y="54"/>
                </a:cxn>
                <a:cxn ang="0">
                  <a:pos x="69" y="67"/>
                </a:cxn>
                <a:cxn ang="0">
                  <a:pos x="64" y="80"/>
                </a:cxn>
                <a:cxn ang="0">
                  <a:pos x="54" y="88"/>
                </a:cxn>
                <a:cxn ang="0">
                  <a:pos x="36" y="93"/>
                </a:cxn>
                <a:cxn ang="0">
                  <a:pos x="18" y="88"/>
                </a:cxn>
                <a:cxn ang="0">
                  <a:pos x="5" y="77"/>
                </a:cxn>
                <a:cxn ang="0">
                  <a:pos x="0" y="59"/>
                </a:cxn>
              </a:cxnLst>
              <a:rect l="0" t="0" r="r" b="b"/>
              <a:pathLst>
                <a:path w="69" h="93">
                  <a:moveTo>
                    <a:pt x="0" y="59"/>
                  </a:moveTo>
                  <a:lnTo>
                    <a:pt x="10" y="59"/>
                  </a:lnTo>
                  <a:lnTo>
                    <a:pt x="13" y="67"/>
                  </a:lnTo>
                  <a:lnTo>
                    <a:pt x="15" y="72"/>
                  </a:lnTo>
                  <a:lnTo>
                    <a:pt x="18" y="75"/>
                  </a:lnTo>
                  <a:lnTo>
                    <a:pt x="23" y="80"/>
                  </a:lnTo>
                  <a:lnTo>
                    <a:pt x="28" y="83"/>
                  </a:lnTo>
                  <a:lnTo>
                    <a:pt x="36" y="83"/>
                  </a:lnTo>
                  <a:lnTo>
                    <a:pt x="41" y="83"/>
                  </a:lnTo>
                  <a:lnTo>
                    <a:pt x="49" y="80"/>
                  </a:lnTo>
                  <a:lnTo>
                    <a:pt x="51" y="77"/>
                  </a:lnTo>
                  <a:lnTo>
                    <a:pt x="54" y="75"/>
                  </a:lnTo>
                  <a:lnTo>
                    <a:pt x="56" y="70"/>
                  </a:lnTo>
                  <a:lnTo>
                    <a:pt x="56" y="67"/>
                  </a:lnTo>
                  <a:lnTo>
                    <a:pt x="56" y="62"/>
                  </a:lnTo>
                  <a:lnTo>
                    <a:pt x="54" y="59"/>
                  </a:lnTo>
                  <a:lnTo>
                    <a:pt x="51" y="57"/>
                  </a:lnTo>
                  <a:lnTo>
                    <a:pt x="46" y="54"/>
                  </a:lnTo>
                  <a:lnTo>
                    <a:pt x="41" y="52"/>
                  </a:lnTo>
                  <a:lnTo>
                    <a:pt x="33" y="49"/>
                  </a:lnTo>
                  <a:lnTo>
                    <a:pt x="23" y="46"/>
                  </a:lnTo>
                  <a:lnTo>
                    <a:pt x="15" y="44"/>
                  </a:lnTo>
                  <a:lnTo>
                    <a:pt x="10" y="41"/>
                  </a:lnTo>
                  <a:lnTo>
                    <a:pt x="7" y="36"/>
                  </a:lnTo>
                  <a:lnTo>
                    <a:pt x="5" y="31"/>
                  </a:lnTo>
                  <a:lnTo>
                    <a:pt x="2" y="26"/>
                  </a:lnTo>
                  <a:lnTo>
                    <a:pt x="5" y="18"/>
                  </a:lnTo>
                  <a:lnTo>
                    <a:pt x="7" y="13"/>
                  </a:lnTo>
                  <a:lnTo>
                    <a:pt x="13" y="8"/>
                  </a:lnTo>
                  <a:lnTo>
                    <a:pt x="18" y="5"/>
                  </a:lnTo>
                  <a:lnTo>
                    <a:pt x="25" y="3"/>
                  </a:lnTo>
                  <a:lnTo>
                    <a:pt x="33" y="0"/>
                  </a:lnTo>
                  <a:lnTo>
                    <a:pt x="44" y="3"/>
                  </a:lnTo>
                  <a:lnTo>
                    <a:pt x="51" y="5"/>
                  </a:lnTo>
                  <a:lnTo>
                    <a:pt x="56" y="8"/>
                  </a:lnTo>
                  <a:lnTo>
                    <a:pt x="62" y="13"/>
                  </a:lnTo>
                  <a:lnTo>
                    <a:pt x="64" y="21"/>
                  </a:lnTo>
                  <a:lnTo>
                    <a:pt x="67" y="28"/>
                  </a:lnTo>
                  <a:lnTo>
                    <a:pt x="54" y="28"/>
                  </a:lnTo>
                  <a:lnTo>
                    <a:pt x="54" y="21"/>
                  </a:lnTo>
                  <a:lnTo>
                    <a:pt x="49" y="15"/>
                  </a:lnTo>
                  <a:lnTo>
                    <a:pt x="44" y="13"/>
                  </a:lnTo>
                  <a:lnTo>
                    <a:pt x="33" y="10"/>
                  </a:lnTo>
                  <a:lnTo>
                    <a:pt x="25" y="13"/>
                  </a:lnTo>
                  <a:lnTo>
                    <a:pt x="20" y="15"/>
                  </a:lnTo>
                  <a:lnTo>
                    <a:pt x="15" y="21"/>
                  </a:lnTo>
                  <a:lnTo>
                    <a:pt x="15" y="23"/>
                  </a:lnTo>
                  <a:lnTo>
                    <a:pt x="15" y="28"/>
                  </a:lnTo>
                  <a:lnTo>
                    <a:pt x="18" y="34"/>
                  </a:lnTo>
                  <a:lnTo>
                    <a:pt x="20" y="34"/>
                  </a:lnTo>
                  <a:lnTo>
                    <a:pt x="28" y="36"/>
                  </a:lnTo>
                  <a:lnTo>
                    <a:pt x="36" y="39"/>
                  </a:lnTo>
                  <a:lnTo>
                    <a:pt x="46" y="41"/>
                  </a:lnTo>
                  <a:lnTo>
                    <a:pt x="54" y="44"/>
                  </a:lnTo>
                  <a:lnTo>
                    <a:pt x="62" y="49"/>
                  </a:lnTo>
                  <a:lnTo>
                    <a:pt x="64" y="54"/>
                  </a:lnTo>
                  <a:lnTo>
                    <a:pt x="67" y="59"/>
                  </a:lnTo>
                  <a:lnTo>
                    <a:pt x="69" y="67"/>
                  </a:lnTo>
                  <a:lnTo>
                    <a:pt x="67" y="72"/>
                  </a:lnTo>
                  <a:lnTo>
                    <a:pt x="64" y="80"/>
                  </a:lnTo>
                  <a:lnTo>
                    <a:pt x="59" y="85"/>
                  </a:lnTo>
                  <a:lnTo>
                    <a:pt x="54" y="88"/>
                  </a:lnTo>
                  <a:lnTo>
                    <a:pt x="46" y="90"/>
                  </a:lnTo>
                  <a:lnTo>
                    <a:pt x="36" y="93"/>
                  </a:lnTo>
                  <a:lnTo>
                    <a:pt x="25" y="90"/>
                  </a:lnTo>
                  <a:lnTo>
                    <a:pt x="18" y="88"/>
                  </a:lnTo>
                  <a:lnTo>
                    <a:pt x="10" y="85"/>
                  </a:lnTo>
                  <a:lnTo>
                    <a:pt x="5" y="77"/>
                  </a:lnTo>
                  <a:lnTo>
                    <a:pt x="0" y="70"/>
                  </a:lnTo>
                  <a:lnTo>
                    <a:pt x="0" y="5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61" name="Freeform 1201"/>
            <p:cNvSpPr>
              <a:spLocks/>
            </p:cNvSpPr>
            <p:nvPr/>
          </p:nvSpPr>
          <p:spPr bwMode="auto">
            <a:xfrm>
              <a:off x="2814" y="1351"/>
              <a:ext cx="75" cy="93"/>
            </a:xfrm>
            <a:custGeom>
              <a:avLst/>
              <a:gdLst/>
              <a:ahLst/>
              <a:cxnLst>
                <a:cxn ang="0">
                  <a:pos x="65" y="59"/>
                </a:cxn>
                <a:cxn ang="0">
                  <a:pos x="75" y="62"/>
                </a:cxn>
                <a:cxn ang="0">
                  <a:pos x="73" y="72"/>
                </a:cxn>
                <a:cxn ang="0">
                  <a:pos x="67" y="80"/>
                </a:cxn>
                <a:cxn ang="0">
                  <a:pos x="62" y="85"/>
                </a:cxn>
                <a:cxn ang="0">
                  <a:pos x="57" y="90"/>
                </a:cxn>
                <a:cxn ang="0">
                  <a:pos x="49" y="93"/>
                </a:cxn>
                <a:cxn ang="0">
                  <a:pos x="42" y="93"/>
                </a:cxn>
                <a:cxn ang="0">
                  <a:pos x="31" y="93"/>
                </a:cxn>
                <a:cxn ang="0">
                  <a:pos x="24" y="90"/>
                </a:cxn>
                <a:cxn ang="0">
                  <a:pos x="18" y="88"/>
                </a:cxn>
                <a:cxn ang="0">
                  <a:pos x="11" y="80"/>
                </a:cxn>
                <a:cxn ang="0">
                  <a:pos x="5" y="70"/>
                </a:cxn>
                <a:cxn ang="0">
                  <a:pos x="0" y="59"/>
                </a:cxn>
                <a:cxn ang="0">
                  <a:pos x="0" y="46"/>
                </a:cxn>
                <a:cxn ang="0">
                  <a:pos x="0" y="34"/>
                </a:cxn>
                <a:cxn ang="0">
                  <a:pos x="5" y="21"/>
                </a:cxn>
                <a:cxn ang="0">
                  <a:pos x="11" y="13"/>
                </a:cxn>
                <a:cxn ang="0">
                  <a:pos x="18" y="5"/>
                </a:cxn>
                <a:cxn ang="0">
                  <a:pos x="29" y="3"/>
                </a:cxn>
                <a:cxn ang="0">
                  <a:pos x="39" y="0"/>
                </a:cxn>
                <a:cxn ang="0">
                  <a:pos x="47" y="3"/>
                </a:cxn>
                <a:cxn ang="0">
                  <a:pos x="55" y="5"/>
                </a:cxn>
                <a:cxn ang="0">
                  <a:pos x="62" y="8"/>
                </a:cxn>
                <a:cxn ang="0">
                  <a:pos x="67" y="13"/>
                </a:cxn>
                <a:cxn ang="0">
                  <a:pos x="70" y="18"/>
                </a:cxn>
                <a:cxn ang="0">
                  <a:pos x="73" y="26"/>
                </a:cxn>
                <a:cxn ang="0">
                  <a:pos x="62" y="28"/>
                </a:cxn>
                <a:cxn ang="0">
                  <a:pos x="57" y="21"/>
                </a:cxn>
                <a:cxn ang="0">
                  <a:pos x="55" y="15"/>
                </a:cxn>
                <a:cxn ang="0">
                  <a:pos x="47" y="13"/>
                </a:cxn>
                <a:cxn ang="0">
                  <a:pos x="39" y="10"/>
                </a:cxn>
                <a:cxn ang="0">
                  <a:pos x="31" y="13"/>
                </a:cxn>
                <a:cxn ang="0">
                  <a:pos x="24" y="15"/>
                </a:cxn>
                <a:cxn ang="0">
                  <a:pos x="18" y="21"/>
                </a:cxn>
                <a:cxn ang="0">
                  <a:pos x="13" y="28"/>
                </a:cxn>
                <a:cxn ang="0">
                  <a:pos x="13" y="36"/>
                </a:cxn>
                <a:cxn ang="0">
                  <a:pos x="11" y="46"/>
                </a:cxn>
                <a:cxn ang="0">
                  <a:pos x="13" y="57"/>
                </a:cxn>
                <a:cxn ang="0">
                  <a:pos x="16" y="65"/>
                </a:cxn>
                <a:cxn ang="0">
                  <a:pos x="18" y="72"/>
                </a:cxn>
                <a:cxn ang="0">
                  <a:pos x="24" y="77"/>
                </a:cxn>
                <a:cxn ang="0">
                  <a:pos x="31" y="80"/>
                </a:cxn>
                <a:cxn ang="0">
                  <a:pos x="39" y="83"/>
                </a:cxn>
                <a:cxn ang="0">
                  <a:pos x="49" y="80"/>
                </a:cxn>
                <a:cxn ang="0">
                  <a:pos x="55" y="77"/>
                </a:cxn>
                <a:cxn ang="0">
                  <a:pos x="62" y="70"/>
                </a:cxn>
                <a:cxn ang="0">
                  <a:pos x="65" y="59"/>
                </a:cxn>
              </a:cxnLst>
              <a:rect l="0" t="0" r="r" b="b"/>
              <a:pathLst>
                <a:path w="75" h="93">
                  <a:moveTo>
                    <a:pt x="65" y="59"/>
                  </a:moveTo>
                  <a:lnTo>
                    <a:pt x="75" y="62"/>
                  </a:lnTo>
                  <a:lnTo>
                    <a:pt x="73" y="72"/>
                  </a:lnTo>
                  <a:lnTo>
                    <a:pt x="67" y="80"/>
                  </a:lnTo>
                  <a:lnTo>
                    <a:pt x="62" y="85"/>
                  </a:lnTo>
                  <a:lnTo>
                    <a:pt x="57" y="90"/>
                  </a:lnTo>
                  <a:lnTo>
                    <a:pt x="49" y="93"/>
                  </a:lnTo>
                  <a:lnTo>
                    <a:pt x="42" y="93"/>
                  </a:lnTo>
                  <a:lnTo>
                    <a:pt x="31" y="93"/>
                  </a:lnTo>
                  <a:lnTo>
                    <a:pt x="24" y="90"/>
                  </a:lnTo>
                  <a:lnTo>
                    <a:pt x="18" y="88"/>
                  </a:lnTo>
                  <a:lnTo>
                    <a:pt x="11" y="80"/>
                  </a:lnTo>
                  <a:lnTo>
                    <a:pt x="5" y="70"/>
                  </a:lnTo>
                  <a:lnTo>
                    <a:pt x="0" y="59"/>
                  </a:lnTo>
                  <a:lnTo>
                    <a:pt x="0" y="46"/>
                  </a:lnTo>
                  <a:lnTo>
                    <a:pt x="0" y="34"/>
                  </a:lnTo>
                  <a:lnTo>
                    <a:pt x="5" y="21"/>
                  </a:lnTo>
                  <a:lnTo>
                    <a:pt x="11" y="13"/>
                  </a:lnTo>
                  <a:lnTo>
                    <a:pt x="18" y="5"/>
                  </a:lnTo>
                  <a:lnTo>
                    <a:pt x="29" y="3"/>
                  </a:lnTo>
                  <a:lnTo>
                    <a:pt x="39" y="0"/>
                  </a:lnTo>
                  <a:lnTo>
                    <a:pt x="47" y="3"/>
                  </a:lnTo>
                  <a:lnTo>
                    <a:pt x="55" y="5"/>
                  </a:lnTo>
                  <a:lnTo>
                    <a:pt x="62" y="8"/>
                  </a:lnTo>
                  <a:lnTo>
                    <a:pt x="67" y="13"/>
                  </a:lnTo>
                  <a:lnTo>
                    <a:pt x="70" y="18"/>
                  </a:lnTo>
                  <a:lnTo>
                    <a:pt x="73" y="26"/>
                  </a:lnTo>
                  <a:lnTo>
                    <a:pt x="62" y="28"/>
                  </a:lnTo>
                  <a:lnTo>
                    <a:pt x="57" y="21"/>
                  </a:lnTo>
                  <a:lnTo>
                    <a:pt x="55" y="15"/>
                  </a:lnTo>
                  <a:lnTo>
                    <a:pt x="47" y="13"/>
                  </a:lnTo>
                  <a:lnTo>
                    <a:pt x="39" y="10"/>
                  </a:lnTo>
                  <a:lnTo>
                    <a:pt x="31" y="13"/>
                  </a:lnTo>
                  <a:lnTo>
                    <a:pt x="24" y="15"/>
                  </a:lnTo>
                  <a:lnTo>
                    <a:pt x="18" y="21"/>
                  </a:lnTo>
                  <a:lnTo>
                    <a:pt x="13" y="28"/>
                  </a:lnTo>
                  <a:lnTo>
                    <a:pt x="13" y="36"/>
                  </a:lnTo>
                  <a:lnTo>
                    <a:pt x="11" y="46"/>
                  </a:lnTo>
                  <a:lnTo>
                    <a:pt x="13" y="57"/>
                  </a:lnTo>
                  <a:lnTo>
                    <a:pt x="16" y="65"/>
                  </a:lnTo>
                  <a:lnTo>
                    <a:pt x="18" y="72"/>
                  </a:lnTo>
                  <a:lnTo>
                    <a:pt x="24" y="77"/>
                  </a:lnTo>
                  <a:lnTo>
                    <a:pt x="31" y="80"/>
                  </a:lnTo>
                  <a:lnTo>
                    <a:pt x="39" y="83"/>
                  </a:lnTo>
                  <a:lnTo>
                    <a:pt x="49" y="80"/>
                  </a:lnTo>
                  <a:lnTo>
                    <a:pt x="55" y="77"/>
                  </a:lnTo>
                  <a:lnTo>
                    <a:pt x="62" y="70"/>
                  </a:lnTo>
                  <a:lnTo>
                    <a:pt x="65" y="5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62" name="Line 1202"/>
            <p:cNvSpPr>
              <a:spLocks noChangeShapeType="1"/>
            </p:cNvSpPr>
            <p:nvPr/>
          </p:nvSpPr>
          <p:spPr bwMode="auto">
            <a:xfrm>
              <a:off x="1990" y="1397"/>
              <a:ext cx="315" cy="1"/>
            </a:xfrm>
            <a:prstGeom prst="line">
              <a:avLst/>
            </a:prstGeom>
            <a:noFill/>
            <a:ln w="33338">
              <a:solidFill>
                <a:srgbClr val="FF00FF"/>
              </a:solidFill>
              <a:round/>
              <a:headEnd/>
              <a:tailEnd/>
            </a:ln>
          </p:spPr>
          <p:txBody>
            <a:bodyPr>
              <a:prstTxWarp prst="textNoShape">
                <a:avLst/>
              </a:prstTxWarp>
            </a:bodyPr>
            <a:lstStyle/>
            <a:p>
              <a:endParaRPr lang="en-US"/>
            </a:p>
          </p:txBody>
        </p:sp>
        <p:sp>
          <p:nvSpPr>
            <p:cNvPr id="118963" name="Line 1203"/>
            <p:cNvSpPr>
              <a:spLocks noChangeShapeType="1"/>
            </p:cNvSpPr>
            <p:nvPr/>
          </p:nvSpPr>
          <p:spPr bwMode="auto">
            <a:xfrm>
              <a:off x="2120" y="1369"/>
              <a:ext cx="56" cy="57"/>
            </a:xfrm>
            <a:prstGeom prst="line">
              <a:avLst/>
            </a:prstGeom>
            <a:noFill/>
            <a:ln w="33338">
              <a:solidFill>
                <a:srgbClr val="FF00FF"/>
              </a:solidFill>
              <a:round/>
              <a:headEnd/>
              <a:tailEnd/>
            </a:ln>
          </p:spPr>
          <p:txBody>
            <a:bodyPr>
              <a:prstTxWarp prst="textNoShape">
                <a:avLst/>
              </a:prstTxWarp>
            </a:bodyPr>
            <a:lstStyle/>
            <a:p>
              <a:endParaRPr lang="en-US"/>
            </a:p>
          </p:txBody>
        </p:sp>
        <p:sp>
          <p:nvSpPr>
            <p:cNvPr id="118964" name="Line 1204"/>
            <p:cNvSpPr>
              <a:spLocks noChangeShapeType="1"/>
            </p:cNvSpPr>
            <p:nvPr/>
          </p:nvSpPr>
          <p:spPr bwMode="auto">
            <a:xfrm flipH="1">
              <a:off x="2120" y="1369"/>
              <a:ext cx="56" cy="57"/>
            </a:xfrm>
            <a:prstGeom prst="line">
              <a:avLst/>
            </a:prstGeom>
            <a:noFill/>
            <a:ln w="33338">
              <a:solidFill>
                <a:srgbClr val="FF00FF"/>
              </a:solidFill>
              <a:round/>
              <a:headEnd/>
              <a:tailEnd/>
            </a:ln>
          </p:spPr>
          <p:txBody>
            <a:bodyPr>
              <a:prstTxWarp prst="textNoShape">
                <a:avLst/>
              </a:prstTxWarp>
            </a:bodyPr>
            <a:lstStyle/>
            <a:p>
              <a:endParaRPr lang="en-US"/>
            </a:p>
          </p:txBody>
        </p:sp>
      </p:grpSp>
      <p:grpSp>
        <p:nvGrpSpPr>
          <p:cNvPr id="16" name="Group 1205"/>
          <p:cNvGrpSpPr>
            <a:grpSpLocks/>
          </p:cNvGrpSpPr>
          <p:nvPr/>
        </p:nvGrpSpPr>
        <p:grpSpPr bwMode="auto">
          <a:xfrm>
            <a:off x="3159125" y="2386013"/>
            <a:ext cx="2263775" cy="180975"/>
            <a:chOff x="1990" y="1503"/>
            <a:chExt cx="1426" cy="114"/>
          </a:xfrm>
        </p:grpSpPr>
        <p:sp>
          <p:nvSpPr>
            <p:cNvPr id="118966" name="Freeform 1206"/>
            <p:cNvSpPr>
              <a:spLocks/>
            </p:cNvSpPr>
            <p:nvPr/>
          </p:nvSpPr>
          <p:spPr bwMode="auto">
            <a:xfrm>
              <a:off x="2344" y="1503"/>
              <a:ext cx="70" cy="91"/>
            </a:xfrm>
            <a:custGeom>
              <a:avLst/>
              <a:gdLst/>
              <a:ahLst/>
              <a:cxnLst>
                <a:cxn ang="0">
                  <a:pos x="11" y="60"/>
                </a:cxn>
                <a:cxn ang="0">
                  <a:pos x="16" y="70"/>
                </a:cxn>
                <a:cxn ang="0">
                  <a:pos x="23" y="78"/>
                </a:cxn>
                <a:cxn ang="0">
                  <a:pos x="36" y="80"/>
                </a:cxn>
                <a:cxn ang="0">
                  <a:pos x="49" y="78"/>
                </a:cxn>
                <a:cxn ang="0">
                  <a:pos x="54" y="73"/>
                </a:cxn>
                <a:cxn ang="0">
                  <a:pos x="57" y="65"/>
                </a:cxn>
                <a:cxn ang="0">
                  <a:pos x="54" y="57"/>
                </a:cxn>
                <a:cxn ang="0">
                  <a:pos x="47" y="52"/>
                </a:cxn>
                <a:cxn ang="0">
                  <a:pos x="34" y="49"/>
                </a:cxn>
                <a:cxn ang="0">
                  <a:pos x="16" y="44"/>
                </a:cxn>
                <a:cxn ang="0">
                  <a:pos x="8" y="34"/>
                </a:cxn>
                <a:cxn ang="0">
                  <a:pos x="3" y="24"/>
                </a:cxn>
                <a:cxn ang="0">
                  <a:pos x="8" y="11"/>
                </a:cxn>
                <a:cxn ang="0">
                  <a:pos x="18" y="3"/>
                </a:cxn>
                <a:cxn ang="0">
                  <a:pos x="34" y="0"/>
                </a:cxn>
                <a:cxn ang="0">
                  <a:pos x="52" y="3"/>
                </a:cxn>
                <a:cxn ang="0">
                  <a:pos x="62" y="13"/>
                </a:cxn>
                <a:cxn ang="0">
                  <a:pos x="67" y="26"/>
                </a:cxn>
                <a:cxn ang="0">
                  <a:pos x="54" y="18"/>
                </a:cxn>
                <a:cxn ang="0">
                  <a:pos x="44" y="11"/>
                </a:cxn>
                <a:cxn ang="0">
                  <a:pos x="26" y="11"/>
                </a:cxn>
                <a:cxn ang="0">
                  <a:pos x="16" y="18"/>
                </a:cxn>
                <a:cxn ang="0">
                  <a:pos x="16" y="29"/>
                </a:cxn>
                <a:cxn ang="0">
                  <a:pos x="21" y="34"/>
                </a:cxn>
                <a:cxn ang="0">
                  <a:pos x="36" y="36"/>
                </a:cxn>
                <a:cxn ang="0">
                  <a:pos x="54" y="44"/>
                </a:cxn>
                <a:cxn ang="0">
                  <a:pos x="65" y="52"/>
                </a:cxn>
                <a:cxn ang="0">
                  <a:pos x="70" y="65"/>
                </a:cxn>
                <a:cxn ang="0">
                  <a:pos x="65" y="78"/>
                </a:cxn>
                <a:cxn ang="0">
                  <a:pos x="54" y="88"/>
                </a:cxn>
                <a:cxn ang="0">
                  <a:pos x="36" y="91"/>
                </a:cxn>
                <a:cxn ang="0">
                  <a:pos x="18" y="88"/>
                </a:cxn>
                <a:cxn ang="0">
                  <a:pos x="5" y="75"/>
                </a:cxn>
                <a:cxn ang="0">
                  <a:pos x="0" y="60"/>
                </a:cxn>
              </a:cxnLst>
              <a:rect l="0" t="0" r="r" b="b"/>
              <a:pathLst>
                <a:path w="70" h="91">
                  <a:moveTo>
                    <a:pt x="0" y="60"/>
                  </a:moveTo>
                  <a:lnTo>
                    <a:pt x="11" y="60"/>
                  </a:lnTo>
                  <a:lnTo>
                    <a:pt x="13" y="65"/>
                  </a:lnTo>
                  <a:lnTo>
                    <a:pt x="16" y="70"/>
                  </a:lnTo>
                  <a:lnTo>
                    <a:pt x="18" y="75"/>
                  </a:lnTo>
                  <a:lnTo>
                    <a:pt x="23" y="78"/>
                  </a:lnTo>
                  <a:lnTo>
                    <a:pt x="29" y="80"/>
                  </a:lnTo>
                  <a:lnTo>
                    <a:pt x="36" y="80"/>
                  </a:lnTo>
                  <a:lnTo>
                    <a:pt x="42" y="80"/>
                  </a:lnTo>
                  <a:lnTo>
                    <a:pt x="49" y="78"/>
                  </a:lnTo>
                  <a:lnTo>
                    <a:pt x="52" y="75"/>
                  </a:lnTo>
                  <a:lnTo>
                    <a:pt x="54" y="73"/>
                  </a:lnTo>
                  <a:lnTo>
                    <a:pt x="57" y="70"/>
                  </a:lnTo>
                  <a:lnTo>
                    <a:pt x="57" y="65"/>
                  </a:lnTo>
                  <a:lnTo>
                    <a:pt x="57" y="62"/>
                  </a:lnTo>
                  <a:lnTo>
                    <a:pt x="54" y="57"/>
                  </a:lnTo>
                  <a:lnTo>
                    <a:pt x="52" y="55"/>
                  </a:lnTo>
                  <a:lnTo>
                    <a:pt x="47" y="52"/>
                  </a:lnTo>
                  <a:lnTo>
                    <a:pt x="42" y="52"/>
                  </a:lnTo>
                  <a:lnTo>
                    <a:pt x="34" y="49"/>
                  </a:lnTo>
                  <a:lnTo>
                    <a:pt x="23" y="47"/>
                  </a:lnTo>
                  <a:lnTo>
                    <a:pt x="16" y="44"/>
                  </a:lnTo>
                  <a:lnTo>
                    <a:pt x="11" y="39"/>
                  </a:lnTo>
                  <a:lnTo>
                    <a:pt x="8" y="34"/>
                  </a:lnTo>
                  <a:lnTo>
                    <a:pt x="5" y="29"/>
                  </a:lnTo>
                  <a:lnTo>
                    <a:pt x="3" y="24"/>
                  </a:lnTo>
                  <a:lnTo>
                    <a:pt x="5" y="18"/>
                  </a:lnTo>
                  <a:lnTo>
                    <a:pt x="8" y="11"/>
                  </a:lnTo>
                  <a:lnTo>
                    <a:pt x="13" y="5"/>
                  </a:lnTo>
                  <a:lnTo>
                    <a:pt x="18" y="3"/>
                  </a:lnTo>
                  <a:lnTo>
                    <a:pt x="26" y="0"/>
                  </a:lnTo>
                  <a:lnTo>
                    <a:pt x="34" y="0"/>
                  </a:lnTo>
                  <a:lnTo>
                    <a:pt x="44" y="0"/>
                  </a:lnTo>
                  <a:lnTo>
                    <a:pt x="52" y="3"/>
                  </a:lnTo>
                  <a:lnTo>
                    <a:pt x="57" y="5"/>
                  </a:lnTo>
                  <a:lnTo>
                    <a:pt x="62" y="13"/>
                  </a:lnTo>
                  <a:lnTo>
                    <a:pt x="65" y="18"/>
                  </a:lnTo>
                  <a:lnTo>
                    <a:pt x="67" y="26"/>
                  </a:lnTo>
                  <a:lnTo>
                    <a:pt x="54" y="26"/>
                  </a:lnTo>
                  <a:lnTo>
                    <a:pt x="54" y="18"/>
                  </a:lnTo>
                  <a:lnTo>
                    <a:pt x="49" y="13"/>
                  </a:lnTo>
                  <a:lnTo>
                    <a:pt x="44" y="11"/>
                  </a:lnTo>
                  <a:lnTo>
                    <a:pt x="34" y="11"/>
                  </a:lnTo>
                  <a:lnTo>
                    <a:pt x="26" y="11"/>
                  </a:lnTo>
                  <a:lnTo>
                    <a:pt x="21" y="13"/>
                  </a:lnTo>
                  <a:lnTo>
                    <a:pt x="16" y="18"/>
                  </a:lnTo>
                  <a:lnTo>
                    <a:pt x="16" y="24"/>
                  </a:lnTo>
                  <a:lnTo>
                    <a:pt x="16" y="29"/>
                  </a:lnTo>
                  <a:lnTo>
                    <a:pt x="18" y="31"/>
                  </a:lnTo>
                  <a:lnTo>
                    <a:pt x="21" y="34"/>
                  </a:lnTo>
                  <a:lnTo>
                    <a:pt x="29" y="36"/>
                  </a:lnTo>
                  <a:lnTo>
                    <a:pt x="36" y="36"/>
                  </a:lnTo>
                  <a:lnTo>
                    <a:pt x="47" y="42"/>
                  </a:lnTo>
                  <a:lnTo>
                    <a:pt x="54" y="44"/>
                  </a:lnTo>
                  <a:lnTo>
                    <a:pt x="62" y="47"/>
                  </a:lnTo>
                  <a:lnTo>
                    <a:pt x="65" y="52"/>
                  </a:lnTo>
                  <a:lnTo>
                    <a:pt x="67" y="57"/>
                  </a:lnTo>
                  <a:lnTo>
                    <a:pt x="70" y="65"/>
                  </a:lnTo>
                  <a:lnTo>
                    <a:pt x="67" y="73"/>
                  </a:lnTo>
                  <a:lnTo>
                    <a:pt x="65" y="78"/>
                  </a:lnTo>
                  <a:lnTo>
                    <a:pt x="60" y="83"/>
                  </a:lnTo>
                  <a:lnTo>
                    <a:pt x="54" y="88"/>
                  </a:lnTo>
                  <a:lnTo>
                    <a:pt x="47" y="91"/>
                  </a:lnTo>
                  <a:lnTo>
                    <a:pt x="36" y="91"/>
                  </a:lnTo>
                  <a:lnTo>
                    <a:pt x="26" y="91"/>
                  </a:lnTo>
                  <a:lnTo>
                    <a:pt x="18" y="88"/>
                  </a:lnTo>
                  <a:lnTo>
                    <a:pt x="11" y="83"/>
                  </a:lnTo>
                  <a:lnTo>
                    <a:pt x="5" y="75"/>
                  </a:lnTo>
                  <a:lnTo>
                    <a:pt x="0" y="67"/>
                  </a:lnTo>
                  <a:lnTo>
                    <a:pt x="0" y="6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67" name="Rectangle 1207"/>
            <p:cNvSpPr>
              <a:spLocks noChangeArrowheads="1"/>
            </p:cNvSpPr>
            <p:nvPr/>
          </p:nvSpPr>
          <p:spPr bwMode="auto">
            <a:xfrm>
              <a:off x="2432" y="1503"/>
              <a:ext cx="10" cy="91"/>
            </a:xfrm>
            <a:prstGeom prst="rect">
              <a:avLst/>
            </a:prstGeom>
            <a:solidFill>
              <a:srgbClr val="000000"/>
            </a:solidFill>
            <a:ln w="0">
              <a:solidFill>
                <a:srgbClr val="000000"/>
              </a:solidFill>
              <a:miter lim="800000"/>
              <a:headEnd/>
              <a:tailEnd/>
            </a:ln>
          </p:spPr>
          <p:txBody>
            <a:bodyPr>
              <a:prstTxWarp prst="textNoShape">
                <a:avLst/>
              </a:prstTxWarp>
            </a:bodyPr>
            <a:lstStyle/>
            <a:p>
              <a:endParaRPr lang="en-US"/>
            </a:p>
          </p:txBody>
        </p:sp>
        <p:sp>
          <p:nvSpPr>
            <p:cNvPr id="118968" name="Freeform 1208"/>
            <p:cNvSpPr>
              <a:spLocks/>
            </p:cNvSpPr>
            <p:nvPr/>
          </p:nvSpPr>
          <p:spPr bwMode="auto">
            <a:xfrm>
              <a:off x="2466" y="1503"/>
              <a:ext cx="59" cy="91"/>
            </a:xfrm>
            <a:custGeom>
              <a:avLst/>
              <a:gdLst/>
              <a:ahLst/>
              <a:cxnLst>
                <a:cxn ang="0">
                  <a:pos x="0" y="91"/>
                </a:cxn>
                <a:cxn ang="0">
                  <a:pos x="0" y="0"/>
                </a:cxn>
                <a:cxn ang="0">
                  <a:pos x="59" y="0"/>
                </a:cxn>
                <a:cxn ang="0">
                  <a:pos x="59" y="11"/>
                </a:cxn>
                <a:cxn ang="0">
                  <a:pos x="10" y="11"/>
                </a:cxn>
                <a:cxn ang="0">
                  <a:pos x="10" y="39"/>
                </a:cxn>
                <a:cxn ang="0">
                  <a:pos x="51" y="39"/>
                </a:cxn>
                <a:cxn ang="0">
                  <a:pos x="51" y="49"/>
                </a:cxn>
                <a:cxn ang="0">
                  <a:pos x="10" y="49"/>
                </a:cxn>
                <a:cxn ang="0">
                  <a:pos x="10" y="91"/>
                </a:cxn>
                <a:cxn ang="0">
                  <a:pos x="0" y="91"/>
                </a:cxn>
              </a:cxnLst>
              <a:rect l="0" t="0" r="r" b="b"/>
              <a:pathLst>
                <a:path w="59" h="91">
                  <a:moveTo>
                    <a:pt x="0" y="91"/>
                  </a:moveTo>
                  <a:lnTo>
                    <a:pt x="0" y="0"/>
                  </a:lnTo>
                  <a:lnTo>
                    <a:pt x="59" y="0"/>
                  </a:lnTo>
                  <a:lnTo>
                    <a:pt x="59" y="11"/>
                  </a:lnTo>
                  <a:lnTo>
                    <a:pt x="10" y="11"/>
                  </a:lnTo>
                  <a:lnTo>
                    <a:pt x="10" y="39"/>
                  </a:lnTo>
                  <a:lnTo>
                    <a:pt x="51" y="39"/>
                  </a:lnTo>
                  <a:lnTo>
                    <a:pt x="51" y="49"/>
                  </a:lnTo>
                  <a:lnTo>
                    <a:pt x="10" y="49"/>
                  </a:lnTo>
                  <a:lnTo>
                    <a:pt x="10" y="91"/>
                  </a:lnTo>
                  <a:lnTo>
                    <a:pt x="0" y="9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69" name="Freeform 1209"/>
            <p:cNvSpPr>
              <a:spLocks/>
            </p:cNvSpPr>
            <p:nvPr/>
          </p:nvSpPr>
          <p:spPr bwMode="auto">
            <a:xfrm>
              <a:off x="2533" y="1503"/>
              <a:ext cx="72" cy="91"/>
            </a:xfrm>
            <a:custGeom>
              <a:avLst/>
              <a:gdLst/>
              <a:ahLst/>
              <a:cxnLst>
                <a:cxn ang="0">
                  <a:pos x="31" y="91"/>
                </a:cxn>
                <a:cxn ang="0">
                  <a:pos x="31" y="11"/>
                </a:cxn>
                <a:cxn ang="0">
                  <a:pos x="0" y="11"/>
                </a:cxn>
                <a:cxn ang="0">
                  <a:pos x="0" y="0"/>
                </a:cxn>
                <a:cxn ang="0">
                  <a:pos x="72" y="0"/>
                </a:cxn>
                <a:cxn ang="0">
                  <a:pos x="72" y="11"/>
                </a:cxn>
                <a:cxn ang="0">
                  <a:pos x="41" y="11"/>
                </a:cxn>
                <a:cxn ang="0">
                  <a:pos x="41" y="91"/>
                </a:cxn>
                <a:cxn ang="0">
                  <a:pos x="31" y="91"/>
                </a:cxn>
              </a:cxnLst>
              <a:rect l="0" t="0" r="r" b="b"/>
              <a:pathLst>
                <a:path w="72" h="91">
                  <a:moveTo>
                    <a:pt x="31" y="91"/>
                  </a:moveTo>
                  <a:lnTo>
                    <a:pt x="31" y="11"/>
                  </a:lnTo>
                  <a:lnTo>
                    <a:pt x="0" y="11"/>
                  </a:lnTo>
                  <a:lnTo>
                    <a:pt x="0" y="0"/>
                  </a:lnTo>
                  <a:lnTo>
                    <a:pt x="72" y="0"/>
                  </a:lnTo>
                  <a:lnTo>
                    <a:pt x="72" y="11"/>
                  </a:lnTo>
                  <a:lnTo>
                    <a:pt x="41" y="11"/>
                  </a:lnTo>
                  <a:lnTo>
                    <a:pt x="41" y="91"/>
                  </a:lnTo>
                  <a:lnTo>
                    <a:pt x="31" y="9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70" name="Freeform 1210"/>
            <p:cNvSpPr>
              <a:spLocks/>
            </p:cNvSpPr>
            <p:nvPr/>
          </p:nvSpPr>
          <p:spPr bwMode="auto">
            <a:xfrm>
              <a:off x="2649" y="1503"/>
              <a:ext cx="70" cy="91"/>
            </a:xfrm>
            <a:custGeom>
              <a:avLst/>
              <a:gdLst/>
              <a:ahLst/>
              <a:cxnLst>
                <a:cxn ang="0">
                  <a:pos x="10" y="60"/>
                </a:cxn>
                <a:cxn ang="0">
                  <a:pos x="15" y="70"/>
                </a:cxn>
                <a:cxn ang="0">
                  <a:pos x="23" y="78"/>
                </a:cxn>
                <a:cxn ang="0">
                  <a:pos x="36" y="80"/>
                </a:cxn>
                <a:cxn ang="0">
                  <a:pos x="49" y="78"/>
                </a:cxn>
                <a:cxn ang="0">
                  <a:pos x="54" y="73"/>
                </a:cxn>
                <a:cxn ang="0">
                  <a:pos x="57" y="65"/>
                </a:cxn>
                <a:cxn ang="0">
                  <a:pos x="54" y="57"/>
                </a:cxn>
                <a:cxn ang="0">
                  <a:pos x="46" y="52"/>
                </a:cxn>
                <a:cxn ang="0">
                  <a:pos x="34" y="49"/>
                </a:cxn>
                <a:cxn ang="0">
                  <a:pos x="15" y="44"/>
                </a:cxn>
                <a:cxn ang="0">
                  <a:pos x="8" y="34"/>
                </a:cxn>
                <a:cxn ang="0">
                  <a:pos x="3" y="24"/>
                </a:cxn>
                <a:cxn ang="0">
                  <a:pos x="8" y="11"/>
                </a:cxn>
                <a:cxn ang="0">
                  <a:pos x="18" y="3"/>
                </a:cxn>
                <a:cxn ang="0">
                  <a:pos x="34" y="0"/>
                </a:cxn>
                <a:cxn ang="0">
                  <a:pos x="52" y="3"/>
                </a:cxn>
                <a:cxn ang="0">
                  <a:pos x="62" y="13"/>
                </a:cxn>
                <a:cxn ang="0">
                  <a:pos x="67" y="26"/>
                </a:cxn>
                <a:cxn ang="0">
                  <a:pos x="54" y="18"/>
                </a:cxn>
                <a:cxn ang="0">
                  <a:pos x="44" y="11"/>
                </a:cxn>
                <a:cxn ang="0">
                  <a:pos x="26" y="11"/>
                </a:cxn>
                <a:cxn ang="0">
                  <a:pos x="15" y="18"/>
                </a:cxn>
                <a:cxn ang="0">
                  <a:pos x="15" y="29"/>
                </a:cxn>
                <a:cxn ang="0">
                  <a:pos x="21" y="34"/>
                </a:cxn>
                <a:cxn ang="0">
                  <a:pos x="36" y="36"/>
                </a:cxn>
                <a:cxn ang="0">
                  <a:pos x="54" y="44"/>
                </a:cxn>
                <a:cxn ang="0">
                  <a:pos x="65" y="52"/>
                </a:cxn>
                <a:cxn ang="0">
                  <a:pos x="70" y="65"/>
                </a:cxn>
                <a:cxn ang="0">
                  <a:pos x="65" y="78"/>
                </a:cxn>
                <a:cxn ang="0">
                  <a:pos x="54" y="88"/>
                </a:cxn>
                <a:cxn ang="0">
                  <a:pos x="36" y="91"/>
                </a:cxn>
                <a:cxn ang="0">
                  <a:pos x="18" y="88"/>
                </a:cxn>
                <a:cxn ang="0">
                  <a:pos x="5" y="75"/>
                </a:cxn>
                <a:cxn ang="0">
                  <a:pos x="0" y="60"/>
                </a:cxn>
              </a:cxnLst>
              <a:rect l="0" t="0" r="r" b="b"/>
              <a:pathLst>
                <a:path w="70" h="91">
                  <a:moveTo>
                    <a:pt x="0" y="60"/>
                  </a:moveTo>
                  <a:lnTo>
                    <a:pt x="10" y="60"/>
                  </a:lnTo>
                  <a:lnTo>
                    <a:pt x="13" y="65"/>
                  </a:lnTo>
                  <a:lnTo>
                    <a:pt x="15" y="70"/>
                  </a:lnTo>
                  <a:lnTo>
                    <a:pt x="18" y="75"/>
                  </a:lnTo>
                  <a:lnTo>
                    <a:pt x="23" y="78"/>
                  </a:lnTo>
                  <a:lnTo>
                    <a:pt x="28" y="80"/>
                  </a:lnTo>
                  <a:lnTo>
                    <a:pt x="36" y="80"/>
                  </a:lnTo>
                  <a:lnTo>
                    <a:pt x="41" y="80"/>
                  </a:lnTo>
                  <a:lnTo>
                    <a:pt x="49" y="78"/>
                  </a:lnTo>
                  <a:lnTo>
                    <a:pt x="52" y="75"/>
                  </a:lnTo>
                  <a:lnTo>
                    <a:pt x="54" y="73"/>
                  </a:lnTo>
                  <a:lnTo>
                    <a:pt x="57" y="70"/>
                  </a:lnTo>
                  <a:lnTo>
                    <a:pt x="57" y="65"/>
                  </a:lnTo>
                  <a:lnTo>
                    <a:pt x="57" y="62"/>
                  </a:lnTo>
                  <a:lnTo>
                    <a:pt x="54" y="57"/>
                  </a:lnTo>
                  <a:lnTo>
                    <a:pt x="52" y="55"/>
                  </a:lnTo>
                  <a:lnTo>
                    <a:pt x="46" y="52"/>
                  </a:lnTo>
                  <a:lnTo>
                    <a:pt x="41" y="52"/>
                  </a:lnTo>
                  <a:lnTo>
                    <a:pt x="34" y="49"/>
                  </a:lnTo>
                  <a:lnTo>
                    <a:pt x="23" y="47"/>
                  </a:lnTo>
                  <a:lnTo>
                    <a:pt x="15" y="44"/>
                  </a:lnTo>
                  <a:lnTo>
                    <a:pt x="10" y="39"/>
                  </a:lnTo>
                  <a:lnTo>
                    <a:pt x="8" y="34"/>
                  </a:lnTo>
                  <a:lnTo>
                    <a:pt x="5" y="29"/>
                  </a:lnTo>
                  <a:lnTo>
                    <a:pt x="3" y="24"/>
                  </a:lnTo>
                  <a:lnTo>
                    <a:pt x="5" y="18"/>
                  </a:lnTo>
                  <a:lnTo>
                    <a:pt x="8" y="11"/>
                  </a:lnTo>
                  <a:lnTo>
                    <a:pt x="13" y="5"/>
                  </a:lnTo>
                  <a:lnTo>
                    <a:pt x="18" y="3"/>
                  </a:lnTo>
                  <a:lnTo>
                    <a:pt x="26" y="0"/>
                  </a:lnTo>
                  <a:lnTo>
                    <a:pt x="34" y="0"/>
                  </a:lnTo>
                  <a:lnTo>
                    <a:pt x="44" y="0"/>
                  </a:lnTo>
                  <a:lnTo>
                    <a:pt x="52" y="3"/>
                  </a:lnTo>
                  <a:lnTo>
                    <a:pt x="57" y="5"/>
                  </a:lnTo>
                  <a:lnTo>
                    <a:pt x="62" y="13"/>
                  </a:lnTo>
                  <a:lnTo>
                    <a:pt x="65" y="18"/>
                  </a:lnTo>
                  <a:lnTo>
                    <a:pt x="67" y="26"/>
                  </a:lnTo>
                  <a:lnTo>
                    <a:pt x="54" y="26"/>
                  </a:lnTo>
                  <a:lnTo>
                    <a:pt x="54" y="18"/>
                  </a:lnTo>
                  <a:lnTo>
                    <a:pt x="49" y="13"/>
                  </a:lnTo>
                  <a:lnTo>
                    <a:pt x="44" y="11"/>
                  </a:lnTo>
                  <a:lnTo>
                    <a:pt x="34" y="11"/>
                  </a:lnTo>
                  <a:lnTo>
                    <a:pt x="26" y="11"/>
                  </a:lnTo>
                  <a:lnTo>
                    <a:pt x="21" y="13"/>
                  </a:lnTo>
                  <a:lnTo>
                    <a:pt x="15" y="18"/>
                  </a:lnTo>
                  <a:lnTo>
                    <a:pt x="15" y="24"/>
                  </a:lnTo>
                  <a:lnTo>
                    <a:pt x="15" y="29"/>
                  </a:lnTo>
                  <a:lnTo>
                    <a:pt x="18" y="31"/>
                  </a:lnTo>
                  <a:lnTo>
                    <a:pt x="21" y="34"/>
                  </a:lnTo>
                  <a:lnTo>
                    <a:pt x="28" y="36"/>
                  </a:lnTo>
                  <a:lnTo>
                    <a:pt x="36" y="36"/>
                  </a:lnTo>
                  <a:lnTo>
                    <a:pt x="46" y="42"/>
                  </a:lnTo>
                  <a:lnTo>
                    <a:pt x="54" y="44"/>
                  </a:lnTo>
                  <a:lnTo>
                    <a:pt x="62" y="47"/>
                  </a:lnTo>
                  <a:lnTo>
                    <a:pt x="65" y="52"/>
                  </a:lnTo>
                  <a:lnTo>
                    <a:pt x="67" y="57"/>
                  </a:lnTo>
                  <a:lnTo>
                    <a:pt x="70" y="65"/>
                  </a:lnTo>
                  <a:lnTo>
                    <a:pt x="67" y="73"/>
                  </a:lnTo>
                  <a:lnTo>
                    <a:pt x="65" y="78"/>
                  </a:lnTo>
                  <a:lnTo>
                    <a:pt x="59" y="83"/>
                  </a:lnTo>
                  <a:lnTo>
                    <a:pt x="54" y="88"/>
                  </a:lnTo>
                  <a:lnTo>
                    <a:pt x="46" y="91"/>
                  </a:lnTo>
                  <a:lnTo>
                    <a:pt x="36" y="91"/>
                  </a:lnTo>
                  <a:lnTo>
                    <a:pt x="26" y="91"/>
                  </a:lnTo>
                  <a:lnTo>
                    <a:pt x="18" y="88"/>
                  </a:lnTo>
                  <a:lnTo>
                    <a:pt x="10" y="83"/>
                  </a:lnTo>
                  <a:lnTo>
                    <a:pt x="5" y="75"/>
                  </a:lnTo>
                  <a:lnTo>
                    <a:pt x="0" y="67"/>
                  </a:lnTo>
                  <a:lnTo>
                    <a:pt x="0" y="6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71" name="Freeform 1211"/>
            <p:cNvSpPr>
              <a:spLocks noEditPoints="1"/>
            </p:cNvSpPr>
            <p:nvPr/>
          </p:nvSpPr>
          <p:spPr bwMode="auto">
            <a:xfrm>
              <a:off x="2732" y="1527"/>
              <a:ext cx="56" cy="90"/>
            </a:xfrm>
            <a:custGeom>
              <a:avLst/>
              <a:gdLst/>
              <a:ahLst/>
              <a:cxnLst>
                <a:cxn ang="0">
                  <a:pos x="0" y="90"/>
                </a:cxn>
                <a:cxn ang="0">
                  <a:pos x="0" y="2"/>
                </a:cxn>
                <a:cxn ang="0">
                  <a:pos x="13" y="2"/>
                </a:cxn>
                <a:cxn ang="0">
                  <a:pos x="13" y="12"/>
                </a:cxn>
                <a:cxn ang="0">
                  <a:pos x="15" y="7"/>
                </a:cxn>
                <a:cxn ang="0">
                  <a:pos x="20" y="2"/>
                </a:cxn>
                <a:cxn ang="0">
                  <a:pos x="25" y="0"/>
                </a:cxn>
                <a:cxn ang="0">
                  <a:pos x="31" y="0"/>
                </a:cxn>
                <a:cxn ang="0">
                  <a:pos x="38" y="2"/>
                </a:cxn>
                <a:cxn ang="0">
                  <a:pos x="44" y="5"/>
                </a:cxn>
                <a:cxn ang="0">
                  <a:pos x="49" y="10"/>
                </a:cxn>
                <a:cxn ang="0">
                  <a:pos x="54" y="15"/>
                </a:cxn>
                <a:cxn ang="0">
                  <a:pos x="56" y="25"/>
                </a:cxn>
                <a:cxn ang="0">
                  <a:pos x="56" y="33"/>
                </a:cxn>
                <a:cxn ang="0">
                  <a:pos x="54" y="43"/>
                </a:cxn>
                <a:cxn ang="0">
                  <a:pos x="51" y="51"/>
                </a:cxn>
                <a:cxn ang="0">
                  <a:pos x="49" y="59"/>
                </a:cxn>
                <a:cxn ang="0">
                  <a:pos x="44" y="64"/>
                </a:cxn>
                <a:cxn ang="0">
                  <a:pos x="36" y="67"/>
                </a:cxn>
                <a:cxn ang="0">
                  <a:pos x="28" y="67"/>
                </a:cxn>
                <a:cxn ang="0">
                  <a:pos x="23" y="67"/>
                </a:cxn>
                <a:cxn ang="0">
                  <a:pos x="20" y="64"/>
                </a:cxn>
                <a:cxn ang="0">
                  <a:pos x="15" y="62"/>
                </a:cxn>
                <a:cxn ang="0">
                  <a:pos x="13" y="59"/>
                </a:cxn>
                <a:cxn ang="0">
                  <a:pos x="13" y="90"/>
                </a:cxn>
                <a:cxn ang="0">
                  <a:pos x="0" y="90"/>
                </a:cxn>
                <a:cxn ang="0">
                  <a:pos x="13" y="33"/>
                </a:cxn>
                <a:cxn ang="0">
                  <a:pos x="13" y="41"/>
                </a:cxn>
                <a:cxn ang="0">
                  <a:pos x="15" y="46"/>
                </a:cxn>
                <a:cxn ang="0">
                  <a:pos x="18" y="51"/>
                </a:cxn>
                <a:cxn ang="0">
                  <a:pos x="23" y="56"/>
                </a:cxn>
                <a:cxn ang="0">
                  <a:pos x="28" y="56"/>
                </a:cxn>
                <a:cxn ang="0">
                  <a:pos x="33" y="56"/>
                </a:cxn>
                <a:cxn ang="0">
                  <a:pos x="38" y="51"/>
                </a:cxn>
                <a:cxn ang="0">
                  <a:pos x="44" y="46"/>
                </a:cxn>
                <a:cxn ang="0">
                  <a:pos x="44" y="41"/>
                </a:cxn>
                <a:cxn ang="0">
                  <a:pos x="44" y="33"/>
                </a:cxn>
                <a:cxn ang="0">
                  <a:pos x="44" y="25"/>
                </a:cxn>
                <a:cxn ang="0">
                  <a:pos x="44" y="20"/>
                </a:cxn>
                <a:cxn ang="0">
                  <a:pos x="41" y="15"/>
                </a:cxn>
                <a:cxn ang="0">
                  <a:pos x="36" y="12"/>
                </a:cxn>
                <a:cxn ang="0">
                  <a:pos x="28" y="10"/>
                </a:cxn>
                <a:cxn ang="0">
                  <a:pos x="23" y="12"/>
                </a:cxn>
                <a:cxn ang="0">
                  <a:pos x="18" y="18"/>
                </a:cxn>
                <a:cxn ang="0">
                  <a:pos x="15" y="20"/>
                </a:cxn>
                <a:cxn ang="0">
                  <a:pos x="13" y="28"/>
                </a:cxn>
                <a:cxn ang="0">
                  <a:pos x="13" y="33"/>
                </a:cxn>
              </a:cxnLst>
              <a:rect l="0" t="0" r="r" b="b"/>
              <a:pathLst>
                <a:path w="56" h="90">
                  <a:moveTo>
                    <a:pt x="0" y="90"/>
                  </a:moveTo>
                  <a:lnTo>
                    <a:pt x="0" y="2"/>
                  </a:lnTo>
                  <a:lnTo>
                    <a:pt x="13" y="2"/>
                  </a:lnTo>
                  <a:lnTo>
                    <a:pt x="13" y="12"/>
                  </a:lnTo>
                  <a:lnTo>
                    <a:pt x="15" y="7"/>
                  </a:lnTo>
                  <a:lnTo>
                    <a:pt x="20" y="2"/>
                  </a:lnTo>
                  <a:lnTo>
                    <a:pt x="25" y="0"/>
                  </a:lnTo>
                  <a:lnTo>
                    <a:pt x="31" y="0"/>
                  </a:lnTo>
                  <a:lnTo>
                    <a:pt x="38" y="2"/>
                  </a:lnTo>
                  <a:lnTo>
                    <a:pt x="44" y="5"/>
                  </a:lnTo>
                  <a:lnTo>
                    <a:pt x="49" y="10"/>
                  </a:lnTo>
                  <a:lnTo>
                    <a:pt x="54" y="15"/>
                  </a:lnTo>
                  <a:lnTo>
                    <a:pt x="56" y="25"/>
                  </a:lnTo>
                  <a:lnTo>
                    <a:pt x="56" y="33"/>
                  </a:lnTo>
                  <a:lnTo>
                    <a:pt x="54" y="43"/>
                  </a:lnTo>
                  <a:lnTo>
                    <a:pt x="51" y="51"/>
                  </a:lnTo>
                  <a:lnTo>
                    <a:pt x="49" y="59"/>
                  </a:lnTo>
                  <a:lnTo>
                    <a:pt x="44" y="64"/>
                  </a:lnTo>
                  <a:lnTo>
                    <a:pt x="36" y="67"/>
                  </a:lnTo>
                  <a:lnTo>
                    <a:pt x="28" y="67"/>
                  </a:lnTo>
                  <a:lnTo>
                    <a:pt x="23" y="67"/>
                  </a:lnTo>
                  <a:lnTo>
                    <a:pt x="20" y="64"/>
                  </a:lnTo>
                  <a:lnTo>
                    <a:pt x="15" y="62"/>
                  </a:lnTo>
                  <a:lnTo>
                    <a:pt x="13" y="59"/>
                  </a:lnTo>
                  <a:lnTo>
                    <a:pt x="13" y="90"/>
                  </a:lnTo>
                  <a:lnTo>
                    <a:pt x="0" y="90"/>
                  </a:lnTo>
                  <a:close/>
                  <a:moveTo>
                    <a:pt x="13" y="33"/>
                  </a:moveTo>
                  <a:lnTo>
                    <a:pt x="13" y="41"/>
                  </a:lnTo>
                  <a:lnTo>
                    <a:pt x="15" y="46"/>
                  </a:lnTo>
                  <a:lnTo>
                    <a:pt x="18" y="51"/>
                  </a:lnTo>
                  <a:lnTo>
                    <a:pt x="23" y="56"/>
                  </a:lnTo>
                  <a:lnTo>
                    <a:pt x="28" y="56"/>
                  </a:lnTo>
                  <a:lnTo>
                    <a:pt x="33" y="56"/>
                  </a:lnTo>
                  <a:lnTo>
                    <a:pt x="38" y="51"/>
                  </a:lnTo>
                  <a:lnTo>
                    <a:pt x="44" y="46"/>
                  </a:lnTo>
                  <a:lnTo>
                    <a:pt x="44" y="41"/>
                  </a:lnTo>
                  <a:lnTo>
                    <a:pt x="44" y="33"/>
                  </a:lnTo>
                  <a:lnTo>
                    <a:pt x="44" y="25"/>
                  </a:lnTo>
                  <a:lnTo>
                    <a:pt x="44" y="20"/>
                  </a:lnTo>
                  <a:lnTo>
                    <a:pt x="41" y="15"/>
                  </a:lnTo>
                  <a:lnTo>
                    <a:pt x="36" y="12"/>
                  </a:lnTo>
                  <a:lnTo>
                    <a:pt x="28" y="10"/>
                  </a:lnTo>
                  <a:lnTo>
                    <a:pt x="23" y="12"/>
                  </a:lnTo>
                  <a:lnTo>
                    <a:pt x="18" y="18"/>
                  </a:lnTo>
                  <a:lnTo>
                    <a:pt x="15" y="20"/>
                  </a:lnTo>
                  <a:lnTo>
                    <a:pt x="13" y="28"/>
                  </a:lnTo>
                  <a:lnTo>
                    <a:pt x="13" y="33"/>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72" name="Freeform 1212"/>
            <p:cNvSpPr>
              <a:spLocks noEditPoints="1"/>
            </p:cNvSpPr>
            <p:nvPr/>
          </p:nvSpPr>
          <p:spPr bwMode="auto">
            <a:xfrm>
              <a:off x="2796" y="1527"/>
              <a:ext cx="60" cy="67"/>
            </a:xfrm>
            <a:custGeom>
              <a:avLst/>
              <a:gdLst/>
              <a:ahLst/>
              <a:cxnLst>
                <a:cxn ang="0">
                  <a:pos x="49" y="46"/>
                </a:cxn>
                <a:cxn ang="0">
                  <a:pos x="60" y="49"/>
                </a:cxn>
                <a:cxn ang="0">
                  <a:pos x="57" y="56"/>
                </a:cxn>
                <a:cxn ang="0">
                  <a:pos x="49" y="62"/>
                </a:cxn>
                <a:cxn ang="0">
                  <a:pos x="42" y="67"/>
                </a:cxn>
                <a:cxn ang="0">
                  <a:pos x="31" y="67"/>
                </a:cxn>
                <a:cxn ang="0">
                  <a:pos x="23" y="67"/>
                </a:cxn>
                <a:cxn ang="0">
                  <a:pos x="16" y="64"/>
                </a:cxn>
                <a:cxn ang="0">
                  <a:pos x="11" y="59"/>
                </a:cxn>
                <a:cxn ang="0">
                  <a:pos x="5" y="51"/>
                </a:cxn>
                <a:cxn ang="0">
                  <a:pos x="3" y="43"/>
                </a:cxn>
                <a:cxn ang="0">
                  <a:pos x="0" y="33"/>
                </a:cxn>
                <a:cxn ang="0">
                  <a:pos x="3" y="25"/>
                </a:cxn>
                <a:cxn ang="0">
                  <a:pos x="5" y="15"/>
                </a:cxn>
                <a:cxn ang="0">
                  <a:pos x="11" y="10"/>
                </a:cxn>
                <a:cxn ang="0">
                  <a:pos x="16" y="5"/>
                </a:cxn>
                <a:cxn ang="0">
                  <a:pos x="23" y="2"/>
                </a:cxn>
                <a:cxn ang="0">
                  <a:pos x="31" y="0"/>
                </a:cxn>
                <a:cxn ang="0">
                  <a:pos x="39" y="2"/>
                </a:cxn>
                <a:cxn ang="0">
                  <a:pos x="47" y="5"/>
                </a:cxn>
                <a:cxn ang="0">
                  <a:pos x="52" y="10"/>
                </a:cxn>
                <a:cxn ang="0">
                  <a:pos x="57" y="15"/>
                </a:cxn>
                <a:cxn ang="0">
                  <a:pos x="60" y="23"/>
                </a:cxn>
                <a:cxn ang="0">
                  <a:pos x="60" y="33"/>
                </a:cxn>
                <a:cxn ang="0">
                  <a:pos x="60" y="36"/>
                </a:cxn>
                <a:cxn ang="0">
                  <a:pos x="60" y="36"/>
                </a:cxn>
                <a:cxn ang="0">
                  <a:pos x="13" y="36"/>
                </a:cxn>
                <a:cxn ang="0">
                  <a:pos x="16" y="46"/>
                </a:cxn>
                <a:cxn ang="0">
                  <a:pos x="18" y="51"/>
                </a:cxn>
                <a:cxn ang="0">
                  <a:pos x="23" y="56"/>
                </a:cxn>
                <a:cxn ang="0">
                  <a:pos x="31" y="56"/>
                </a:cxn>
                <a:cxn ang="0">
                  <a:pos x="36" y="56"/>
                </a:cxn>
                <a:cxn ang="0">
                  <a:pos x="42" y="54"/>
                </a:cxn>
                <a:cxn ang="0">
                  <a:pos x="47" y="51"/>
                </a:cxn>
                <a:cxn ang="0">
                  <a:pos x="49" y="46"/>
                </a:cxn>
                <a:cxn ang="0">
                  <a:pos x="13" y="25"/>
                </a:cxn>
                <a:cxn ang="0">
                  <a:pos x="49" y="25"/>
                </a:cxn>
                <a:cxn ang="0">
                  <a:pos x="47" y="20"/>
                </a:cxn>
                <a:cxn ang="0">
                  <a:pos x="44" y="15"/>
                </a:cxn>
                <a:cxn ang="0">
                  <a:pos x="39" y="12"/>
                </a:cxn>
                <a:cxn ang="0">
                  <a:pos x="31" y="10"/>
                </a:cxn>
                <a:cxn ang="0">
                  <a:pos x="23" y="12"/>
                </a:cxn>
                <a:cxn ang="0">
                  <a:pos x="18" y="15"/>
                </a:cxn>
                <a:cxn ang="0">
                  <a:pos x="13" y="20"/>
                </a:cxn>
                <a:cxn ang="0">
                  <a:pos x="13" y="25"/>
                </a:cxn>
              </a:cxnLst>
              <a:rect l="0" t="0" r="r" b="b"/>
              <a:pathLst>
                <a:path w="60" h="67">
                  <a:moveTo>
                    <a:pt x="49" y="46"/>
                  </a:moveTo>
                  <a:lnTo>
                    <a:pt x="60" y="49"/>
                  </a:lnTo>
                  <a:lnTo>
                    <a:pt x="57" y="56"/>
                  </a:lnTo>
                  <a:lnTo>
                    <a:pt x="49" y="62"/>
                  </a:lnTo>
                  <a:lnTo>
                    <a:pt x="42" y="67"/>
                  </a:lnTo>
                  <a:lnTo>
                    <a:pt x="31" y="67"/>
                  </a:lnTo>
                  <a:lnTo>
                    <a:pt x="23" y="67"/>
                  </a:lnTo>
                  <a:lnTo>
                    <a:pt x="16" y="64"/>
                  </a:lnTo>
                  <a:lnTo>
                    <a:pt x="11" y="59"/>
                  </a:lnTo>
                  <a:lnTo>
                    <a:pt x="5" y="51"/>
                  </a:lnTo>
                  <a:lnTo>
                    <a:pt x="3" y="43"/>
                  </a:lnTo>
                  <a:lnTo>
                    <a:pt x="0" y="33"/>
                  </a:lnTo>
                  <a:lnTo>
                    <a:pt x="3" y="25"/>
                  </a:lnTo>
                  <a:lnTo>
                    <a:pt x="5" y="15"/>
                  </a:lnTo>
                  <a:lnTo>
                    <a:pt x="11" y="10"/>
                  </a:lnTo>
                  <a:lnTo>
                    <a:pt x="16" y="5"/>
                  </a:lnTo>
                  <a:lnTo>
                    <a:pt x="23" y="2"/>
                  </a:lnTo>
                  <a:lnTo>
                    <a:pt x="31" y="0"/>
                  </a:lnTo>
                  <a:lnTo>
                    <a:pt x="39" y="2"/>
                  </a:lnTo>
                  <a:lnTo>
                    <a:pt x="47" y="5"/>
                  </a:lnTo>
                  <a:lnTo>
                    <a:pt x="52" y="10"/>
                  </a:lnTo>
                  <a:lnTo>
                    <a:pt x="57" y="15"/>
                  </a:lnTo>
                  <a:lnTo>
                    <a:pt x="60" y="23"/>
                  </a:lnTo>
                  <a:lnTo>
                    <a:pt x="60" y="33"/>
                  </a:lnTo>
                  <a:lnTo>
                    <a:pt x="60" y="36"/>
                  </a:lnTo>
                  <a:lnTo>
                    <a:pt x="60" y="36"/>
                  </a:lnTo>
                  <a:lnTo>
                    <a:pt x="13" y="36"/>
                  </a:lnTo>
                  <a:lnTo>
                    <a:pt x="16" y="46"/>
                  </a:lnTo>
                  <a:lnTo>
                    <a:pt x="18" y="51"/>
                  </a:lnTo>
                  <a:lnTo>
                    <a:pt x="23" y="56"/>
                  </a:lnTo>
                  <a:lnTo>
                    <a:pt x="31" y="56"/>
                  </a:lnTo>
                  <a:lnTo>
                    <a:pt x="36" y="56"/>
                  </a:lnTo>
                  <a:lnTo>
                    <a:pt x="42" y="54"/>
                  </a:lnTo>
                  <a:lnTo>
                    <a:pt x="47" y="51"/>
                  </a:lnTo>
                  <a:lnTo>
                    <a:pt x="49" y="46"/>
                  </a:lnTo>
                  <a:close/>
                  <a:moveTo>
                    <a:pt x="13" y="25"/>
                  </a:moveTo>
                  <a:lnTo>
                    <a:pt x="49" y="25"/>
                  </a:lnTo>
                  <a:lnTo>
                    <a:pt x="47" y="20"/>
                  </a:lnTo>
                  <a:lnTo>
                    <a:pt x="44" y="15"/>
                  </a:lnTo>
                  <a:lnTo>
                    <a:pt x="39" y="12"/>
                  </a:lnTo>
                  <a:lnTo>
                    <a:pt x="31" y="10"/>
                  </a:lnTo>
                  <a:lnTo>
                    <a:pt x="23" y="12"/>
                  </a:lnTo>
                  <a:lnTo>
                    <a:pt x="18" y="15"/>
                  </a:lnTo>
                  <a:lnTo>
                    <a:pt x="13" y="20"/>
                  </a:lnTo>
                  <a:lnTo>
                    <a:pt x="13" y="2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73" name="Freeform 1213"/>
            <p:cNvSpPr>
              <a:spLocks/>
            </p:cNvSpPr>
            <p:nvPr/>
          </p:nvSpPr>
          <p:spPr bwMode="auto">
            <a:xfrm>
              <a:off x="2866" y="1527"/>
              <a:ext cx="57" cy="67"/>
            </a:xfrm>
            <a:custGeom>
              <a:avLst/>
              <a:gdLst/>
              <a:ahLst/>
              <a:cxnLst>
                <a:cxn ang="0">
                  <a:pos x="44" y="43"/>
                </a:cxn>
                <a:cxn ang="0">
                  <a:pos x="57" y="43"/>
                </a:cxn>
                <a:cxn ang="0">
                  <a:pos x="54" y="54"/>
                </a:cxn>
                <a:cxn ang="0">
                  <a:pos x="46" y="62"/>
                </a:cxn>
                <a:cxn ang="0">
                  <a:pos x="39" y="67"/>
                </a:cxn>
                <a:cxn ang="0">
                  <a:pos x="31" y="67"/>
                </a:cxn>
                <a:cxn ang="0">
                  <a:pos x="21" y="67"/>
                </a:cxn>
                <a:cxn ang="0">
                  <a:pos x="15" y="64"/>
                </a:cxn>
                <a:cxn ang="0">
                  <a:pos x="8" y="59"/>
                </a:cxn>
                <a:cxn ang="0">
                  <a:pos x="5" y="51"/>
                </a:cxn>
                <a:cxn ang="0">
                  <a:pos x="3" y="43"/>
                </a:cxn>
                <a:cxn ang="0">
                  <a:pos x="0" y="33"/>
                </a:cxn>
                <a:cxn ang="0">
                  <a:pos x="3" y="23"/>
                </a:cxn>
                <a:cxn ang="0">
                  <a:pos x="5" y="15"/>
                </a:cxn>
                <a:cxn ang="0">
                  <a:pos x="8" y="10"/>
                </a:cxn>
                <a:cxn ang="0">
                  <a:pos x="15" y="5"/>
                </a:cxn>
                <a:cxn ang="0">
                  <a:pos x="21" y="2"/>
                </a:cxn>
                <a:cxn ang="0">
                  <a:pos x="31" y="0"/>
                </a:cxn>
                <a:cxn ang="0">
                  <a:pos x="39" y="2"/>
                </a:cxn>
                <a:cxn ang="0">
                  <a:pos x="46" y="5"/>
                </a:cxn>
                <a:cxn ang="0">
                  <a:pos x="52" y="12"/>
                </a:cxn>
                <a:cxn ang="0">
                  <a:pos x="54" y="20"/>
                </a:cxn>
                <a:cxn ang="0">
                  <a:pos x="44" y="23"/>
                </a:cxn>
                <a:cxn ang="0">
                  <a:pos x="41" y="18"/>
                </a:cxn>
                <a:cxn ang="0">
                  <a:pos x="39" y="12"/>
                </a:cxn>
                <a:cxn ang="0">
                  <a:pos x="34" y="10"/>
                </a:cxn>
                <a:cxn ang="0">
                  <a:pos x="31" y="10"/>
                </a:cxn>
                <a:cxn ang="0">
                  <a:pos x="23" y="12"/>
                </a:cxn>
                <a:cxn ang="0">
                  <a:pos x="18" y="15"/>
                </a:cxn>
                <a:cxn ang="0">
                  <a:pos x="15" y="20"/>
                </a:cxn>
                <a:cxn ang="0">
                  <a:pos x="13" y="25"/>
                </a:cxn>
                <a:cxn ang="0">
                  <a:pos x="13" y="33"/>
                </a:cxn>
                <a:cxn ang="0">
                  <a:pos x="13" y="41"/>
                </a:cxn>
                <a:cxn ang="0">
                  <a:pos x="15" y="46"/>
                </a:cxn>
                <a:cxn ang="0">
                  <a:pos x="18" y="51"/>
                </a:cxn>
                <a:cxn ang="0">
                  <a:pos x="23" y="56"/>
                </a:cxn>
                <a:cxn ang="0">
                  <a:pos x="28" y="56"/>
                </a:cxn>
                <a:cxn ang="0">
                  <a:pos x="36" y="56"/>
                </a:cxn>
                <a:cxn ang="0">
                  <a:pos x="39" y="54"/>
                </a:cxn>
                <a:cxn ang="0">
                  <a:pos x="44" y="49"/>
                </a:cxn>
                <a:cxn ang="0">
                  <a:pos x="44" y="43"/>
                </a:cxn>
              </a:cxnLst>
              <a:rect l="0" t="0" r="r" b="b"/>
              <a:pathLst>
                <a:path w="57" h="67">
                  <a:moveTo>
                    <a:pt x="44" y="43"/>
                  </a:moveTo>
                  <a:lnTo>
                    <a:pt x="57" y="43"/>
                  </a:lnTo>
                  <a:lnTo>
                    <a:pt x="54" y="54"/>
                  </a:lnTo>
                  <a:lnTo>
                    <a:pt x="46" y="62"/>
                  </a:lnTo>
                  <a:lnTo>
                    <a:pt x="39" y="67"/>
                  </a:lnTo>
                  <a:lnTo>
                    <a:pt x="31" y="67"/>
                  </a:lnTo>
                  <a:lnTo>
                    <a:pt x="21" y="67"/>
                  </a:lnTo>
                  <a:lnTo>
                    <a:pt x="15" y="64"/>
                  </a:lnTo>
                  <a:lnTo>
                    <a:pt x="8" y="59"/>
                  </a:lnTo>
                  <a:lnTo>
                    <a:pt x="5" y="51"/>
                  </a:lnTo>
                  <a:lnTo>
                    <a:pt x="3" y="43"/>
                  </a:lnTo>
                  <a:lnTo>
                    <a:pt x="0" y="33"/>
                  </a:lnTo>
                  <a:lnTo>
                    <a:pt x="3" y="23"/>
                  </a:lnTo>
                  <a:lnTo>
                    <a:pt x="5" y="15"/>
                  </a:lnTo>
                  <a:lnTo>
                    <a:pt x="8" y="10"/>
                  </a:lnTo>
                  <a:lnTo>
                    <a:pt x="15" y="5"/>
                  </a:lnTo>
                  <a:lnTo>
                    <a:pt x="21" y="2"/>
                  </a:lnTo>
                  <a:lnTo>
                    <a:pt x="31" y="0"/>
                  </a:lnTo>
                  <a:lnTo>
                    <a:pt x="39" y="2"/>
                  </a:lnTo>
                  <a:lnTo>
                    <a:pt x="46" y="5"/>
                  </a:lnTo>
                  <a:lnTo>
                    <a:pt x="52" y="12"/>
                  </a:lnTo>
                  <a:lnTo>
                    <a:pt x="54" y="20"/>
                  </a:lnTo>
                  <a:lnTo>
                    <a:pt x="44" y="23"/>
                  </a:lnTo>
                  <a:lnTo>
                    <a:pt x="41" y="18"/>
                  </a:lnTo>
                  <a:lnTo>
                    <a:pt x="39" y="12"/>
                  </a:lnTo>
                  <a:lnTo>
                    <a:pt x="34" y="10"/>
                  </a:lnTo>
                  <a:lnTo>
                    <a:pt x="31" y="10"/>
                  </a:lnTo>
                  <a:lnTo>
                    <a:pt x="23" y="12"/>
                  </a:lnTo>
                  <a:lnTo>
                    <a:pt x="18" y="15"/>
                  </a:lnTo>
                  <a:lnTo>
                    <a:pt x="15" y="20"/>
                  </a:lnTo>
                  <a:lnTo>
                    <a:pt x="13" y="25"/>
                  </a:lnTo>
                  <a:lnTo>
                    <a:pt x="13" y="33"/>
                  </a:lnTo>
                  <a:lnTo>
                    <a:pt x="13" y="41"/>
                  </a:lnTo>
                  <a:lnTo>
                    <a:pt x="15" y="46"/>
                  </a:lnTo>
                  <a:lnTo>
                    <a:pt x="18" y="51"/>
                  </a:lnTo>
                  <a:lnTo>
                    <a:pt x="23" y="56"/>
                  </a:lnTo>
                  <a:lnTo>
                    <a:pt x="28" y="56"/>
                  </a:lnTo>
                  <a:lnTo>
                    <a:pt x="36" y="56"/>
                  </a:lnTo>
                  <a:lnTo>
                    <a:pt x="39" y="54"/>
                  </a:lnTo>
                  <a:lnTo>
                    <a:pt x="44" y="49"/>
                  </a:lnTo>
                  <a:lnTo>
                    <a:pt x="44" y="43"/>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74" name="Freeform 1214"/>
            <p:cNvSpPr>
              <a:spLocks/>
            </p:cNvSpPr>
            <p:nvPr/>
          </p:nvSpPr>
          <p:spPr bwMode="auto">
            <a:xfrm>
              <a:off x="2925" y="1506"/>
              <a:ext cx="31" cy="88"/>
            </a:xfrm>
            <a:custGeom>
              <a:avLst/>
              <a:gdLst/>
              <a:ahLst/>
              <a:cxnLst>
                <a:cxn ang="0">
                  <a:pos x="31" y="77"/>
                </a:cxn>
                <a:cxn ang="0">
                  <a:pos x="31" y="88"/>
                </a:cxn>
                <a:cxn ang="0">
                  <a:pos x="29" y="88"/>
                </a:cxn>
                <a:cxn ang="0">
                  <a:pos x="24" y="88"/>
                </a:cxn>
                <a:cxn ang="0">
                  <a:pos x="18" y="88"/>
                </a:cxn>
                <a:cxn ang="0">
                  <a:pos x="16" y="85"/>
                </a:cxn>
                <a:cxn ang="0">
                  <a:pos x="13" y="85"/>
                </a:cxn>
                <a:cxn ang="0">
                  <a:pos x="11" y="83"/>
                </a:cxn>
                <a:cxn ang="0">
                  <a:pos x="8" y="77"/>
                </a:cxn>
                <a:cxn ang="0">
                  <a:pos x="8" y="70"/>
                </a:cxn>
                <a:cxn ang="0">
                  <a:pos x="8" y="33"/>
                </a:cxn>
                <a:cxn ang="0">
                  <a:pos x="0" y="33"/>
                </a:cxn>
                <a:cxn ang="0">
                  <a:pos x="0" y="23"/>
                </a:cxn>
                <a:cxn ang="0">
                  <a:pos x="8" y="23"/>
                </a:cxn>
                <a:cxn ang="0">
                  <a:pos x="8" y="8"/>
                </a:cxn>
                <a:cxn ang="0">
                  <a:pos x="21" y="0"/>
                </a:cxn>
                <a:cxn ang="0">
                  <a:pos x="21" y="23"/>
                </a:cxn>
                <a:cxn ang="0">
                  <a:pos x="31" y="23"/>
                </a:cxn>
                <a:cxn ang="0">
                  <a:pos x="31" y="33"/>
                </a:cxn>
                <a:cxn ang="0">
                  <a:pos x="21" y="33"/>
                </a:cxn>
                <a:cxn ang="0">
                  <a:pos x="21" y="70"/>
                </a:cxn>
                <a:cxn ang="0">
                  <a:pos x="21" y="72"/>
                </a:cxn>
                <a:cxn ang="0">
                  <a:pos x="21" y="75"/>
                </a:cxn>
                <a:cxn ang="0">
                  <a:pos x="21" y="77"/>
                </a:cxn>
                <a:cxn ang="0">
                  <a:pos x="24" y="77"/>
                </a:cxn>
                <a:cxn ang="0">
                  <a:pos x="24" y="77"/>
                </a:cxn>
                <a:cxn ang="0">
                  <a:pos x="26" y="77"/>
                </a:cxn>
                <a:cxn ang="0">
                  <a:pos x="29" y="77"/>
                </a:cxn>
                <a:cxn ang="0">
                  <a:pos x="31" y="77"/>
                </a:cxn>
              </a:cxnLst>
              <a:rect l="0" t="0" r="r" b="b"/>
              <a:pathLst>
                <a:path w="31" h="88">
                  <a:moveTo>
                    <a:pt x="31" y="77"/>
                  </a:moveTo>
                  <a:lnTo>
                    <a:pt x="31" y="88"/>
                  </a:lnTo>
                  <a:lnTo>
                    <a:pt x="29" y="88"/>
                  </a:lnTo>
                  <a:lnTo>
                    <a:pt x="24" y="88"/>
                  </a:lnTo>
                  <a:lnTo>
                    <a:pt x="18" y="88"/>
                  </a:lnTo>
                  <a:lnTo>
                    <a:pt x="16" y="85"/>
                  </a:lnTo>
                  <a:lnTo>
                    <a:pt x="13" y="85"/>
                  </a:lnTo>
                  <a:lnTo>
                    <a:pt x="11" y="83"/>
                  </a:lnTo>
                  <a:lnTo>
                    <a:pt x="8" y="77"/>
                  </a:lnTo>
                  <a:lnTo>
                    <a:pt x="8" y="70"/>
                  </a:lnTo>
                  <a:lnTo>
                    <a:pt x="8" y="33"/>
                  </a:lnTo>
                  <a:lnTo>
                    <a:pt x="0" y="33"/>
                  </a:lnTo>
                  <a:lnTo>
                    <a:pt x="0" y="23"/>
                  </a:lnTo>
                  <a:lnTo>
                    <a:pt x="8" y="23"/>
                  </a:lnTo>
                  <a:lnTo>
                    <a:pt x="8" y="8"/>
                  </a:lnTo>
                  <a:lnTo>
                    <a:pt x="21" y="0"/>
                  </a:lnTo>
                  <a:lnTo>
                    <a:pt x="21" y="23"/>
                  </a:lnTo>
                  <a:lnTo>
                    <a:pt x="31" y="23"/>
                  </a:lnTo>
                  <a:lnTo>
                    <a:pt x="31" y="33"/>
                  </a:lnTo>
                  <a:lnTo>
                    <a:pt x="21" y="33"/>
                  </a:lnTo>
                  <a:lnTo>
                    <a:pt x="21" y="70"/>
                  </a:lnTo>
                  <a:lnTo>
                    <a:pt x="21" y="72"/>
                  </a:lnTo>
                  <a:lnTo>
                    <a:pt x="21" y="75"/>
                  </a:lnTo>
                  <a:lnTo>
                    <a:pt x="21" y="77"/>
                  </a:lnTo>
                  <a:lnTo>
                    <a:pt x="24" y="77"/>
                  </a:lnTo>
                  <a:lnTo>
                    <a:pt x="24" y="77"/>
                  </a:lnTo>
                  <a:lnTo>
                    <a:pt x="26" y="77"/>
                  </a:lnTo>
                  <a:lnTo>
                    <a:pt x="29" y="77"/>
                  </a:lnTo>
                  <a:lnTo>
                    <a:pt x="31" y="7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75" name="Freeform 1215"/>
            <p:cNvSpPr>
              <a:spLocks/>
            </p:cNvSpPr>
            <p:nvPr/>
          </p:nvSpPr>
          <p:spPr bwMode="auto">
            <a:xfrm>
              <a:off x="2967" y="1527"/>
              <a:ext cx="33" cy="67"/>
            </a:xfrm>
            <a:custGeom>
              <a:avLst/>
              <a:gdLst/>
              <a:ahLst/>
              <a:cxnLst>
                <a:cxn ang="0">
                  <a:pos x="0" y="67"/>
                </a:cxn>
                <a:cxn ang="0">
                  <a:pos x="0" y="2"/>
                </a:cxn>
                <a:cxn ang="0">
                  <a:pos x="10" y="2"/>
                </a:cxn>
                <a:cxn ang="0">
                  <a:pos x="10" y="10"/>
                </a:cxn>
                <a:cxn ang="0">
                  <a:pos x="15" y="5"/>
                </a:cxn>
                <a:cxn ang="0">
                  <a:pos x="18" y="2"/>
                </a:cxn>
                <a:cxn ang="0">
                  <a:pos x="20" y="0"/>
                </a:cxn>
                <a:cxn ang="0">
                  <a:pos x="23" y="0"/>
                </a:cxn>
                <a:cxn ang="0">
                  <a:pos x="28" y="0"/>
                </a:cxn>
                <a:cxn ang="0">
                  <a:pos x="33" y="2"/>
                </a:cxn>
                <a:cxn ang="0">
                  <a:pos x="31" y="12"/>
                </a:cxn>
                <a:cxn ang="0">
                  <a:pos x="28" y="10"/>
                </a:cxn>
                <a:cxn ang="0">
                  <a:pos x="23" y="10"/>
                </a:cxn>
                <a:cxn ang="0">
                  <a:pos x="20" y="10"/>
                </a:cxn>
                <a:cxn ang="0">
                  <a:pos x="18" y="12"/>
                </a:cxn>
                <a:cxn ang="0">
                  <a:pos x="15" y="15"/>
                </a:cxn>
                <a:cxn ang="0">
                  <a:pos x="13" y="18"/>
                </a:cxn>
                <a:cxn ang="0">
                  <a:pos x="13" y="25"/>
                </a:cxn>
                <a:cxn ang="0">
                  <a:pos x="13" y="31"/>
                </a:cxn>
                <a:cxn ang="0">
                  <a:pos x="13" y="67"/>
                </a:cxn>
                <a:cxn ang="0">
                  <a:pos x="0" y="67"/>
                </a:cxn>
              </a:cxnLst>
              <a:rect l="0" t="0" r="r" b="b"/>
              <a:pathLst>
                <a:path w="33" h="67">
                  <a:moveTo>
                    <a:pt x="0" y="67"/>
                  </a:moveTo>
                  <a:lnTo>
                    <a:pt x="0" y="2"/>
                  </a:lnTo>
                  <a:lnTo>
                    <a:pt x="10" y="2"/>
                  </a:lnTo>
                  <a:lnTo>
                    <a:pt x="10" y="10"/>
                  </a:lnTo>
                  <a:lnTo>
                    <a:pt x="15" y="5"/>
                  </a:lnTo>
                  <a:lnTo>
                    <a:pt x="18" y="2"/>
                  </a:lnTo>
                  <a:lnTo>
                    <a:pt x="20" y="0"/>
                  </a:lnTo>
                  <a:lnTo>
                    <a:pt x="23" y="0"/>
                  </a:lnTo>
                  <a:lnTo>
                    <a:pt x="28" y="0"/>
                  </a:lnTo>
                  <a:lnTo>
                    <a:pt x="33" y="2"/>
                  </a:lnTo>
                  <a:lnTo>
                    <a:pt x="31" y="12"/>
                  </a:lnTo>
                  <a:lnTo>
                    <a:pt x="28" y="10"/>
                  </a:lnTo>
                  <a:lnTo>
                    <a:pt x="23" y="10"/>
                  </a:lnTo>
                  <a:lnTo>
                    <a:pt x="20" y="10"/>
                  </a:lnTo>
                  <a:lnTo>
                    <a:pt x="18" y="12"/>
                  </a:lnTo>
                  <a:lnTo>
                    <a:pt x="15" y="15"/>
                  </a:lnTo>
                  <a:lnTo>
                    <a:pt x="13" y="18"/>
                  </a:lnTo>
                  <a:lnTo>
                    <a:pt x="13" y="25"/>
                  </a:lnTo>
                  <a:lnTo>
                    <a:pt x="13" y="31"/>
                  </a:lnTo>
                  <a:lnTo>
                    <a:pt x="13" y="67"/>
                  </a:lnTo>
                  <a:lnTo>
                    <a:pt x="0" y="6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76" name="Freeform 1216"/>
            <p:cNvSpPr>
              <a:spLocks noEditPoints="1"/>
            </p:cNvSpPr>
            <p:nvPr/>
          </p:nvSpPr>
          <p:spPr bwMode="auto">
            <a:xfrm>
              <a:off x="3005" y="1527"/>
              <a:ext cx="57" cy="67"/>
            </a:xfrm>
            <a:custGeom>
              <a:avLst/>
              <a:gdLst/>
              <a:ahLst/>
              <a:cxnLst>
                <a:cxn ang="0">
                  <a:pos x="37" y="62"/>
                </a:cxn>
                <a:cxn ang="0">
                  <a:pos x="26" y="67"/>
                </a:cxn>
                <a:cxn ang="0">
                  <a:pos x="11" y="67"/>
                </a:cxn>
                <a:cxn ang="0">
                  <a:pos x="0" y="56"/>
                </a:cxn>
                <a:cxn ang="0">
                  <a:pos x="0" y="43"/>
                </a:cxn>
                <a:cxn ang="0">
                  <a:pos x="3" y="36"/>
                </a:cxn>
                <a:cxn ang="0">
                  <a:pos x="11" y="31"/>
                </a:cxn>
                <a:cxn ang="0">
                  <a:pos x="18" y="28"/>
                </a:cxn>
                <a:cxn ang="0">
                  <a:pos x="34" y="25"/>
                </a:cxn>
                <a:cxn ang="0">
                  <a:pos x="42" y="23"/>
                </a:cxn>
                <a:cxn ang="0">
                  <a:pos x="42" y="18"/>
                </a:cxn>
                <a:cxn ang="0">
                  <a:pos x="34" y="10"/>
                </a:cxn>
                <a:cxn ang="0">
                  <a:pos x="21" y="10"/>
                </a:cxn>
                <a:cxn ang="0">
                  <a:pos x="16" y="15"/>
                </a:cxn>
                <a:cxn ang="0">
                  <a:pos x="0" y="20"/>
                </a:cxn>
                <a:cxn ang="0">
                  <a:pos x="6" y="7"/>
                </a:cxn>
                <a:cxn ang="0">
                  <a:pos x="16" y="2"/>
                </a:cxn>
                <a:cxn ang="0">
                  <a:pos x="29" y="0"/>
                </a:cxn>
                <a:cxn ang="0">
                  <a:pos x="42" y="2"/>
                </a:cxn>
                <a:cxn ang="0">
                  <a:pos x="49" y="7"/>
                </a:cxn>
                <a:cxn ang="0">
                  <a:pos x="55" y="15"/>
                </a:cxn>
                <a:cxn ang="0">
                  <a:pos x="55" y="23"/>
                </a:cxn>
                <a:cxn ang="0">
                  <a:pos x="55" y="46"/>
                </a:cxn>
                <a:cxn ang="0">
                  <a:pos x="55" y="56"/>
                </a:cxn>
                <a:cxn ang="0">
                  <a:pos x="57" y="67"/>
                </a:cxn>
                <a:cxn ang="0">
                  <a:pos x="44" y="62"/>
                </a:cxn>
                <a:cxn ang="0">
                  <a:pos x="42" y="36"/>
                </a:cxn>
                <a:cxn ang="0">
                  <a:pos x="26" y="38"/>
                </a:cxn>
                <a:cxn ang="0">
                  <a:pos x="16" y="41"/>
                </a:cxn>
                <a:cxn ang="0">
                  <a:pos x="13" y="43"/>
                </a:cxn>
                <a:cxn ang="0">
                  <a:pos x="11" y="49"/>
                </a:cxn>
                <a:cxn ang="0">
                  <a:pos x="13" y="54"/>
                </a:cxn>
                <a:cxn ang="0">
                  <a:pos x="24" y="56"/>
                </a:cxn>
                <a:cxn ang="0">
                  <a:pos x="34" y="54"/>
                </a:cxn>
                <a:cxn ang="0">
                  <a:pos x="39" y="49"/>
                </a:cxn>
                <a:cxn ang="0">
                  <a:pos x="42" y="38"/>
                </a:cxn>
              </a:cxnLst>
              <a:rect l="0" t="0" r="r" b="b"/>
              <a:pathLst>
                <a:path w="57" h="67">
                  <a:moveTo>
                    <a:pt x="42" y="59"/>
                  </a:moveTo>
                  <a:lnTo>
                    <a:pt x="37" y="62"/>
                  </a:lnTo>
                  <a:lnTo>
                    <a:pt x="31" y="64"/>
                  </a:lnTo>
                  <a:lnTo>
                    <a:pt x="26" y="67"/>
                  </a:lnTo>
                  <a:lnTo>
                    <a:pt x="21" y="67"/>
                  </a:lnTo>
                  <a:lnTo>
                    <a:pt x="11" y="67"/>
                  </a:lnTo>
                  <a:lnTo>
                    <a:pt x="6" y="62"/>
                  </a:lnTo>
                  <a:lnTo>
                    <a:pt x="0" y="56"/>
                  </a:lnTo>
                  <a:lnTo>
                    <a:pt x="0" y="49"/>
                  </a:lnTo>
                  <a:lnTo>
                    <a:pt x="0" y="43"/>
                  </a:lnTo>
                  <a:lnTo>
                    <a:pt x="3" y="41"/>
                  </a:lnTo>
                  <a:lnTo>
                    <a:pt x="3" y="36"/>
                  </a:lnTo>
                  <a:lnTo>
                    <a:pt x="8" y="33"/>
                  </a:lnTo>
                  <a:lnTo>
                    <a:pt x="11" y="31"/>
                  </a:lnTo>
                  <a:lnTo>
                    <a:pt x="13" y="31"/>
                  </a:lnTo>
                  <a:lnTo>
                    <a:pt x="18" y="28"/>
                  </a:lnTo>
                  <a:lnTo>
                    <a:pt x="24" y="28"/>
                  </a:lnTo>
                  <a:lnTo>
                    <a:pt x="34" y="25"/>
                  </a:lnTo>
                  <a:lnTo>
                    <a:pt x="42" y="25"/>
                  </a:lnTo>
                  <a:lnTo>
                    <a:pt x="42" y="23"/>
                  </a:lnTo>
                  <a:lnTo>
                    <a:pt x="42" y="23"/>
                  </a:lnTo>
                  <a:lnTo>
                    <a:pt x="42" y="18"/>
                  </a:lnTo>
                  <a:lnTo>
                    <a:pt x="39" y="12"/>
                  </a:lnTo>
                  <a:lnTo>
                    <a:pt x="34" y="10"/>
                  </a:lnTo>
                  <a:lnTo>
                    <a:pt x="29" y="10"/>
                  </a:lnTo>
                  <a:lnTo>
                    <a:pt x="21" y="10"/>
                  </a:lnTo>
                  <a:lnTo>
                    <a:pt x="18" y="12"/>
                  </a:lnTo>
                  <a:lnTo>
                    <a:pt x="16" y="15"/>
                  </a:lnTo>
                  <a:lnTo>
                    <a:pt x="13" y="20"/>
                  </a:lnTo>
                  <a:lnTo>
                    <a:pt x="0" y="20"/>
                  </a:lnTo>
                  <a:lnTo>
                    <a:pt x="3" y="12"/>
                  </a:lnTo>
                  <a:lnTo>
                    <a:pt x="6" y="7"/>
                  </a:lnTo>
                  <a:lnTo>
                    <a:pt x="11" y="5"/>
                  </a:lnTo>
                  <a:lnTo>
                    <a:pt x="16" y="2"/>
                  </a:lnTo>
                  <a:lnTo>
                    <a:pt x="21" y="0"/>
                  </a:lnTo>
                  <a:lnTo>
                    <a:pt x="29" y="0"/>
                  </a:lnTo>
                  <a:lnTo>
                    <a:pt x="37" y="0"/>
                  </a:lnTo>
                  <a:lnTo>
                    <a:pt x="42" y="2"/>
                  </a:lnTo>
                  <a:lnTo>
                    <a:pt x="47" y="5"/>
                  </a:lnTo>
                  <a:lnTo>
                    <a:pt x="49" y="7"/>
                  </a:lnTo>
                  <a:lnTo>
                    <a:pt x="52" y="10"/>
                  </a:lnTo>
                  <a:lnTo>
                    <a:pt x="55" y="15"/>
                  </a:lnTo>
                  <a:lnTo>
                    <a:pt x="55" y="18"/>
                  </a:lnTo>
                  <a:lnTo>
                    <a:pt x="55" y="23"/>
                  </a:lnTo>
                  <a:lnTo>
                    <a:pt x="55" y="38"/>
                  </a:lnTo>
                  <a:lnTo>
                    <a:pt x="55" y="46"/>
                  </a:lnTo>
                  <a:lnTo>
                    <a:pt x="55" y="54"/>
                  </a:lnTo>
                  <a:lnTo>
                    <a:pt x="55" y="56"/>
                  </a:lnTo>
                  <a:lnTo>
                    <a:pt x="57" y="62"/>
                  </a:lnTo>
                  <a:lnTo>
                    <a:pt x="57" y="67"/>
                  </a:lnTo>
                  <a:lnTo>
                    <a:pt x="47" y="67"/>
                  </a:lnTo>
                  <a:lnTo>
                    <a:pt x="44" y="62"/>
                  </a:lnTo>
                  <a:lnTo>
                    <a:pt x="42" y="59"/>
                  </a:lnTo>
                  <a:close/>
                  <a:moveTo>
                    <a:pt x="42" y="36"/>
                  </a:moveTo>
                  <a:lnTo>
                    <a:pt x="34" y="36"/>
                  </a:lnTo>
                  <a:lnTo>
                    <a:pt x="26" y="38"/>
                  </a:lnTo>
                  <a:lnTo>
                    <a:pt x="21" y="38"/>
                  </a:lnTo>
                  <a:lnTo>
                    <a:pt x="16" y="41"/>
                  </a:lnTo>
                  <a:lnTo>
                    <a:pt x="13" y="41"/>
                  </a:lnTo>
                  <a:lnTo>
                    <a:pt x="13" y="43"/>
                  </a:lnTo>
                  <a:lnTo>
                    <a:pt x="11" y="46"/>
                  </a:lnTo>
                  <a:lnTo>
                    <a:pt x="11" y="49"/>
                  </a:lnTo>
                  <a:lnTo>
                    <a:pt x="13" y="51"/>
                  </a:lnTo>
                  <a:lnTo>
                    <a:pt x="13" y="54"/>
                  </a:lnTo>
                  <a:lnTo>
                    <a:pt x="18" y="56"/>
                  </a:lnTo>
                  <a:lnTo>
                    <a:pt x="24" y="56"/>
                  </a:lnTo>
                  <a:lnTo>
                    <a:pt x="29" y="56"/>
                  </a:lnTo>
                  <a:lnTo>
                    <a:pt x="34" y="54"/>
                  </a:lnTo>
                  <a:lnTo>
                    <a:pt x="37" y="51"/>
                  </a:lnTo>
                  <a:lnTo>
                    <a:pt x="39" y="49"/>
                  </a:lnTo>
                  <a:lnTo>
                    <a:pt x="42" y="43"/>
                  </a:lnTo>
                  <a:lnTo>
                    <a:pt x="42" y="38"/>
                  </a:lnTo>
                  <a:lnTo>
                    <a:pt x="42" y="3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77" name="Rectangle 1217"/>
            <p:cNvSpPr>
              <a:spLocks noChangeArrowheads="1"/>
            </p:cNvSpPr>
            <p:nvPr/>
          </p:nvSpPr>
          <p:spPr bwMode="auto">
            <a:xfrm>
              <a:off x="3078" y="1503"/>
              <a:ext cx="10" cy="91"/>
            </a:xfrm>
            <a:prstGeom prst="rect">
              <a:avLst/>
            </a:prstGeom>
            <a:solidFill>
              <a:srgbClr val="000000"/>
            </a:solidFill>
            <a:ln w="0">
              <a:solidFill>
                <a:srgbClr val="000000"/>
              </a:solidFill>
              <a:miter lim="800000"/>
              <a:headEnd/>
              <a:tailEnd/>
            </a:ln>
          </p:spPr>
          <p:txBody>
            <a:bodyPr>
              <a:prstTxWarp prst="textNoShape">
                <a:avLst/>
              </a:prstTxWarp>
            </a:bodyPr>
            <a:lstStyle/>
            <a:p>
              <a:endParaRPr lang="en-US"/>
            </a:p>
          </p:txBody>
        </p:sp>
        <p:sp>
          <p:nvSpPr>
            <p:cNvPr id="118978" name="Rectangle 1218"/>
            <p:cNvSpPr>
              <a:spLocks noChangeArrowheads="1"/>
            </p:cNvSpPr>
            <p:nvPr/>
          </p:nvSpPr>
          <p:spPr bwMode="auto">
            <a:xfrm>
              <a:off x="3098" y="1555"/>
              <a:ext cx="34" cy="10"/>
            </a:xfrm>
            <a:prstGeom prst="rect">
              <a:avLst/>
            </a:prstGeom>
            <a:solidFill>
              <a:srgbClr val="000000"/>
            </a:solidFill>
            <a:ln w="0">
              <a:solidFill>
                <a:srgbClr val="000000"/>
              </a:solidFill>
              <a:miter lim="800000"/>
              <a:headEnd/>
              <a:tailEnd/>
            </a:ln>
          </p:spPr>
          <p:txBody>
            <a:bodyPr>
              <a:prstTxWarp prst="textNoShape">
                <a:avLst/>
              </a:prstTxWarp>
            </a:bodyPr>
            <a:lstStyle/>
            <a:p>
              <a:endParaRPr lang="en-US"/>
            </a:p>
          </p:txBody>
        </p:sp>
        <p:sp>
          <p:nvSpPr>
            <p:cNvPr id="118979" name="Freeform 1219"/>
            <p:cNvSpPr>
              <a:spLocks/>
            </p:cNvSpPr>
            <p:nvPr/>
          </p:nvSpPr>
          <p:spPr bwMode="auto">
            <a:xfrm>
              <a:off x="3147" y="1503"/>
              <a:ext cx="68" cy="91"/>
            </a:xfrm>
            <a:custGeom>
              <a:avLst/>
              <a:gdLst/>
              <a:ahLst/>
              <a:cxnLst>
                <a:cxn ang="0">
                  <a:pos x="0" y="91"/>
                </a:cxn>
                <a:cxn ang="0">
                  <a:pos x="0" y="0"/>
                </a:cxn>
                <a:cxn ang="0">
                  <a:pos x="11" y="0"/>
                </a:cxn>
                <a:cxn ang="0">
                  <a:pos x="11" y="36"/>
                </a:cxn>
                <a:cxn ang="0">
                  <a:pos x="57" y="36"/>
                </a:cxn>
                <a:cxn ang="0">
                  <a:pos x="57" y="0"/>
                </a:cxn>
                <a:cxn ang="0">
                  <a:pos x="68" y="0"/>
                </a:cxn>
                <a:cxn ang="0">
                  <a:pos x="68" y="91"/>
                </a:cxn>
                <a:cxn ang="0">
                  <a:pos x="57" y="91"/>
                </a:cxn>
                <a:cxn ang="0">
                  <a:pos x="57" y="47"/>
                </a:cxn>
                <a:cxn ang="0">
                  <a:pos x="11" y="47"/>
                </a:cxn>
                <a:cxn ang="0">
                  <a:pos x="11" y="91"/>
                </a:cxn>
                <a:cxn ang="0">
                  <a:pos x="0" y="91"/>
                </a:cxn>
              </a:cxnLst>
              <a:rect l="0" t="0" r="r" b="b"/>
              <a:pathLst>
                <a:path w="68" h="91">
                  <a:moveTo>
                    <a:pt x="0" y="91"/>
                  </a:moveTo>
                  <a:lnTo>
                    <a:pt x="0" y="0"/>
                  </a:lnTo>
                  <a:lnTo>
                    <a:pt x="11" y="0"/>
                  </a:lnTo>
                  <a:lnTo>
                    <a:pt x="11" y="36"/>
                  </a:lnTo>
                  <a:lnTo>
                    <a:pt x="57" y="36"/>
                  </a:lnTo>
                  <a:lnTo>
                    <a:pt x="57" y="0"/>
                  </a:lnTo>
                  <a:lnTo>
                    <a:pt x="68" y="0"/>
                  </a:lnTo>
                  <a:lnTo>
                    <a:pt x="68" y="91"/>
                  </a:lnTo>
                  <a:lnTo>
                    <a:pt x="57" y="91"/>
                  </a:lnTo>
                  <a:lnTo>
                    <a:pt x="57" y="47"/>
                  </a:lnTo>
                  <a:lnTo>
                    <a:pt x="11" y="47"/>
                  </a:lnTo>
                  <a:lnTo>
                    <a:pt x="11" y="91"/>
                  </a:lnTo>
                  <a:lnTo>
                    <a:pt x="0" y="9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80" name="Freeform 1220"/>
            <p:cNvSpPr>
              <a:spLocks noEditPoints="1"/>
            </p:cNvSpPr>
            <p:nvPr/>
          </p:nvSpPr>
          <p:spPr bwMode="auto">
            <a:xfrm>
              <a:off x="3230" y="1527"/>
              <a:ext cx="60" cy="67"/>
            </a:xfrm>
            <a:custGeom>
              <a:avLst/>
              <a:gdLst/>
              <a:ahLst/>
              <a:cxnLst>
                <a:cxn ang="0">
                  <a:pos x="39" y="62"/>
                </a:cxn>
                <a:cxn ang="0">
                  <a:pos x="26" y="67"/>
                </a:cxn>
                <a:cxn ang="0">
                  <a:pos x="13" y="67"/>
                </a:cxn>
                <a:cxn ang="0">
                  <a:pos x="3" y="56"/>
                </a:cxn>
                <a:cxn ang="0">
                  <a:pos x="3" y="43"/>
                </a:cxn>
                <a:cxn ang="0">
                  <a:pos x="5" y="36"/>
                </a:cxn>
                <a:cxn ang="0">
                  <a:pos x="10" y="31"/>
                </a:cxn>
                <a:cxn ang="0">
                  <a:pos x="18" y="28"/>
                </a:cxn>
                <a:cxn ang="0">
                  <a:pos x="34" y="25"/>
                </a:cxn>
                <a:cxn ang="0">
                  <a:pos x="41" y="23"/>
                </a:cxn>
                <a:cxn ang="0">
                  <a:pos x="41" y="18"/>
                </a:cxn>
                <a:cxn ang="0">
                  <a:pos x="36" y="10"/>
                </a:cxn>
                <a:cxn ang="0">
                  <a:pos x="23" y="10"/>
                </a:cxn>
                <a:cxn ang="0">
                  <a:pos x="16" y="15"/>
                </a:cxn>
                <a:cxn ang="0">
                  <a:pos x="3" y="20"/>
                </a:cxn>
                <a:cxn ang="0">
                  <a:pos x="8" y="7"/>
                </a:cxn>
                <a:cxn ang="0">
                  <a:pos x="16" y="2"/>
                </a:cxn>
                <a:cxn ang="0">
                  <a:pos x="31" y="0"/>
                </a:cxn>
                <a:cxn ang="0">
                  <a:pos x="44" y="2"/>
                </a:cxn>
                <a:cxn ang="0">
                  <a:pos x="52" y="7"/>
                </a:cxn>
                <a:cxn ang="0">
                  <a:pos x="54" y="15"/>
                </a:cxn>
                <a:cxn ang="0">
                  <a:pos x="54" y="23"/>
                </a:cxn>
                <a:cxn ang="0">
                  <a:pos x="54" y="46"/>
                </a:cxn>
                <a:cxn ang="0">
                  <a:pos x="57" y="56"/>
                </a:cxn>
                <a:cxn ang="0">
                  <a:pos x="60" y="67"/>
                </a:cxn>
                <a:cxn ang="0">
                  <a:pos x="44" y="62"/>
                </a:cxn>
                <a:cxn ang="0">
                  <a:pos x="41" y="36"/>
                </a:cxn>
                <a:cxn ang="0">
                  <a:pos x="26" y="38"/>
                </a:cxn>
                <a:cxn ang="0">
                  <a:pos x="18" y="41"/>
                </a:cxn>
                <a:cxn ang="0">
                  <a:pos x="13" y="43"/>
                </a:cxn>
                <a:cxn ang="0">
                  <a:pos x="13" y="49"/>
                </a:cxn>
                <a:cxn ang="0">
                  <a:pos x="16" y="54"/>
                </a:cxn>
                <a:cxn ang="0">
                  <a:pos x="23" y="56"/>
                </a:cxn>
                <a:cxn ang="0">
                  <a:pos x="34" y="54"/>
                </a:cxn>
                <a:cxn ang="0">
                  <a:pos x="41" y="49"/>
                </a:cxn>
                <a:cxn ang="0">
                  <a:pos x="41" y="38"/>
                </a:cxn>
              </a:cxnLst>
              <a:rect l="0" t="0" r="r" b="b"/>
              <a:pathLst>
                <a:path w="60" h="67">
                  <a:moveTo>
                    <a:pt x="44" y="59"/>
                  </a:moveTo>
                  <a:lnTo>
                    <a:pt x="39" y="62"/>
                  </a:lnTo>
                  <a:lnTo>
                    <a:pt x="34" y="64"/>
                  </a:lnTo>
                  <a:lnTo>
                    <a:pt x="26" y="67"/>
                  </a:lnTo>
                  <a:lnTo>
                    <a:pt x="21" y="67"/>
                  </a:lnTo>
                  <a:lnTo>
                    <a:pt x="13" y="67"/>
                  </a:lnTo>
                  <a:lnTo>
                    <a:pt x="5" y="62"/>
                  </a:lnTo>
                  <a:lnTo>
                    <a:pt x="3" y="56"/>
                  </a:lnTo>
                  <a:lnTo>
                    <a:pt x="0" y="49"/>
                  </a:lnTo>
                  <a:lnTo>
                    <a:pt x="3" y="43"/>
                  </a:lnTo>
                  <a:lnTo>
                    <a:pt x="3" y="41"/>
                  </a:lnTo>
                  <a:lnTo>
                    <a:pt x="5" y="36"/>
                  </a:lnTo>
                  <a:lnTo>
                    <a:pt x="8" y="33"/>
                  </a:lnTo>
                  <a:lnTo>
                    <a:pt x="10" y="31"/>
                  </a:lnTo>
                  <a:lnTo>
                    <a:pt x="16" y="31"/>
                  </a:lnTo>
                  <a:lnTo>
                    <a:pt x="18" y="28"/>
                  </a:lnTo>
                  <a:lnTo>
                    <a:pt x="23" y="28"/>
                  </a:lnTo>
                  <a:lnTo>
                    <a:pt x="34" y="25"/>
                  </a:lnTo>
                  <a:lnTo>
                    <a:pt x="41" y="25"/>
                  </a:lnTo>
                  <a:lnTo>
                    <a:pt x="41" y="23"/>
                  </a:lnTo>
                  <a:lnTo>
                    <a:pt x="41" y="23"/>
                  </a:lnTo>
                  <a:lnTo>
                    <a:pt x="41" y="18"/>
                  </a:lnTo>
                  <a:lnTo>
                    <a:pt x="39" y="12"/>
                  </a:lnTo>
                  <a:lnTo>
                    <a:pt x="36" y="10"/>
                  </a:lnTo>
                  <a:lnTo>
                    <a:pt x="29" y="10"/>
                  </a:lnTo>
                  <a:lnTo>
                    <a:pt x="23" y="10"/>
                  </a:lnTo>
                  <a:lnTo>
                    <a:pt x="18" y="12"/>
                  </a:lnTo>
                  <a:lnTo>
                    <a:pt x="16" y="15"/>
                  </a:lnTo>
                  <a:lnTo>
                    <a:pt x="13" y="20"/>
                  </a:lnTo>
                  <a:lnTo>
                    <a:pt x="3" y="20"/>
                  </a:lnTo>
                  <a:lnTo>
                    <a:pt x="5" y="12"/>
                  </a:lnTo>
                  <a:lnTo>
                    <a:pt x="8" y="7"/>
                  </a:lnTo>
                  <a:lnTo>
                    <a:pt x="10" y="5"/>
                  </a:lnTo>
                  <a:lnTo>
                    <a:pt x="16" y="2"/>
                  </a:lnTo>
                  <a:lnTo>
                    <a:pt x="23" y="0"/>
                  </a:lnTo>
                  <a:lnTo>
                    <a:pt x="31" y="0"/>
                  </a:lnTo>
                  <a:lnTo>
                    <a:pt x="39" y="0"/>
                  </a:lnTo>
                  <a:lnTo>
                    <a:pt x="44" y="2"/>
                  </a:lnTo>
                  <a:lnTo>
                    <a:pt x="49" y="5"/>
                  </a:lnTo>
                  <a:lnTo>
                    <a:pt x="52" y="7"/>
                  </a:lnTo>
                  <a:lnTo>
                    <a:pt x="54" y="10"/>
                  </a:lnTo>
                  <a:lnTo>
                    <a:pt x="54" y="15"/>
                  </a:lnTo>
                  <a:lnTo>
                    <a:pt x="54" y="18"/>
                  </a:lnTo>
                  <a:lnTo>
                    <a:pt x="54" y="23"/>
                  </a:lnTo>
                  <a:lnTo>
                    <a:pt x="54" y="38"/>
                  </a:lnTo>
                  <a:lnTo>
                    <a:pt x="54" y="46"/>
                  </a:lnTo>
                  <a:lnTo>
                    <a:pt x="54" y="54"/>
                  </a:lnTo>
                  <a:lnTo>
                    <a:pt x="57" y="56"/>
                  </a:lnTo>
                  <a:lnTo>
                    <a:pt x="57" y="62"/>
                  </a:lnTo>
                  <a:lnTo>
                    <a:pt x="60" y="67"/>
                  </a:lnTo>
                  <a:lnTo>
                    <a:pt x="47" y="67"/>
                  </a:lnTo>
                  <a:lnTo>
                    <a:pt x="44" y="62"/>
                  </a:lnTo>
                  <a:lnTo>
                    <a:pt x="44" y="59"/>
                  </a:lnTo>
                  <a:close/>
                  <a:moveTo>
                    <a:pt x="41" y="36"/>
                  </a:moveTo>
                  <a:lnTo>
                    <a:pt x="36" y="36"/>
                  </a:lnTo>
                  <a:lnTo>
                    <a:pt x="26" y="38"/>
                  </a:lnTo>
                  <a:lnTo>
                    <a:pt x="21" y="38"/>
                  </a:lnTo>
                  <a:lnTo>
                    <a:pt x="18" y="41"/>
                  </a:lnTo>
                  <a:lnTo>
                    <a:pt x="16" y="41"/>
                  </a:lnTo>
                  <a:lnTo>
                    <a:pt x="13" y="43"/>
                  </a:lnTo>
                  <a:lnTo>
                    <a:pt x="13" y="46"/>
                  </a:lnTo>
                  <a:lnTo>
                    <a:pt x="13" y="49"/>
                  </a:lnTo>
                  <a:lnTo>
                    <a:pt x="13" y="51"/>
                  </a:lnTo>
                  <a:lnTo>
                    <a:pt x="16" y="54"/>
                  </a:lnTo>
                  <a:lnTo>
                    <a:pt x="18" y="56"/>
                  </a:lnTo>
                  <a:lnTo>
                    <a:pt x="23" y="56"/>
                  </a:lnTo>
                  <a:lnTo>
                    <a:pt x="29" y="56"/>
                  </a:lnTo>
                  <a:lnTo>
                    <a:pt x="34" y="54"/>
                  </a:lnTo>
                  <a:lnTo>
                    <a:pt x="39" y="51"/>
                  </a:lnTo>
                  <a:lnTo>
                    <a:pt x="41" y="49"/>
                  </a:lnTo>
                  <a:lnTo>
                    <a:pt x="41" y="43"/>
                  </a:lnTo>
                  <a:lnTo>
                    <a:pt x="41" y="38"/>
                  </a:lnTo>
                  <a:lnTo>
                    <a:pt x="41" y="3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81" name="Freeform 1221"/>
            <p:cNvSpPr>
              <a:spLocks/>
            </p:cNvSpPr>
            <p:nvPr/>
          </p:nvSpPr>
          <p:spPr bwMode="auto">
            <a:xfrm>
              <a:off x="3297" y="1527"/>
              <a:ext cx="55" cy="67"/>
            </a:xfrm>
            <a:custGeom>
              <a:avLst/>
              <a:gdLst/>
              <a:ahLst/>
              <a:cxnLst>
                <a:cxn ang="0">
                  <a:pos x="13" y="46"/>
                </a:cxn>
                <a:cxn ang="0">
                  <a:pos x="18" y="54"/>
                </a:cxn>
                <a:cxn ang="0">
                  <a:pos x="29" y="56"/>
                </a:cxn>
                <a:cxn ang="0">
                  <a:pos x="39" y="54"/>
                </a:cxn>
                <a:cxn ang="0">
                  <a:pos x="42" y="49"/>
                </a:cxn>
                <a:cxn ang="0">
                  <a:pos x="39" y="43"/>
                </a:cxn>
                <a:cxn ang="0">
                  <a:pos x="29" y="38"/>
                </a:cxn>
                <a:cxn ang="0">
                  <a:pos x="13" y="33"/>
                </a:cxn>
                <a:cxn ang="0">
                  <a:pos x="5" y="28"/>
                </a:cxn>
                <a:cxn ang="0">
                  <a:pos x="3" y="18"/>
                </a:cxn>
                <a:cxn ang="0">
                  <a:pos x="5" y="10"/>
                </a:cxn>
                <a:cxn ang="0">
                  <a:pos x="11" y="5"/>
                </a:cxn>
                <a:cxn ang="0">
                  <a:pos x="16" y="2"/>
                </a:cxn>
                <a:cxn ang="0">
                  <a:pos x="26" y="0"/>
                </a:cxn>
                <a:cxn ang="0">
                  <a:pos x="39" y="2"/>
                </a:cxn>
                <a:cxn ang="0">
                  <a:pos x="47" y="7"/>
                </a:cxn>
                <a:cxn ang="0">
                  <a:pos x="49" y="18"/>
                </a:cxn>
                <a:cxn ang="0">
                  <a:pos x="36" y="15"/>
                </a:cxn>
                <a:cxn ang="0">
                  <a:pos x="31" y="10"/>
                </a:cxn>
                <a:cxn ang="0">
                  <a:pos x="21" y="10"/>
                </a:cxn>
                <a:cxn ang="0">
                  <a:pos x="16" y="15"/>
                </a:cxn>
                <a:cxn ang="0">
                  <a:pos x="13" y="20"/>
                </a:cxn>
                <a:cxn ang="0">
                  <a:pos x="16" y="23"/>
                </a:cxn>
                <a:cxn ang="0">
                  <a:pos x="21" y="25"/>
                </a:cxn>
                <a:cxn ang="0">
                  <a:pos x="36" y="28"/>
                </a:cxn>
                <a:cxn ang="0">
                  <a:pos x="47" y="33"/>
                </a:cxn>
                <a:cxn ang="0">
                  <a:pos x="55" y="41"/>
                </a:cxn>
                <a:cxn ang="0">
                  <a:pos x="55" y="51"/>
                </a:cxn>
                <a:cxn ang="0">
                  <a:pos x="47" y="62"/>
                </a:cxn>
                <a:cxn ang="0">
                  <a:pos x="36" y="67"/>
                </a:cxn>
                <a:cxn ang="0">
                  <a:pos x="21" y="67"/>
                </a:cxn>
                <a:cxn ang="0">
                  <a:pos x="11" y="62"/>
                </a:cxn>
                <a:cxn ang="0">
                  <a:pos x="0" y="46"/>
                </a:cxn>
              </a:cxnLst>
              <a:rect l="0" t="0" r="r" b="b"/>
              <a:pathLst>
                <a:path w="55" h="67">
                  <a:moveTo>
                    <a:pt x="0" y="46"/>
                  </a:moveTo>
                  <a:lnTo>
                    <a:pt x="13" y="46"/>
                  </a:lnTo>
                  <a:lnTo>
                    <a:pt x="13" y="51"/>
                  </a:lnTo>
                  <a:lnTo>
                    <a:pt x="18" y="54"/>
                  </a:lnTo>
                  <a:lnTo>
                    <a:pt x="24" y="56"/>
                  </a:lnTo>
                  <a:lnTo>
                    <a:pt x="29" y="56"/>
                  </a:lnTo>
                  <a:lnTo>
                    <a:pt x="34" y="56"/>
                  </a:lnTo>
                  <a:lnTo>
                    <a:pt x="39" y="54"/>
                  </a:lnTo>
                  <a:lnTo>
                    <a:pt x="42" y="51"/>
                  </a:lnTo>
                  <a:lnTo>
                    <a:pt x="42" y="49"/>
                  </a:lnTo>
                  <a:lnTo>
                    <a:pt x="42" y="43"/>
                  </a:lnTo>
                  <a:lnTo>
                    <a:pt x="39" y="43"/>
                  </a:lnTo>
                  <a:lnTo>
                    <a:pt x="34" y="41"/>
                  </a:lnTo>
                  <a:lnTo>
                    <a:pt x="29" y="38"/>
                  </a:lnTo>
                  <a:lnTo>
                    <a:pt x="18" y="36"/>
                  </a:lnTo>
                  <a:lnTo>
                    <a:pt x="13" y="33"/>
                  </a:lnTo>
                  <a:lnTo>
                    <a:pt x="8" y="31"/>
                  </a:lnTo>
                  <a:lnTo>
                    <a:pt x="5" y="28"/>
                  </a:lnTo>
                  <a:lnTo>
                    <a:pt x="3" y="23"/>
                  </a:lnTo>
                  <a:lnTo>
                    <a:pt x="3" y="18"/>
                  </a:lnTo>
                  <a:lnTo>
                    <a:pt x="3" y="15"/>
                  </a:lnTo>
                  <a:lnTo>
                    <a:pt x="5" y="10"/>
                  </a:lnTo>
                  <a:lnTo>
                    <a:pt x="5" y="7"/>
                  </a:lnTo>
                  <a:lnTo>
                    <a:pt x="11" y="5"/>
                  </a:lnTo>
                  <a:lnTo>
                    <a:pt x="13" y="2"/>
                  </a:lnTo>
                  <a:lnTo>
                    <a:pt x="16" y="2"/>
                  </a:lnTo>
                  <a:lnTo>
                    <a:pt x="21" y="0"/>
                  </a:lnTo>
                  <a:lnTo>
                    <a:pt x="26" y="0"/>
                  </a:lnTo>
                  <a:lnTo>
                    <a:pt x="31" y="0"/>
                  </a:lnTo>
                  <a:lnTo>
                    <a:pt x="39" y="2"/>
                  </a:lnTo>
                  <a:lnTo>
                    <a:pt x="44" y="5"/>
                  </a:lnTo>
                  <a:lnTo>
                    <a:pt x="47" y="7"/>
                  </a:lnTo>
                  <a:lnTo>
                    <a:pt x="49" y="12"/>
                  </a:lnTo>
                  <a:lnTo>
                    <a:pt x="49" y="18"/>
                  </a:lnTo>
                  <a:lnTo>
                    <a:pt x="39" y="20"/>
                  </a:lnTo>
                  <a:lnTo>
                    <a:pt x="36" y="15"/>
                  </a:lnTo>
                  <a:lnTo>
                    <a:pt x="34" y="12"/>
                  </a:lnTo>
                  <a:lnTo>
                    <a:pt x="31" y="10"/>
                  </a:lnTo>
                  <a:lnTo>
                    <a:pt x="26" y="10"/>
                  </a:lnTo>
                  <a:lnTo>
                    <a:pt x="21" y="10"/>
                  </a:lnTo>
                  <a:lnTo>
                    <a:pt x="16" y="12"/>
                  </a:lnTo>
                  <a:lnTo>
                    <a:pt x="16" y="15"/>
                  </a:lnTo>
                  <a:lnTo>
                    <a:pt x="13" y="18"/>
                  </a:lnTo>
                  <a:lnTo>
                    <a:pt x="13" y="20"/>
                  </a:lnTo>
                  <a:lnTo>
                    <a:pt x="16" y="20"/>
                  </a:lnTo>
                  <a:lnTo>
                    <a:pt x="16" y="23"/>
                  </a:lnTo>
                  <a:lnTo>
                    <a:pt x="18" y="23"/>
                  </a:lnTo>
                  <a:lnTo>
                    <a:pt x="21" y="25"/>
                  </a:lnTo>
                  <a:lnTo>
                    <a:pt x="26" y="25"/>
                  </a:lnTo>
                  <a:lnTo>
                    <a:pt x="36" y="28"/>
                  </a:lnTo>
                  <a:lnTo>
                    <a:pt x="42" y="31"/>
                  </a:lnTo>
                  <a:lnTo>
                    <a:pt x="47" y="33"/>
                  </a:lnTo>
                  <a:lnTo>
                    <a:pt x="52" y="38"/>
                  </a:lnTo>
                  <a:lnTo>
                    <a:pt x="55" y="41"/>
                  </a:lnTo>
                  <a:lnTo>
                    <a:pt x="55" y="46"/>
                  </a:lnTo>
                  <a:lnTo>
                    <a:pt x="55" y="51"/>
                  </a:lnTo>
                  <a:lnTo>
                    <a:pt x="52" y="56"/>
                  </a:lnTo>
                  <a:lnTo>
                    <a:pt x="47" y="62"/>
                  </a:lnTo>
                  <a:lnTo>
                    <a:pt x="42" y="64"/>
                  </a:lnTo>
                  <a:lnTo>
                    <a:pt x="36" y="67"/>
                  </a:lnTo>
                  <a:lnTo>
                    <a:pt x="29" y="67"/>
                  </a:lnTo>
                  <a:lnTo>
                    <a:pt x="21" y="67"/>
                  </a:lnTo>
                  <a:lnTo>
                    <a:pt x="13" y="64"/>
                  </a:lnTo>
                  <a:lnTo>
                    <a:pt x="11" y="62"/>
                  </a:lnTo>
                  <a:lnTo>
                    <a:pt x="3" y="56"/>
                  </a:lnTo>
                  <a:lnTo>
                    <a:pt x="0" y="4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82" name="Freeform 1222"/>
            <p:cNvSpPr>
              <a:spLocks/>
            </p:cNvSpPr>
            <p:nvPr/>
          </p:nvSpPr>
          <p:spPr bwMode="auto">
            <a:xfrm>
              <a:off x="3364" y="1503"/>
              <a:ext cx="52" cy="91"/>
            </a:xfrm>
            <a:custGeom>
              <a:avLst/>
              <a:gdLst/>
              <a:ahLst/>
              <a:cxnLst>
                <a:cxn ang="0">
                  <a:pos x="0" y="91"/>
                </a:cxn>
                <a:cxn ang="0">
                  <a:pos x="0" y="0"/>
                </a:cxn>
                <a:cxn ang="0">
                  <a:pos x="13" y="0"/>
                </a:cxn>
                <a:cxn ang="0">
                  <a:pos x="13" y="34"/>
                </a:cxn>
                <a:cxn ang="0">
                  <a:pos x="19" y="29"/>
                </a:cxn>
                <a:cxn ang="0">
                  <a:pos x="24" y="26"/>
                </a:cxn>
                <a:cxn ang="0">
                  <a:pos x="31" y="24"/>
                </a:cxn>
                <a:cxn ang="0">
                  <a:pos x="37" y="24"/>
                </a:cxn>
                <a:cxn ang="0">
                  <a:pos x="42" y="26"/>
                </a:cxn>
                <a:cxn ang="0">
                  <a:pos x="47" y="31"/>
                </a:cxn>
                <a:cxn ang="0">
                  <a:pos x="50" y="34"/>
                </a:cxn>
                <a:cxn ang="0">
                  <a:pos x="52" y="42"/>
                </a:cxn>
                <a:cxn ang="0">
                  <a:pos x="52" y="49"/>
                </a:cxn>
                <a:cxn ang="0">
                  <a:pos x="52" y="91"/>
                </a:cxn>
                <a:cxn ang="0">
                  <a:pos x="39" y="91"/>
                </a:cxn>
                <a:cxn ang="0">
                  <a:pos x="39" y="49"/>
                </a:cxn>
                <a:cxn ang="0">
                  <a:pos x="39" y="42"/>
                </a:cxn>
                <a:cxn ang="0">
                  <a:pos x="37" y="39"/>
                </a:cxn>
                <a:cxn ang="0">
                  <a:pos x="34" y="36"/>
                </a:cxn>
                <a:cxn ang="0">
                  <a:pos x="29" y="34"/>
                </a:cxn>
                <a:cxn ang="0">
                  <a:pos x="24" y="34"/>
                </a:cxn>
                <a:cxn ang="0">
                  <a:pos x="21" y="36"/>
                </a:cxn>
                <a:cxn ang="0">
                  <a:pos x="16" y="39"/>
                </a:cxn>
                <a:cxn ang="0">
                  <a:pos x="13" y="44"/>
                </a:cxn>
                <a:cxn ang="0">
                  <a:pos x="13" y="49"/>
                </a:cxn>
                <a:cxn ang="0">
                  <a:pos x="13" y="55"/>
                </a:cxn>
                <a:cxn ang="0">
                  <a:pos x="13" y="91"/>
                </a:cxn>
                <a:cxn ang="0">
                  <a:pos x="0" y="91"/>
                </a:cxn>
              </a:cxnLst>
              <a:rect l="0" t="0" r="r" b="b"/>
              <a:pathLst>
                <a:path w="52" h="91">
                  <a:moveTo>
                    <a:pt x="0" y="91"/>
                  </a:moveTo>
                  <a:lnTo>
                    <a:pt x="0" y="0"/>
                  </a:lnTo>
                  <a:lnTo>
                    <a:pt x="13" y="0"/>
                  </a:lnTo>
                  <a:lnTo>
                    <a:pt x="13" y="34"/>
                  </a:lnTo>
                  <a:lnTo>
                    <a:pt x="19" y="29"/>
                  </a:lnTo>
                  <a:lnTo>
                    <a:pt x="24" y="26"/>
                  </a:lnTo>
                  <a:lnTo>
                    <a:pt x="31" y="24"/>
                  </a:lnTo>
                  <a:lnTo>
                    <a:pt x="37" y="24"/>
                  </a:lnTo>
                  <a:lnTo>
                    <a:pt x="42" y="26"/>
                  </a:lnTo>
                  <a:lnTo>
                    <a:pt x="47" y="31"/>
                  </a:lnTo>
                  <a:lnTo>
                    <a:pt x="50" y="34"/>
                  </a:lnTo>
                  <a:lnTo>
                    <a:pt x="52" y="42"/>
                  </a:lnTo>
                  <a:lnTo>
                    <a:pt x="52" y="49"/>
                  </a:lnTo>
                  <a:lnTo>
                    <a:pt x="52" y="91"/>
                  </a:lnTo>
                  <a:lnTo>
                    <a:pt x="39" y="91"/>
                  </a:lnTo>
                  <a:lnTo>
                    <a:pt x="39" y="49"/>
                  </a:lnTo>
                  <a:lnTo>
                    <a:pt x="39" y="42"/>
                  </a:lnTo>
                  <a:lnTo>
                    <a:pt x="37" y="39"/>
                  </a:lnTo>
                  <a:lnTo>
                    <a:pt x="34" y="36"/>
                  </a:lnTo>
                  <a:lnTo>
                    <a:pt x="29" y="34"/>
                  </a:lnTo>
                  <a:lnTo>
                    <a:pt x="24" y="34"/>
                  </a:lnTo>
                  <a:lnTo>
                    <a:pt x="21" y="36"/>
                  </a:lnTo>
                  <a:lnTo>
                    <a:pt x="16" y="39"/>
                  </a:lnTo>
                  <a:lnTo>
                    <a:pt x="13" y="44"/>
                  </a:lnTo>
                  <a:lnTo>
                    <a:pt x="13" y="49"/>
                  </a:lnTo>
                  <a:lnTo>
                    <a:pt x="13" y="55"/>
                  </a:lnTo>
                  <a:lnTo>
                    <a:pt x="13" y="91"/>
                  </a:lnTo>
                  <a:lnTo>
                    <a:pt x="0" y="9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83" name="Line 1223"/>
            <p:cNvSpPr>
              <a:spLocks noChangeShapeType="1"/>
            </p:cNvSpPr>
            <p:nvPr/>
          </p:nvSpPr>
          <p:spPr bwMode="auto">
            <a:xfrm>
              <a:off x="1990" y="1547"/>
              <a:ext cx="315" cy="1"/>
            </a:xfrm>
            <a:prstGeom prst="line">
              <a:avLst/>
            </a:prstGeom>
            <a:noFill/>
            <a:ln w="33338">
              <a:solidFill>
                <a:srgbClr val="00FFFF"/>
              </a:solidFill>
              <a:round/>
              <a:headEnd/>
              <a:tailEnd/>
            </a:ln>
          </p:spPr>
          <p:txBody>
            <a:bodyPr>
              <a:prstTxWarp prst="textNoShape">
                <a:avLst/>
              </a:prstTxWarp>
            </a:bodyPr>
            <a:lstStyle/>
            <a:p>
              <a:endParaRPr lang="en-US"/>
            </a:p>
          </p:txBody>
        </p:sp>
        <p:sp>
          <p:nvSpPr>
            <p:cNvPr id="118984" name="Rectangle 1224"/>
            <p:cNvSpPr>
              <a:spLocks noChangeArrowheads="1"/>
            </p:cNvSpPr>
            <p:nvPr/>
          </p:nvSpPr>
          <p:spPr bwMode="auto">
            <a:xfrm>
              <a:off x="2114" y="1516"/>
              <a:ext cx="67" cy="65"/>
            </a:xfrm>
            <a:prstGeom prst="rect">
              <a:avLst/>
            </a:prstGeom>
            <a:noFill/>
            <a:ln w="33338">
              <a:solidFill>
                <a:srgbClr val="00FFFF"/>
              </a:solidFill>
              <a:miter lim="800000"/>
              <a:headEnd/>
              <a:tailEnd/>
            </a:ln>
          </p:spPr>
          <p:txBody>
            <a:bodyPr>
              <a:prstTxWarp prst="textNoShape">
                <a:avLst/>
              </a:prstTxWarp>
            </a:bodyPr>
            <a:lstStyle/>
            <a:p>
              <a:endParaRPr lang="en-US"/>
            </a:p>
          </p:txBody>
        </p:sp>
      </p:grpSp>
      <p:grpSp>
        <p:nvGrpSpPr>
          <p:cNvPr id="17" name="Group 1225"/>
          <p:cNvGrpSpPr>
            <a:grpSpLocks/>
          </p:cNvGrpSpPr>
          <p:nvPr/>
        </p:nvGrpSpPr>
        <p:grpSpPr bwMode="auto">
          <a:xfrm>
            <a:off x="3159125" y="2481263"/>
            <a:ext cx="1562100" cy="323850"/>
            <a:chOff x="1990" y="1563"/>
            <a:chExt cx="984" cy="204"/>
          </a:xfrm>
        </p:grpSpPr>
        <p:sp>
          <p:nvSpPr>
            <p:cNvPr id="118986" name="Freeform 1226"/>
            <p:cNvSpPr>
              <a:spLocks/>
            </p:cNvSpPr>
            <p:nvPr/>
          </p:nvSpPr>
          <p:spPr bwMode="auto">
            <a:xfrm>
              <a:off x="2344" y="1653"/>
              <a:ext cx="70" cy="90"/>
            </a:xfrm>
            <a:custGeom>
              <a:avLst/>
              <a:gdLst/>
              <a:ahLst/>
              <a:cxnLst>
                <a:cxn ang="0">
                  <a:pos x="11" y="59"/>
                </a:cxn>
                <a:cxn ang="0">
                  <a:pos x="16" y="72"/>
                </a:cxn>
                <a:cxn ang="0">
                  <a:pos x="23" y="78"/>
                </a:cxn>
                <a:cxn ang="0">
                  <a:pos x="36" y="80"/>
                </a:cxn>
                <a:cxn ang="0">
                  <a:pos x="49" y="80"/>
                </a:cxn>
                <a:cxn ang="0">
                  <a:pos x="54" y="72"/>
                </a:cxn>
                <a:cxn ang="0">
                  <a:pos x="57" y="65"/>
                </a:cxn>
                <a:cxn ang="0">
                  <a:pos x="54" y="59"/>
                </a:cxn>
                <a:cxn ang="0">
                  <a:pos x="47" y="54"/>
                </a:cxn>
                <a:cxn ang="0">
                  <a:pos x="34" y="49"/>
                </a:cxn>
                <a:cxn ang="0">
                  <a:pos x="16" y="44"/>
                </a:cxn>
                <a:cxn ang="0">
                  <a:pos x="8" y="36"/>
                </a:cxn>
                <a:cxn ang="0">
                  <a:pos x="3" y="23"/>
                </a:cxn>
                <a:cxn ang="0">
                  <a:pos x="8" y="13"/>
                </a:cxn>
                <a:cxn ang="0">
                  <a:pos x="18" y="3"/>
                </a:cxn>
                <a:cxn ang="0">
                  <a:pos x="34" y="0"/>
                </a:cxn>
                <a:cxn ang="0">
                  <a:pos x="52" y="3"/>
                </a:cxn>
                <a:cxn ang="0">
                  <a:pos x="62" y="13"/>
                </a:cxn>
                <a:cxn ang="0">
                  <a:pos x="67" y="26"/>
                </a:cxn>
                <a:cxn ang="0">
                  <a:pos x="54" y="21"/>
                </a:cxn>
                <a:cxn ang="0">
                  <a:pos x="44" y="10"/>
                </a:cxn>
                <a:cxn ang="0">
                  <a:pos x="26" y="10"/>
                </a:cxn>
                <a:cxn ang="0">
                  <a:pos x="16" y="18"/>
                </a:cxn>
                <a:cxn ang="0">
                  <a:pos x="16" y="29"/>
                </a:cxn>
                <a:cxn ang="0">
                  <a:pos x="21" y="34"/>
                </a:cxn>
                <a:cxn ang="0">
                  <a:pos x="36" y="39"/>
                </a:cxn>
                <a:cxn ang="0">
                  <a:pos x="54" y="44"/>
                </a:cxn>
                <a:cxn ang="0">
                  <a:pos x="65" y="52"/>
                </a:cxn>
                <a:cxn ang="0">
                  <a:pos x="70" y="65"/>
                </a:cxn>
                <a:cxn ang="0">
                  <a:pos x="65" y="78"/>
                </a:cxn>
                <a:cxn ang="0">
                  <a:pos x="54" y="88"/>
                </a:cxn>
                <a:cxn ang="0">
                  <a:pos x="36" y="90"/>
                </a:cxn>
                <a:cxn ang="0">
                  <a:pos x="18" y="88"/>
                </a:cxn>
                <a:cxn ang="0">
                  <a:pos x="5" y="78"/>
                </a:cxn>
                <a:cxn ang="0">
                  <a:pos x="0" y="59"/>
                </a:cxn>
              </a:cxnLst>
              <a:rect l="0" t="0" r="r" b="b"/>
              <a:pathLst>
                <a:path w="70" h="90">
                  <a:moveTo>
                    <a:pt x="0" y="59"/>
                  </a:moveTo>
                  <a:lnTo>
                    <a:pt x="11" y="59"/>
                  </a:lnTo>
                  <a:lnTo>
                    <a:pt x="13" y="67"/>
                  </a:lnTo>
                  <a:lnTo>
                    <a:pt x="16" y="72"/>
                  </a:lnTo>
                  <a:lnTo>
                    <a:pt x="18" y="75"/>
                  </a:lnTo>
                  <a:lnTo>
                    <a:pt x="23" y="78"/>
                  </a:lnTo>
                  <a:lnTo>
                    <a:pt x="29" y="80"/>
                  </a:lnTo>
                  <a:lnTo>
                    <a:pt x="36" y="80"/>
                  </a:lnTo>
                  <a:lnTo>
                    <a:pt x="42" y="80"/>
                  </a:lnTo>
                  <a:lnTo>
                    <a:pt x="49" y="80"/>
                  </a:lnTo>
                  <a:lnTo>
                    <a:pt x="52" y="78"/>
                  </a:lnTo>
                  <a:lnTo>
                    <a:pt x="54" y="72"/>
                  </a:lnTo>
                  <a:lnTo>
                    <a:pt x="57" y="70"/>
                  </a:lnTo>
                  <a:lnTo>
                    <a:pt x="57" y="65"/>
                  </a:lnTo>
                  <a:lnTo>
                    <a:pt x="57" y="62"/>
                  </a:lnTo>
                  <a:lnTo>
                    <a:pt x="54" y="59"/>
                  </a:lnTo>
                  <a:lnTo>
                    <a:pt x="52" y="57"/>
                  </a:lnTo>
                  <a:lnTo>
                    <a:pt x="47" y="54"/>
                  </a:lnTo>
                  <a:lnTo>
                    <a:pt x="42" y="52"/>
                  </a:lnTo>
                  <a:lnTo>
                    <a:pt x="34" y="49"/>
                  </a:lnTo>
                  <a:lnTo>
                    <a:pt x="23" y="47"/>
                  </a:lnTo>
                  <a:lnTo>
                    <a:pt x="16" y="44"/>
                  </a:lnTo>
                  <a:lnTo>
                    <a:pt x="11" y="41"/>
                  </a:lnTo>
                  <a:lnTo>
                    <a:pt x="8" y="36"/>
                  </a:lnTo>
                  <a:lnTo>
                    <a:pt x="5" y="31"/>
                  </a:lnTo>
                  <a:lnTo>
                    <a:pt x="3" y="23"/>
                  </a:lnTo>
                  <a:lnTo>
                    <a:pt x="5" y="18"/>
                  </a:lnTo>
                  <a:lnTo>
                    <a:pt x="8" y="13"/>
                  </a:lnTo>
                  <a:lnTo>
                    <a:pt x="13" y="8"/>
                  </a:lnTo>
                  <a:lnTo>
                    <a:pt x="18" y="3"/>
                  </a:lnTo>
                  <a:lnTo>
                    <a:pt x="26" y="0"/>
                  </a:lnTo>
                  <a:lnTo>
                    <a:pt x="34" y="0"/>
                  </a:lnTo>
                  <a:lnTo>
                    <a:pt x="44" y="0"/>
                  </a:lnTo>
                  <a:lnTo>
                    <a:pt x="52" y="3"/>
                  </a:lnTo>
                  <a:lnTo>
                    <a:pt x="57" y="8"/>
                  </a:lnTo>
                  <a:lnTo>
                    <a:pt x="62" y="13"/>
                  </a:lnTo>
                  <a:lnTo>
                    <a:pt x="65" y="21"/>
                  </a:lnTo>
                  <a:lnTo>
                    <a:pt x="67" y="26"/>
                  </a:lnTo>
                  <a:lnTo>
                    <a:pt x="54" y="26"/>
                  </a:lnTo>
                  <a:lnTo>
                    <a:pt x="54" y="21"/>
                  </a:lnTo>
                  <a:lnTo>
                    <a:pt x="49" y="16"/>
                  </a:lnTo>
                  <a:lnTo>
                    <a:pt x="44" y="10"/>
                  </a:lnTo>
                  <a:lnTo>
                    <a:pt x="34" y="10"/>
                  </a:lnTo>
                  <a:lnTo>
                    <a:pt x="26" y="10"/>
                  </a:lnTo>
                  <a:lnTo>
                    <a:pt x="21" y="16"/>
                  </a:lnTo>
                  <a:lnTo>
                    <a:pt x="16" y="18"/>
                  </a:lnTo>
                  <a:lnTo>
                    <a:pt x="16" y="23"/>
                  </a:lnTo>
                  <a:lnTo>
                    <a:pt x="16" y="29"/>
                  </a:lnTo>
                  <a:lnTo>
                    <a:pt x="18" y="31"/>
                  </a:lnTo>
                  <a:lnTo>
                    <a:pt x="21" y="34"/>
                  </a:lnTo>
                  <a:lnTo>
                    <a:pt x="29" y="36"/>
                  </a:lnTo>
                  <a:lnTo>
                    <a:pt x="36" y="39"/>
                  </a:lnTo>
                  <a:lnTo>
                    <a:pt x="47" y="41"/>
                  </a:lnTo>
                  <a:lnTo>
                    <a:pt x="54" y="44"/>
                  </a:lnTo>
                  <a:lnTo>
                    <a:pt x="62" y="47"/>
                  </a:lnTo>
                  <a:lnTo>
                    <a:pt x="65" y="52"/>
                  </a:lnTo>
                  <a:lnTo>
                    <a:pt x="67" y="59"/>
                  </a:lnTo>
                  <a:lnTo>
                    <a:pt x="70" y="65"/>
                  </a:lnTo>
                  <a:lnTo>
                    <a:pt x="67" y="72"/>
                  </a:lnTo>
                  <a:lnTo>
                    <a:pt x="65" y="78"/>
                  </a:lnTo>
                  <a:lnTo>
                    <a:pt x="60" y="85"/>
                  </a:lnTo>
                  <a:lnTo>
                    <a:pt x="54" y="88"/>
                  </a:lnTo>
                  <a:lnTo>
                    <a:pt x="47" y="90"/>
                  </a:lnTo>
                  <a:lnTo>
                    <a:pt x="36" y="90"/>
                  </a:lnTo>
                  <a:lnTo>
                    <a:pt x="26" y="90"/>
                  </a:lnTo>
                  <a:lnTo>
                    <a:pt x="18" y="88"/>
                  </a:lnTo>
                  <a:lnTo>
                    <a:pt x="11" y="83"/>
                  </a:lnTo>
                  <a:lnTo>
                    <a:pt x="5" y="78"/>
                  </a:lnTo>
                  <a:lnTo>
                    <a:pt x="0" y="70"/>
                  </a:lnTo>
                  <a:lnTo>
                    <a:pt x="0" y="5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87" name="Rectangle 1227"/>
            <p:cNvSpPr>
              <a:spLocks noChangeArrowheads="1"/>
            </p:cNvSpPr>
            <p:nvPr/>
          </p:nvSpPr>
          <p:spPr bwMode="auto">
            <a:xfrm>
              <a:off x="2432" y="1653"/>
              <a:ext cx="10" cy="90"/>
            </a:xfrm>
            <a:prstGeom prst="rect">
              <a:avLst/>
            </a:prstGeom>
            <a:solidFill>
              <a:srgbClr val="000000"/>
            </a:solidFill>
            <a:ln w="0">
              <a:solidFill>
                <a:srgbClr val="000000"/>
              </a:solidFill>
              <a:miter lim="800000"/>
              <a:headEnd/>
              <a:tailEnd/>
            </a:ln>
          </p:spPr>
          <p:txBody>
            <a:bodyPr>
              <a:prstTxWarp prst="textNoShape">
                <a:avLst/>
              </a:prstTxWarp>
            </a:bodyPr>
            <a:lstStyle/>
            <a:p>
              <a:endParaRPr lang="en-US"/>
            </a:p>
          </p:txBody>
        </p:sp>
        <p:sp>
          <p:nvSpPr>
            <p:cNvPr id="118988" name="Freeform 1228"/>
            <p:cNvSpPr>
              <a:spLocks/>
            </p:cNvSpPr>
            <p:nvPr/>
          </p:nvSpPr>
          <p:spPr bwMode="auto">
            <a:xfrm>
              <a:off x="2466" y="1653"/>
              <a:ext cx="59" cy="90"/>
            </a:xfrm>
            <a:custGeom>
              <a:avLst/>
              <a:gdLst/>
              <a:ahLst/>
              <a:cxnLst>
                <a:cxn ang="0">
                  <a:pos x="0" y="90"/>
                </a:cxn>
                <a:cxn ang="0">
                  <a:pos x="0" y="0"/>
                </a:cxn>
                <a:cxn ang="0">
                  <a:pos x="59" y="0"/>
                </a:cxn>
                <a:cxn ang="0">
                  <a:pos x="59" y="10"/>
                </a:cxn>
                <a:cxn ang="0">
                  <a:pos x="10" y="10"/>
                </a:cxn>
                <a:cxn ang="0">
                  <a:pos x="10" y="39"/>
                </a:cxn>
                <a:cxn ang="0">
                  <a:pos x="51" y="39"/>
                </a:cxn>
                <a:cxn ang="0">
                  <a:pos x="51" y="49"/>
                </a:cxn>
                <a:cxn ang="0">
                  <a:pos x="10" y="49"/>
                </a:cxn>
                <a:cxn ang="0">
                  <a:pos x="10" y="90"/>
                </a:cxn>
                <a:cxn ang="0">
                  <a:pos x="0" y="90"/>
                </a:cxn>
              </a:cxnLst>
              <a:rect l="0" t="0" r="r" b="b"/>
              <a:pathLst>
                <a:path w="59" h="90">
                  <a:moveTo>
                    <a:pt x="0" y="90"/>
                  </a:moveTo>
                  <a:lnTo>
                    <a:pt x="0" y="0"/>
                  </a:lnTo>
                  <a:lnTo>
                    <a:pt x="59" y="0"/>
                  </a:lnTo>
                  <a:lnTo>
                    <a:pt x="59" y="10"/>
                  </a:lnTo>
                  <a:lnTo>
                    <a:pt x="10" y="10"/>
                  </a:lnTo>
                  <a:lnTo>
                    <a:pt x="10" y="39"/>
                  </a:lnTo>
                  <a:lnTo>
                    <a:pt x="51" y="39"/>
                  </a:lnTo>
                  <a:lnTo>
                    <a:pt x="51" y="49"/>
                  </a:lnTo>
                  <a:lnTo>
                    <a:pt x="10" y="49"/>
                  </a:lnTo>
                  <a:lnTo>
                    <a:pt x="10" y="90"/>
                  </a:lnTo>
                  <a:lnTo>
                    <a:pt x="0" y="9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89" name="Freeform 1229"/>
            <p:cNvSpPr>
              <a:spLocks/>
            </p:cNvSpPr>
            <p:nvPr/>
          </p:nvSpPr>
          <p:spPr bwMode="auto">
            <a:xfrm>
              <a:off x="2533" y="1653"/>
              <a:ext cx="72" cy="90"/>
            </a:xfrm>
            <a:custGeom>
              <a:avLst/>
              <a:gdLst/>
              <a:ahLst/>
              <a:cxnLst>
                <a:cxn ang="0">
                  <a:pos x="31" y="90"/>
                </a:cxn>
                <a:cxn ang="0">
                  <a:pos x="31" y="10"/>
                </a:cxn>
                <a:cxn ang="0">
                  <a:pos x="0" y="10"/>
                </a:cxn>
                <a:cxn ang="0">
                  <a:pos x="0" y="0"/>
                </a:cxn>
                <a:cxn ang="0">
                  <a:pos x="72" y="0"/>
                </a:cxn>
                <a:cxn ang="0">
                  <a:pos x="72" y="10"/>
                </a:cxn>
                <a:cxn ang="0">
                  <a:pos x="41" y="10"/>
                </a:cxn>
                <a:cxn ang="0">
                  <a:pos x="41" y="90"/>
                </a:cxn>
                <a:cxn ang="0">
                  <a:pos x="31" y="90"/>
                </a:cxn>
              </a:cxnLst>
              <a:rect l="0" t="0" r="r" b="b"/>
              <a:pathLst>
                <a:path w="72" h="90">
                  <a:moveTo>
                    <a:pt x="31" y="90"/>
                  </a:moveTo>
                  <a:lnTo>
                    <a:pt x="31" y="10"/>
                  </a:lnTo>
                  <a:lnTo>
                    <a:pt x="0" y="10"/>
                  </a:lnTo>
                  <a:lnTo>
                    <a:pt x="0" y="0"/>
                  </a:lnTo>
                  <a:lnTo>
                    <a:pt x="72" y="0"/>
                  </a:lnTo>
                  <a:lnTo>
                    <a:pt x="72" y="10"/>
                  </a:lnTo>
                  <a:lnTo>
                    <a:pt x="41" y="10"/>
                  </a:lnTo>
                  <a:lnTo>
                    <a:pt x="41" y="90"/>
                  </a:lnTo>
                  <a:lnTo>
                    <a:pt x="31" y="9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90" name="Freeform 1230"/>
            <p:cNvSpPr>
              <a:spLocks/>
            </p:cNvSpPr>
            <p:nvPr/>
          </p:nvSpPr>
          <p:spPr bwMode="auto">
            <a:xfrm>
              <a:off x="2644" y="1653"/>
              <a:ext cx="72" cy="90"/>
            </a:xfrm>
            <a:custGeom>
              <a:avLst/>
              <a:gdLst/>
              <a:ahLst/>
              <a:cxnLst>
                <a:cxn ang="0">
                  <a:pos x="31" y="90"/>
                </a:cxn>
                <a:cxn ang="0">
                  <a:pos x="31" y="10"/>
                </a:cxn>
                <a:cxn ang="0">
                  <a:pos x="0" y="10"/>
                </a:cxn>
                <a:cxn ang="0">
                  <a:pos x="0" y="0"/>
                </a:cxn>
                <a:cxn ang="0">
                  <a:pos x="72" y="0"/>
                </a:cxn>
                <a:cxn ang="0">
                  <a:pos x="72" y="10"/>
                </a:cxn>
                <a:cxn ang="0">
                  <a:pos x="41" y="10"/>
                </a:cxn>
                <a:cxn ang="0">
                  <a:pos x="41" y="90"/>
                </a:cxn>
                <a:cxn ang="0">
                  <a:pos x="31" y="90"/>
                </a:cxn>
              </a:cxnLst>
              <a:rect l="0" t="0" r="r" b="b"/>
              <a:pathLst>
                <a:path w="72" h="90">
                  <a:moveTo>
                    <a:pt x="31" y="90"/>
                  </a:moveTo>
                  <a:lnTo>
                    <a:pt x="31" y="10"/>
                  </a:lnTo>
                  <a:lnTo>
                    <a:pt x="0" y="10"/>
                  </a:lnTo>
                  <a:lnTo>
                    <a:pt x="0" y="0"/>
                  </a:lnTo>
                  <a:lnTo>
                    <a:pt x="72" y="0"/>
                  </a:lnTo>
                  <a:lnTo>
                    <a:pt x="72" y="10"/>
                  </a:lnTo>
                  <a:lnTo>
                    <a:pt x="41" y="10"/>
                  </a:lnTo>
                  <a:lnTo>
                    <a:pt x="41" y="90"/>
                  </a:lnTo>
                  <a:lnTo>
                    <a:pt x="31" y="9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91" name="Freeform 1231"/>
            <p:cNvSpPr>
              <a:spLocks/>
            </p:cNvSpPr>
            <p:nvPr/>
          </p:nvSpPr>
          <p:spPr bwMode="auto">
            <a:xfrm>
              <a:off x="2724" y="1653"/>
              <a:ext cx="70" cy="90"/>
            </a:xfrm>
            <a:custGeom>
              <a:avLst/>
              <a:gdLst/>
              <a:ahLst/>
              <a:cxnLst>
                <a:cxn ang="0">
                  <a:pos x="13" y="59"/>
                </a:cxn>
                <a:cxn ang="0">
                  <a:pos x="15" y="72"/>
                </a:cxn>
                <a:cxn ang="0">
                  <a:pos x="26" y="78"/>
                </a:cxn>
                <a:cxn ang="0">
                  <a:pos x="39" y="80"/>
                </a:cxn>
                <a:cxn ang="0">
                  <a:pos x="49" y="80"/>
                </a:cxn>
                <a:cxn ang="0">
                  <a:pos x="57" y="72"/>
                </a:cxn>
                <a:cxn ang="0">
                  <a:pos x="59" y="65"/>
                </a:cxn>
                <a:cxn ang="0">
                  <a:pos x="57" y="59"/>
                </a:cxn>
                <a:cxn ang="0">
                  <a:pos x="49" y="54"/>
                </a:cxn>
                <a:cxn ang="0">
                  <a:pos x="33" y="49"/>
                </a:cxn>
                <a:cxn ang="0">
                  <a:pos x="18" y="44"/>
                </a:cxn>
                <a:cxn ang="0">
                  <a:pos x="8" y="36"/>
                </a:cxn>
                <a:cxn ang="0">
                  <a:pos x="5" y="23"/>
                </a:cxn>
                <a:cxn ang="0">
                  <a:pos x="8" y="13"/>
                </a:cxn>
                <a:cxn ang="0">
                  <a:pos x="21" y="3"/>
                </a:cxn>
                <a:cxn ang="0">
                  <a:pos x="36" y="0"/>
                </a:cxn>
                <a:cxn ang="0">
                  <a:pos x="52" y="3"/>
                </a:cxn>
                <a:cxn ang="0">
                  <a:pos x="64" y="13"/>
                </a:cxn>
                <a:cxn ang="0">
                  <a:pos x="67" y="26"/>
                </a:cxn>
                <a:cxn ang="0">
                  <a:pos x="54" y="21"/>
                </a:cxn>
                <a:cxn ang="0">
                  <a:pos x="44" y="10"/>
                </a:cxn>
                <a:cxn ang="0">
                  <a:pos x="26" y="10"/>
                </a:cxn>
                <a:cxn ang="0">
                  <a:pos x="18" y="18"/>
                </a:cxn>
                <a:cxn ang="0">
                  <a:pos x="18" y="29"/>
                </a:cxn>
                <a:cxn ang="0">
                  <a:pos x="23" y="34"/>
                </a:cxn>
                <a:cxn ang="0">
                  <a:pos x="36" y="39"/>
                </a:cxn>
                <a:cxn ang="0">
                  <a:pos x="54" y="44"/>
                </a:cxn>
                <a:cxn ang="0">
                  <a:pos x="67" y="52"/>
                </a:cxn>
                <a:cxn ang="0">
                  <a:pos x="70" y="65"/>
                </a:cxn>
                <a:cxn ang="0">
                  <a:pos x="67" y="78"/>
                </a:cxn>
                <a:cxn ang="0">
                  <a:pos x="54" y="88"/>
                </a:cxn>
                <a:cxn ang="0">
                  <a:pos x="39" y="90"/>
                </a:cxn>
                <a:cxn ang="0">
                  <a:pos x="18" y="88"/>
                </a:cxn>
                <a:cxn ang="0">
                  <a:pos x="5" y="78"/>
                </a:cxn>
                <a:cxn ang="0">
                  <a:pos x="0" y="59"/>
                </a:cxn>
              </a:cxnLst>
              <a:rect l="0" t="0" r="r" b="b"/>
              <a:pathLst>
                <a:path w="70" h="90">
                  <a:moveTo>
                    <a:pt x="0" y="59"/>
                  </a:moveTo>
                  <a:lnTo>
                    <a:pt x="13" y="59"/>
                  </a:lnTo>
                  <a:lnTo>
                    <a:pt x="13" y="67"/>
                  </a:lnTo>
                  <a:lnTo>
                    <a:pt x="15" y="72"/>
                  </a:lnTo>
                  <a:lnTo>
                    <a:pt x="21" y="75"/>
                  </a:lnTo>
                  <a:lnTo>
                    <a:pt x="26" y="78"/>
                  </a:lnTo>
                  <a:lnTo>
                    <a:pt x="31" y="80"/>
                  </a:lnTo>
                  <a:lnTo>
                    <a:pt x="39" y="80"/>
                  </a:lnTo>
                  <a:lnTo>
                    <a:pt x="44" y="80"/>
                  </a:lnTo>
                  <a:lnTo>
                    <a:pt x="49" y="80"/>
                  </a:lnTo>
                  <a:lnTo>
                    <a:pt x="54" y="78"/>
                  </a:lnTo>
                  <a:lnTo>
                    <a:pt x="57" y="72"/>
                  </a:lnTo>
                  <a:lnTo>
                    <a:pt x="59" y="70"/>
                  </a:lnTo>
                  <a:lnTo>
                    <a:pt x="59" y="65"/>
                  </a:lnTo>
                  <a:lnTo>
                    <a:pt x="59" y="62"/>
                  </a:lnTo>
                  <a:lnTo>
                    <a:pt x="57" y="59"/>
                  </a:lnTo>
                  <a:lnTo>
                    <a:pt x="54" y="57"/>
                  </a:lnTo>
                  <a:lnTo>
                    <a:pt x="49" y="54"/>
                  </a:lnTo>
                  <a:lnTo>
                    <a:pt x="44" y="52"/>
                  </a:lnTo>
                  <a:lnTo>
                    <a:pt x="33" y="49"/>
                  </a:lnTo>
                  <a:lnTo>
                    <a:pt x="23" y="47"/>
                  </a:lnTo>
                  <a:lnTo>
                    <a:pt x="18" y="44"/>
                  </a:lnTo>
                  <a:lnTo>
                    <a:pt x="13" y="41"/>
                  </a:lnTo>
                  <a:lnTo>
                    <a:pt x="8" y="36"/>
                  </a:lnTo>
                  <a:lnTo>
                    <a:pt x="5" y="31"/>
                  </a:lnTo>
                  <a:lnTo>
                    <a:pt x="5" y="23"/>
                  </a:lnTo>
                  <a:lnTo>
                    <a:pt x="5" y="18"/>
                  </a:lnTo>
                  <a:lnTo>
                    <a:pt x="8" y="13"/>
                  </a:lnTo>
                  <a:lnTo>
                    <a:pt x="13" y="8"/>
                  </a:lnTo>
                  <a:lnTo>
                    <a:pt x="21" y="3"/>
                  </a:lnTo>
                  <a:lnTo>
                    <a:pt x="26" y="0"/>
                  </a:lnTo>
                  <a:lnTo>
                    <a:pt x="36" y="0"/>
                  </a:lnTo>
                  <a:lnTo>
                    <a:pt x="44" y="0"/>
                  </a:lnTo>
                  <a:lnTo>
                    <a:pt x="52" y="3"/>
                  </a:lnTo>
                  <a:lnTo>
                    <a:pt x="59" y="8"/>
                  </a:lnTo>
                  <a:lnTo>
                    <a:pt x="64" y="13"/>
                  </a:lnTo>
                  <a:lnTo>
                    <a:pt x="67" y="21"/>
                  </a:lnTo>
                  <a:lnTo>
                    <a:pt x="67" y="26"/>
                  </a:lnTo>
                  <a:lnTo>
                    <a:pt x="57" y="26"/>
                  </a:lnTo>
                  <a:lnTo>
                    <a:pt x="54" y="21"/>
                  </a:lnTo>
                  <a:lnTo>
                    <a:pt x="52" y="16"/>
                  </a:lnTo>
                  <a:lnTo>
                    <a:pt x="44" y="10"/>
                  </a:lnTo>
                  <a:lnTo>
                    <a:pt x="36" y="10"/>
                  </a:lnTo>
                  <a:lnTo>
                    <a:pt x="26" y="10"/>
                  </a:lnTo>
                  <a:lnTo>
                    <a:pt x="21" y="16"/>
                  </a:lnTo>
                  <a:lnTo>
                    <a:pt x="18" y="18"/>
                  </a:lnTo>
                  <a:lnTo>
                    <a:pt x="15" y="23"/>
                  </a:lnTo>
                  <a:lnTo>
                    <a:pt x="18" y="29"/>
                  </a:lnTo>
                  <a:lnTo>
                    <a:pt x="21" y="31"/>
                  </a:lnTo>
                  <a:lnTo>
                    <a:pt x="23" y="34"/>
                  </a:lnTo>
                  <a:lnTo>
                    <a:pt x="28" y="36"/>
                  </a:lnTo>
                  <a:lnTo>
                    <a:pt x="36" y="39"/>
                  </a:lnTo>
                  <a:lnTo>
                    <a:pt x="49" y="41"/>
                  </a:lnTo>
                  <a:lnTo>
                    <a:pt x="54" y="44"/>
                  </a:lnTo>
                  <a:lnTo>
                    <a:pt x="62" y="47"/>
                  </a:lnTo>
                  <a:lnTo>
                    <a:pt x="67" y="52"/>
                  </a:lnTo>
                  <a:lnTo>
                    <a:pt x="70" y="59"/>
                  </a:lnTo>
                  <a:lnTo>
                    <a:pt x="70" y="65"/>
                  </a:lnTo>
                  <a:lnTo>
                    <a:pt x="70" y="72"/>
                  </a:lnTo>
                  <a:lnTo>
                    <a:pt x="67" y="78"/>
                  </a:lnTo>
                  <a:lnTo>
                    <a:pt x="62" y="85"/>
                  </a:lnTo>
                  <a:lnTo>
                    <a:pt x="54" y="88"/>
                  </a:lnTo>
                  <a:lnTo>
                    <a:pt x="46" y="90"/>
                  </a:lnTo>
                  <a:lnTo>
                    <a:pt x="39" y="90"/>
                  </a:lnTo>
                  <a:lnTo>
                    <a:pt x="28" y="90"/>
                  </a:lnTo>
                  <a:lnTo>
                    <a:pt x="18" y="88"/>
                  </a:lnTo>
                  <a:lnTo>
                    <a:pt x="10" y="83"/>
                  </a:lnTo>
                  <a:lnTo>
                    <a:pt x="5" y="78"/>
                  </a:lnTo>
                  <a:lnTo>
                    <a:pt x="2" y="70"/>
                  </a:lnTo>
                  <a:lnTo>
                    <a:pt x="0" y="5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92" name="Freeform 1232"/>
            <p:cNvSpPr>
              <a:spLocks/>
            </p:cNvSpPr>
            <p:nvPr/>
          </p:nvSpPr>
          <p:spPr bwMode="auto">
            <a:xfrm>
              <a:off x="2801" y="1653"/>
              <a:ext cx="83" cy="90"/>
            </a:xfrm>
            <a:custGeom>
              <a:avLst/>
              <a:gdLst/>
              <a:ahLst/>
              <a:cxnLst>
                <a:cxn ang="0">
                  <a:pos x="37" y="90"/>
                </a:cxn>
                <a:cxn ang="0">
                  <a:pos x="0" y="0"/>
                </a:cxn>
                <a:cxn ang="0">
                  <a:pos x="13" y="0"/>
                </a:cxn>
                <a:cxn ang="0">
                  <a:pos x="37" y="65"/>
                </a:cxn>
                <a:cxn ang="0">
                  <a:pos x="39" y="72"/>
                </a:cxn>
                <a:cxn ang="0">
                  <a:pos x="42" y="80"/>
                </a:cxn>
                <a:cxn ang="0">
                  <a:pos x="44" y="72"/>
                </a:cxn>
                <a:cxn ang="0">
                  <a:pos x="47" y="65"/>
                </a:cxn>
                <a:cxn ang="0">
                  <a:pos x="70" y="0"/>
                </a:cxn>
                <a:cxn ang="0">
                  <a:pos x="83" y="0"/>
                </a:cxn>
                <a:cxn ang="0">
                  <a:pos x="49" y="90"/>
                </a:cxn>
                <a:cxn ang="0">
                  <a:pos x="37" y="90"/>
                </a:cxn>
              </a:cxnLst>
              <a:rect l="0" t="0" r="r" b="b"/>
              <a:pathLst>
                <a:path w="83" h="90">
                  <a:moveTo>
                    <a:pt x="37" y="90"/>
                  </a:moveTo>
                  <a:lnTo>
                    <a:pt x="0" y="0"/>
                  </a:lnTo>
                  <a:lnTo>
                    <a:pt x="13" y="0"/>
                  </a:lnTo>
                  <a:lnTo>
                    <a:pt x="37" y="65"/>
                  </a:lnTo>
                  <a:lnTo>
                    <a:pt x="39" y="72"/>
                  </a:lnTo>
                  <a:lnTo>
                    <a:pt x="42" y="80"/>
                  </a:lnTo>
                  <a:lnTo>
                    <a:pt x="44" y="72"/>
                  </a:lnTo>
                  <a:lnTo>
                    <a:pt x="47" y="65"/>
                  </a:lnTo>
                  <a:lnTo>
                    <a:pt x="70" y="0"/>
                  </a:lnTo>
                  <a:lnTo>
                    <a:pt x="83" y="0"/>
                  </a:lnTo>
                  <a:lnTo>
                    <a:pt x="49" y="90"/>
                  </a:lnTo>
                  <a:lnTo>
                    <a:pt x="37" y="9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93" name="Freeform 1233"/>
            <p:cNvSpPr>
              <a:spLocks noEditPoints="1"/>
            </p:cNvSpPr>
            <p:nvPr/>
          </p:nvSpPr>
          <p:spPr bwMode="auto">
            <a:xfrm>
              <a:off x="2889" y="1653"/>
              <a:ext cx="85" cy="98"/>
            </a:xfrm>
            <a:custGeom>
              <a:avLst/>
              <a:gdLst/>
              <a:ahLst/>
              <a:cxnLst>
                <a:cxn ang="0">
                  <a:pos x="70" y="80"/>
                </a:cxn>
                <a:cxn ang="0">
                  <a:pos x="78" y="85"/>
                </a:cxn>
                <a:cxn ang="0">
                  <a:pos x="85" y="88"/>
                </a:cxn>
                <a:cxn ang="0">
                  <a:pos x="80" y="98"/>
                </a:cxn>
                <a:cxn ang="0">
                  <a:pos x="73" y="93"/>
                </a:cxn>
                <a:cxn ang="0">
                  <a:pos x="62" y="88"/>
                </a:cxn>
                <a:cxn ang="0">
                  <a:pos x="52" y="90"/>
                </a:cxn>
                <a:cxn ang="0">
                  <a:pos x="42" y="90"/>
                </a:cxn>
                <a:cxn ang="0">
                  <a:pos x="31" y="90"/>
                </a:cxn>
                <a:cxn ang="0">
                  <a:pos x="21" y="85"/>
                </a:cxn>
                <a:cxn ang="0">
                  <a:pos x="13" y="80"/>
                </a:cxn>
                <a:cxn ang="0">
                  <a:pos x="5" y="70"/>
                </a:cxn>
                <a:cxn ang="0">
                  <a:pos x="3" y="59"/>
                </a:cxn>
                <a:cxn ang="0">
                  <a:pos x="0" y="47"/>
                </a:cxn>
                <a:cxn ang="0">
                  <a:pos x="3" y="34"/>
                </a:cxn>
                <a:cxn ang="0">
                  <a:pos x="5" y="23"/>
                </a:cxn>
                <a:cxn ang="0">
                  <a:pos x="13" y="13"/>
                </a:cxn>
                <a:cxn ang="0">
                  <a:pos x="21" y="5"/>
                </a:cxn>
                <a:cxn ang="0">
                  <a:pos x="31" y="3"/>
                </a:cxn>
                <a:cxn ang="0">
                  <a:pos x="42" y="0"/>
                </a:cxn>
                <a:cxn ang="0">
                  <a:pos x="52" y="3"/>
                </a:cxn>
                <a:cxn ang="0">
                  <a:pos x="62" y="5"/>
                </a:cxn>
                <a:cxn ang="0">
                  <a:pos x="73" y="13"/>
                </a:cxn>
                <a:cxn ang="0">
                  <a:pos x="78" y="23"/>
                </a:cxn>
                <a:cxn ang="0">
                  <a:pos x="80" y="34"/>
                </a:cxn>
                <a:cxn ang="0">
                  <a:pos x="83" y="47"/>
                </a:cxn>
                <a:cxn ang="0">
                  <a:pos x="83" y="57"/>
                </a:cxn>
                <a:cxn ang="0">
                  <a:pos x="80" y="65"/>
                </a:cxn>
                <a:cxn ang="0">
                  <a:pos x="75" y="72"/>
                </a:cxn>
                <a:cxn ang="0">
                  <a:pos x="70" y="80"/>
                </a:cxn>
                <a:cxn ang="0">
                  <a:pos x="44" y="65"/>
                </a:cxn>
                <a:cxn ang="0">
                  <a:pos x="54" y="70"/>
                </a:cxn>
                <a:cxn ang="0">
                  <a:pos x="60" y="75"/>
                </a:cxn>
                <a:cxn ang="0">
                  <a:pos x="67" y="67"/>
                </a:cxn>
                <a:cxn ang="0">
                  <a:pos x="70" y="57"/>
                </a:cxn>
                <a:cxn ang="0">
                  <a:pos x="70" y="47"/>
                </a:cxn>
                <a:cxn ang="0">
                  <a:pos x="70" y="36"/>
                </a:cxn>
                <a:cxn ang="0">
                  <a:pos x="67" y="29"/>
                </a:cxn>
                <a:cxn ang="0">
                  <a:pos x="62" y="21"/>
                </a:cxn>
                <a:cxn ang="0">
                  <a:pos x="57" y="16"/>
                </a:cxn>
                <a:cxn ang="0">
                  <a:pos x="49" y="10"/>
                </a:cxn>
                <a:cxn ang="0">
                  <a:pos x="42" y="10"/>
                </a:cxn>
                <a:cxn ang="0">
                  <a:pos x="34" y="10"/>
                </a:cxn>
                <a:cxn ang="0">
                  <a:pos x="26" y="16"/>
                </a:cxn>
                <a:cxn ang="0">
                  <a:pos x="21" y="18"/>
                </a:cxn>
                <a:cxn ang="0">
                  <a:pos x="16" y="26"/>
                </a:cxn>
                <a:cxn ang="0">
                  <a:pos x="13" y="36"/>
                </a:cxn>
                <a:cxn ang="0">
                  <a:pos x="13" y="47"/>
                </a:cxn>
                <a:cxn ang="0">
                  <a:pos x="13" y="57"/>
                </a:cxn>
                <a:cxn ang="0">
                  <a:pos x="16" y="65"/>
                </a:cxn>
                <a:cxn ang="0">
                  <a:pos x="21" y="72"/>
                </a:cxn>
                <a:cxn ang="0">
                  <a:pos x="26" y="78"/>
                </a:cxn>
                <a:cxn ang="0">
                  <a:pos x="34" y="80"/>
                </a:cxn>
                <a:cxn ang="0">
                  <a:pos x="42" y="80"/>
                </a:cxn>
                <a:cxn ang="0">
                  <a:pos x="47" y="80"/>
                </a:cxn>
                <a:cxn ang="0">
                  <a:pos x="54" y="80"/>
                </a:cxn>
                <a:cxn ang="0">
                  <a:pos x="47" y="75"/>
                </a:cxn>
                <a:cxn ang="0">
                  <a:pos x="42" y="75"/>
                </a:cxn>
                <a:cxn ang="0">
                  <a:pos x="44" y="65"/>
                </a:cxn>
              </a:cxnLst>
              <a:rect l="0" t="0" r="r" b="b"/>
              <a:pathLst>
                <a:path w="85" h="98">
                  <a:moveTo>
                    <a:pt x="70" y="80"/>
                  </a:moveTo>
                  <a:lnTo>
                    <a:pt x="78" y="85"/>
                  </a:lnTo>
                  <a:lnTo>
                    <a:pt x="85" y="88"/>
                  </a:lnTo>
                  <a:lnTo>
                    <a:pt x="80" y="98"/>
                  </a:lnTo>
                  <a:lnTo>
                    <a:pt x="73" y="93"/>
                  </a:lnTo>
                  <a:lnTo>
                    <a:pt x="62" y="88"/>
                  </a:lnTo>
                  <a:lnTo>
                    <a:pt x="52" y="90"/>
                  </a:lnTo>
                  <a:lnTo>
                    <a:pt x="42" y="90"/>
                  </a:lnTo>
                  <a:lnTo>
                    <a:pt x="31" y="90"/>
                  </a:lnTo>
                  <a:lnTo>
                    <a:pt x="21" y="85"/>
                  </a:lnTo>
                  <a:lnTo>
                    <a:pt x="13" y="80"/>
                  </a:lnTo>
                  <a:lnTo>
                    <a:pt x="5" y="70"/>
                  </a:lnTo>
                  <a:lnTo>
                    <a:pt x="3" y="59"/>
                  </a:lnTo>
                  <a:lnTo>
                    <a:pt x="0" y="47"/>
                  </a:lnTo>
                  <a:lnTo>
                    <a:pt x="3" y="34"/>
                  </a:lnTo>
                  <a:lnTo>
                    <a:pt x="5" y="23"/>
                  </a:lnTo>
                  <a:lnTo>
                    <a:pt x="13" y="13"/>
                  </a:lnTo>
                  <a:lnTo>
                    <a:pt x="21" y="5"/>
                  </a:lnTo>
                  <a:lnTo>
                    <a:pt x="31" y="3"/>
                  </a:lnTo>
                  <a:lnTo>
                    <a:pt x="42" y="0"/>
                  </a:lnTo>
                  <a:lnTo>
                    <a:pt x="52" y="3"/>
                  </a:lnTo>
                  <a:lnTo>
                    <a:pt x="62" y="5"/>
                  </a:lnTo>
                  <a:lnTo>
                    <a:pt x="73" y="13"/>
                  </a:lnTo>
                  <a:lnTo>
                    <a:pt x="78" y="23"/>
                  </a:lnTo>
                  <a:lnTo>
                    <a:pt x="80" y="34"/>
                  </a:lnTo>
                  <a:lnTo>
                    <a:pt x="83" y="47"/>
                  </a:lnTo>
                  <a:lnTo>
                    <a:pt x="83" y="57"/>
                  </a:lnTo>
                  <a:lnTo>
                    <a:pt x="80" y="65"/>
                  </a:lnTo>
                  <a:lnTo>
                    <a:pt x="75" y="72"/>
                  </a:lnTo>
                  <a:lnTo>
                    <a:pt x="70" y="80"/>
                  </a:lnTo>
                  <a:close/>
                  <a:moveTo>
                    <a:pt x="44" y="65"/>
                  </a:moveTo>
                  <a:lnTo>
                    <a:pt x="54" y="70"/>
                  </a:lnTo>
                  <a:lnTo>
                    <a:pt x="60" y="75"/>
                  </a:lnTo>
                  <a:lnTo>
                    <a:pt x="67" y="67"/>
                  </a:lnTo>
                  <a:lnTo>
                    <a:pt x="70" y="57"/>
                  </a:lnTo>
                  <a:lnTo>
                    <a:pt x="70" y="47"/>
                  </a:lnTo>
                  <a:lnTo>
                    <a:pt x="70" y="36"/>
                  </a:lnTo>
                  <a:lnTo>
                    <a:pt x="67" y="29"/>
                  </a:lnTo>
                  <a:lnTo>
                    <a:pt x="62" y="21"/>
                  </a:lnTo>
                  <a:lnTo>
                    <a:pt x="57" y="16"/>
                  </a:lnTo>
                  <a:lnTo>
                    <a:pt x="49" y="10"/>
                  </a:lnTo>
                  <a:lnTo>
                    <a:pt x="42" y="10"/>
                  </a:lnTo>
                  <a:lnTo>
                    <a:pt x="34" y="10"/>
                  </a:lnTo>
                  <a:lnTo>
                    <a:pt x="26" y="16"/>
                  </a:lnTo>
                  <a:lnTo>
                    <a:pt x="21" y="18"/>
                  </a:lnTo>
                  <a:lnTo>
                    <a:pt x="16" y="26"/>
                  </a:lnTo>
                  <a:lnTo>
                    <a:pt x="13" y="36"/>
                  </a:lnTo>
                  <a:lnTo>
                    <a:pt x="13" y="47"/>
                  </a:lnTo>
                  <a:lnTo>
                    <a:pt x="13" y="57"/>
                  </a:lnTo>
                  <a:lnTo>
                    <a:pt x="16" y="65"/>
                  </a:lnTo>
                  <a:lnTo>
                    <a:pt x="21" y="72"/>
                  </a:lnTo>
                  <a:lnTo>
                    <a:pt x="26" y="78"/>
                  </a:lnTo>
                  <a:lnTo>
                    <a:pt x="34" y="80"/>
                  </a:lnTo>
                  <a:lnTo>
                    <a:pt x="42" y="80"/>
                  </a:lnTo>
                  <a:lnTo>
                    <a:pt x="47" y="80"/>
                  </a:lnTo>
                  <a:lnTo>
                    <a:pt x="54" y="80"/>
                  </a:lnTo>
                  <a:lnTo>
                    <a:pt x="47" y="75"/>
                  </a:lnTo>
                  <a:lnTo>
                    <a:pt x="42" y="75"/>
                  </a:lnTo>
                  <a:lnTo>
                    <a:pt x="44" y="65"/>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94" name="Line 1234"/>
            <p:cNvSpPr>
              <a:spLocks noChangeShapeType="1"/>
            </p:cNvSpPr>
            <p:nvPr/>
          </p:nvSpPr>
          <p:spPr bwMode="auto">
            <a:xfrm>
              <a:off x="1990" y="1700"/>
              <a:ext cx="315" cy="1"/>
            </a:xfrm>
            <a:prstGeom prst="line">
              <a:avLst/>
            </a:prstGeom>
            <a:noFill/>
            <a:ln w="33338">
              <a:solidFill>
                <a:srgbClr val="0000FF"/>
              </a:solidFill>
              <a:round/>
              <a:headEnd/>
              <a:tailEnd/>
            </a:ln>
          </p:spPr>
          <p:txBody>
            <a:bodyPr>
              <a:prstTxWarp prst="textNoShape">
                <a:avLst/>
              </a:prstTxWarp>
            </a:bodyPr>
            <a:lstStyle/>
            <a:p>
              <a:endParaRPr lang="en-US"/>
            </a:p>
          </p:txBody>
        </p:sp>
        <p:sp>
          <p:nvSpPr>
            <p:cNvPr id="118995" name="Freeform 1235"/>
            <p:cNvSpPr>
              <a:spLocks/>
            </p:cNvSpPr>
            <p:nvPr/>
          </p:nvSpPr>
          <p:spPr bwMode="auto">
            <a:xfrm>
              <a:off x="2029" y="1563"/>
              <a:ext cx="238" cy="204"/>
            </a:xfrm>
            <a:custGeom>
              <a:avLst/>
              <a:gdLst/>
              <a:ahLst/>
              <a:cxnLst>
                <a:cxn ang="0">
                  <a:pos x="0" y="204"/>
                </a:cxn>
                <a:cxn ang="0">
                  <a:pos x="238" y="204"/>
                </a:cxn>
                <a:cxn ang="0">
                  <a:pos x="119" y="0"/>
                </a:cxn>
                <a:cxn ang="0">
                  <a:pos x="0" y="204"/>
                </a:cxn>
                <a:cxn ang="0">
                  <a:pos x="0" y="204"/>
                </a:cxn>
              </a:cxnLst>
              <a:rect l="0" t="0" r="r" b="b"/>
              <a:pathLst>
                <a:path w="238" h="204">
                  <a:moveTo>
                    <a:pt x="0" y="204"/>
                  </a:moveTo>
                  <a:lnTo>
                    <a:pt x="238" y="204"/>
                  </a:lnTo>
                  <a:lnTo>
                    <a:pt x="119" y="0"/>
                  </a:lnTo>
                  <a:lnTo>
                    <a:pt x="0" y="204"/>
                  </a:lnTo>
                  <a:lnTo>
                    <a:pt x="0" y="204"/>
                  </a:lnTo>
                </a:path>
              </a:pathLst>
            </a:custGeom>
            <a:noFill/>
            <a:ln w="33338">
              <a:solidFill>
                <a:srgbClr val="0000FF"/>
              </a:solidFill>
              <a:prstDash val="solid"/>
              <a:round/>
              <a:headEnd/>
              <a:tailEnd/>
            </a:ln>
          </p:spPr>
          <p:txBody>
            <a:bodyPr>
              <a:prstTxWarp prst="textNoShape">
                <a:avLst/>
              </a:prstTxWarp>
            </a:bodyPr>
            <a:lstStyle/>
            <a:p>
              <a:endParaRPr lang="en-US"/>
            </a:p>
          </p:txBody>
        </p:sp>
      </p:grpSp>
      <p:grpSp>
        <p:nvGrpSpPr>
          <p:cNvPr id="18" name="Group 1236"/>
          <p:cNvGrpSpPr>
            <a:grpSpLocks/>
          </p:cNvGrpSpPr>
          <p:nvPr/>
        </p:nvGrpSpPr>
        <p:grpSpPr bwMode="auto">
          <a:xfrm>
            <a:off x="3159125" y="2862263"/>
            <a:ext cx="2616200" cy="155575"/>
            <a:chOff x="1990" y="1803"/>
            <a:chExt cx="1648" cy="98"/>
          </a:xfrm>
        </p:grpSpPr>
        <p:sp>
          <p:nvSpPr>
            <p:cNvPr id="118997" name="Freeform 1237"/>
            <p:cNvSpPr>
              <a:spLocks/>
            </p:cNvSpPr>
            <p:nvPr/>
          </p:nvSpPr>
          <p:spPr bwMode="auto">
            <a:xfrm>
              <a:off x="2344" y="1803"/>
              <a:ext cx="70" cy="93"/>
            </a:xfrm>
            <a:custGeom>
              <a:avLst/>
              <a:gdLst/>
              <a:ahLst/>
              <a:cxnLst>
                <a:cxn ang="0">
                  <a:pos x="11" y="59"/>
                </a:cxn>
                <a:cxn ang="0">
                  <a:pos x="16" y="72"/>
                </a:cxn>
                <a:cxn ang="0">
                  <a:pos x="23" y="80"/>
                </a:cxn>
                <a:cxn ang="0">
                  <a:pos x="36" y="83"/>
                </a:cxn>
                <a:cxn ang="0">
                  <a:pos x="49" y="80"/>
                </a:cxn>
                <a:cxn ang="0">
                  <a:pos x="54" y="75"/>
                </a:cxn>
                <a:cxn ang="0">
                  <a:pos x="57" y="67"/>
                </a:cxn>
                <a:cxn ang="0">
                  <a:pos x="54" y="59"/>
                </a:cxn>
                <a:cxn ang="0">
                  <a:pos x="47" y="54"/>
                </a:cxn>
                <a:cxn ang="0">
                  <a:pos x="34" y="49"/>
                </a:cxn>
                <a:cxn ang="0">
                  <a:pos x="16" y="44"/>
                </a:cxn>
                <a:cxn ang="0">
                  <a:pos x="8" y="36"/>
                </a:cxn>
                <a:cxn ang="0">
                  <a:pos x="3" y="26"/>
                </a:cxn>
                <a:cxn ang="0">
                  <a:pos x="8" y="13"/>
                </a:cxn>
                <a:cxn ang="0">
                  <a:pos x="18" y="5"/>
                </a:cxn>
                <a:cxn ang="0">
                  <a:pos x="34" y="0"/>
                </a:cxn>
                <a:cxn ang="0">
                  <a:pos x="52" y="5"/>
                </a:cxn>
                <a:cxn ang="0">
                  <a:pos x="62" y="13"/>
                </a:cxn>
                <a:cxn ang="0">
                  <a:pos x="67" y="28"/>
                </a:cxn>
                <a:cxn ang="0">
                  <a:pos x="54" y="21"/>
                </a:cxn>
                <a:cxn ang="0">
                  <a:pos x="44" y="13"/>
                </a:cxn>
                <a:cxn ang="0">
                  <a:pos x="26" y="13"/>
                </a:cxn>
                <a:cxn ang="0">
                  <a:pos x="16" y="21"/>
                </a:cxn>
                <a:cxn ang="0">
                  <a:pos x="16" y="28"/>
                </a:cxn>
                <a:cxn ang="0">
                  <a:pos x="21" y="33"/>
                </a:cxn>
                <a:cxn ang="0">
                  <a:pos x="36" y="39"/>
                </a:cxn>
                <a:cxn ang="0">
                  <a:pos x="54" y="44"/>
                </a:cxn>
                <a:cxn ang="0">
                  <a:pos x="65" y="54"/>
                </a:cxn>
                <a:cxn ang="0">
                  <a:pos x="70" y="67"/>
                </a:cxn>
                <a:cxn ang="0">
                  <a:pos x="65" y="80"/>
                </a:cxn>
                <a:cxn ang="0">
                  <a:pos x="54" y="88"/>
                </a:cxn>
                <a:cxn ang="0">
                  <a:pos x="36" y="93"/>
                </a:cxn>
                <a:cxn ang="0">
                  <a:pos x="18" y="88"/>
                </a:cxn>
                <a:cxn ang="0">
                  <a:pos x="5" y="77"/>
                </a:cxn>
                <a:cxn ang="0">
                  <a:pos x="0" y="59"/>
                </a:cxn>
              </a:cxnLst>
              <a:rect l="0" t="0" r="r" b="b"/>
              <a:pathLst>
                <a:path w="70" h="93">
                  <a:moveTo>
                    <a:pt x="0" y="59"/>
                  </a:moveTo>
                  <a:lnTo>
                    <a:pt x="11" y="59"/>
                  </a:lnTo>
                  <a:lnTo>
                    <a:pt x="13" y="67"/>
                  </a:lnTo>
                  <a:lnTo>
                    <a:pt x="16" y="72"/>
                  </a:lnTo>
                  <a:lnTo>
                    <a:pt x="18" y="75"/>
                  </a:lnTo>
                  <a:lnTo>
                    <a:pt x="23" y="80"/>
                  </a:lnTo>
                  <a:lnTo>
                    <a:pt x="29" y="83"/>
                  </a:lnTo>
                  <a:lnTo>
                    <a:pt x="36" y="83"/>
                  </a:lnTo>
                  <a:lnTo>
                    <a:pt x="42" y="83"/>
                  </a:lnTo>
                  <a:lnTo>
                    <a:pt x="49" y="80"/>
                  </a:lnTo>
                  <a:lnTo>
                    <a:pt x="52" y="77"/>
                  </a:lnTo>
                  <a:lnTo>
                    <a:pt x="54" y="75"/>
                  </a:lnTo>
                  <a:lnTo>
                    <a:pt x="57" y="70"/>
                  </a:lnTo>
                  <a:lnTo>
                    <a:pt x="57" y="67"/>
                  </a:lnTo>
                  <a:lnTo>
                    <a:pt x="57" y="62"/>
                  </a:lnTo>
                  <a:lnTo>
                    <a:pt x="54" y="59"/>
                  </a:lnTo>
                  <a:lnTo>
                    <a:pt x="52" y="57"/>
                  </a:lnTo>
                  <a:lnTo>
                    <a:pt x="47" y="54"/>
                  </a:lnTo>
                  <a:lnTo>
                    <a:pt x="42" y="52"/>
                  </a:lnTo>
                  <a:lnTo>
                    <a:pt x="34" y="49"/>
                  </a:lnTo>
                  <a:lnTo>
                    <a:pt x="23" y="46"/>
                  </a:lnTo>
                  <a:lnTo>
                    <a:pt x="16" y="44"/>
                  </a:lnTo>
                  <a:lnTo>
                    <a:pt x="11" y="41"/>
                  </a:lnTo>
                  <a:lnTo>
                    <a:pt x="8" y="36"/>
                  </a:lnTo>
                  <a:lnTo>
                    <a:pt x="5" y="31"/>
                  </a:lnTo>
                  <a:lnTo>
                    <a:pt x="3" y="26"/>
                  </a:lnTo>
                  <a:lnTo>
                    <a:pt x="5" y="18"/>
                  </a:lnTo>
                  <a:lnTo>
                    <a:pt x="8" y="13"/>
                  </a:lnTo>
                  <a:lnTo>
                    <a:pt x="13" y="8"/>
                  </a:lnTo>
                  <a:lnTo>
                    <a:pt x="18" y="5"/>
                  </a:lnTo>
                  <a:lnTo>
                    <a:pt x="26" y="2"/>
                  </a:lnTo>
                  <a:lnTo>
                    <a:pt x="34" y="0"/>
                  </a:lnTo>
                  <a:lnTo>
                    <a:pt x="44" y="2"/>
                  </a:lnTo>
                  <a:lnTo>
                    <a:pt x="52" y="5"/>
                  </a:lnTo>
                  <a:lnTo>
                    <a:pt x="57" y="8"/>
                  </a:lnTo>
                  <a:lnTo>
                    <a:pt x="62" y="13"/>
                  </a:lnTo>
                  <a:lnTo>
                    <a:pt x="65" y="21"/>
                  </a:lnTo>
                  <a:lnTo>
                    <a:pt x="67" y="28"/>
                  </a:lnTo>
                  <a:lnTo>
                    <a:pt x="54" y="28"/>
                  </a:lnTo>
                  <a:lnTo>
                    <a:pt x="54" y="21"/>
                  </a:lnTo>
                  <a:lnTo>
                    <a:pt x="49" y="15"/>
                  </a:lnTo>
                  <a:lnTo>
                    <a:pt x="44" y="13"/>
                  </a:lnTo>
                  <a:lnTo>
                    <a:pt x="34" y="10"/>
                  </a:lnTo>
                  <a:lnTo>
                    <a:pt x="26" y="13"/>
                  </a:lnTo>
                  <a:lnTo>
                    <a:pt x="21" y="15"/>
                  </a:lnTo>
                  <a:lnTo>
                    <a:pt x="16" y="21"/>
                  </a:lnTo>
                  <a:lnTo>
                    <a:pt x="16" y="23"/>
                  </a:lnTo>
                  <a:lnTo>
                    <a:pt x="16" y="28"/>
                  </a:lnTo>
                  <a:lnTo>
                    <a:pt x="18" y="33"/>
                  </a:lnTo>
                  <a:lnTo>
                    <a:pt x="21" y="33"/>
                  </a:lnTo>
                  <a:lnTo>
                    <a:pt x="29" y="36"/>
                  </a:lnTo>
                  <a:lnTo>
                    <a:pt x="36" y="39"/>
                  </a:lnTo>
                  <a:lnTo>
                    <a:pt x="47" y="41"/>
                  </a:lnTo>
                  <a:lnTo>
                    <a:pt x="54" y="44"/>
                  </a:lnTo>
                  <a:lnTo>
                    <a:pt x="62" y="49"/>
                  </a:lnTo>
                  <a:lnTo>
                    <a:pt x="65" y="54"/>
                  </a:lnTo>
                  <a:lnTo>
                    <a:pt x="67" y="59"/>
                  </a:lnTo>
                  <a:lnTo>
                    <a:pt x="70" y="67"/>
                  </a:lnTo>
                  <a:lnTo>
                    <a:pt x="67" y="72"/>
                  </a:lnTo>
                  <a:lnTo>
                    <a:pt x="65" y="80"/>
                  </a:lnTo>
                  <a:lnTo>
                    <a:pt x="60" y="85"/>
                  </a:lnTo>
                  <a:lnTo>
                    <a:pt x="54" y="88"/>
                  </a:lnTo>
                  <a:lnTo>
                    <a:pt x="47" y="90"/>
                  </a:lnTo>
                  <a:lnTo>
                    <a:pt x="36" y="93"/>
                  </a:lnTo>
                  <a:lnTo>
                    <a:pt x="26" y="90"/>
                  </a:lnTo>
                  <a:lnTo>
                    <a:pt x="18" y="88"/>
                  </a:lnTo>
                  <a:lnTo>
                    <a:pt x="11" y="85"/>
                  </a:lnTo>
                  <a:lnTo>
                    <a:pt x="5" y="77"/>
                  </a:lnTo>
                  <a:lnTo>
                    <a:pt x="0" y="70"/>
                  </a:lnTo>
                  <a:lnTo>
                    <a:pt x="0" y="59"/>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8998" name="Rectangle 1238"/>
            <p:cNvSpPr>
              <a:spLocks noChangeArrowheads="1"/>
            </p:cNvSpPr>
            <p:nvPr/>
          </p:nvSpPr>
          <p:spPr bwMode="auto">
            <a:xfrm>
              <a:off x="2432" y="1805"/>
              <a:ext cx="10" cy="88"/>
            </a:xfrm>
            <a:prstGeom prst="rect">
              <a:avLst/>
            </a:prstGeom>
            <a:solidFill>
              <a:srgbClr val="000000"/>
            </a:solidFill>
            <a:ln w="0">
              <a:solidFill>
                <a:srgbClr val="000000"/>
              </a:solidFill>
              <a:miter lim="800000"/>
              <a:headEnd/>
              <a:tailEnd/>
            </a:ln>
          </p:spPr>
          <p:txBody>
            <a:bodyPr>
              <a:prstTxWarp prst="textNoShape">
                <a:avLst/>
              </a:prstTxWarp>
            </a:bodyPr>
            <a:lstStyle/>
            <a:p>
              <a:endParaRPr lang="en-US"/>
            </a:p>
          </p:txBody>
        </p:sp>
        <p:sp>
          <p:nvSpPr>
            <p:cNvPr id="118999" name="Freeform 1239"/>
            <p:cNvSpPr>
              <a:spLocks/>
            </p:cNvSpPr>
            <p:nvPr/>
          </p:nvSpPr>
          <p:spPr bwMode="auto">
            <a:xfrm>
              <a:off x="2466" y="1805"/>
              <a:ext cx="59" cy="88"/>
            </a:xfrm>
            <a:custGeom>
              <a:avLst/>
              <a:gdLst/>
              <a:ahLst/>
              <a:cxnLst>
                <a:cxn ang="0">
                  <a:pos x="0" y="88"/>
                </a:cxn>
                <a:cxn ang="0">
                  <a:pos x="0" y="0"/>
                </a:cxn>
                <a:cxn ang="0">
                  <a:pos x="59" y="0"/>
                </a:cxn>
                <a:cxn ang="0">
                  <a:pos x="59" y="11"/>
                </a:cxn>
                <a:cxn ang="0">
                  <a:pos x="10" y="11"/>
                </a:cxn>
                <a:cxn ang="0">
                  <a:pos x="10" y="39"/>
                </a:cxn>
                <a:cxn ang="0">
                  <a:pos x="51" y="39"/>
                </a:cxn>
                <a:cxn ang="0">
                  <a:pos x="51" y="50"/>
                </a:cxn>
                <a:cxn ang="0">
                  <a:pos x="10" y="50"/>
                </a:cxn>
                <a:cxn ang="0">
                  <a:pos x="10" y="88"/>
                </a:cxn>
                <a:cxn ang="0">
                  <a:pos x="0" y="88"/>
                </a:cxn>
              </a:cxnLst>
              <a:rect l="0" t="0" r="r" b="b"/>
              <a:pathLst>
                <a:path w="59" h="88">
                  <a:moveTo>
                    <a:pt x="0" y="88"/>
                  </a:moveTo>
                  <a:lnTo>
                    <a:pt x="0" y="0"/>
                  </a:lnTo>
                  <a:lnTo>
                    <a:pt x="59" y="0"/>
                  </a:lnTo>
                  <a:lnTo>
                    <a:pt x="59" y="11"/>
                  </a:lnTo>
                  <a:lnTo>
                    <a:pt x="10" y="11"/>
                  </a:lnTo>
                  <a:lnTo>
                    <a:pt x="10" y="39"/>
                  </a:lnTo>
                  <a:lnTo>
                    <a:pt x="51" y="39"/>
                  </a:lnTo>
                  <a:lnTo>
                    <a:pt x="51" y="50"/>
                  </a:lnTo>
                  <a:lnTo>
                    <a:pt x="10" y="50"/>
                  </a:lnTo>
                  <a:lnTo>
                    <a:pt x="10" y="88"/>
                  </a:lnTo>
                  <a:lnTo>
                    <a:pt x="0" y="8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00" name="Freeform 1240"/>
            <p:cNvSpPr>
              <a:spLocks/>
            </p:cNvSpPr>
            <p:nvPr/>
          </p:nvSpPr>
          <p:spPr bwMode="auto">
            <a:xfrm>
              <a:off x="2533" y="1805"/>
              <a:ext cx="72" cy="88"/>
            </a:xfrm>
            <a:custGeom>
              <a:avLst/>
              <a:gdLst/>
              <a:ahLst/>
              <a:cxnLst>
                <a:cxn ang="0">
                  <a:pos x="31" y="88"/>
                </a:cxn>
                <a:cxn ang="0">
                  <a:pos x="31" y="11"/>
                </a:cxn>
                <a:cxn ang="0">
                  <a:pos x="0" y="11"/>
                </a:cxn>
                <a:cxn ang="0">
                  <a:pos x="0" y="0"/>
                </a:cxn>
                <a:cxn ang="0">
                  <a:pos x="72" y="0"/>
                </a:cxn>
                <a:cxn ang="0">
                  <a:pos x="72" y="11"/>
                </a:cxn>
                <a:cxn ang="0">
                  <a:pos x="41" y="11"/>
                </a:cxn>
                <a:cxn ang="0">
                  <a:pos x="41" y="88"/>
                </a:cxn>
                <a:cxn ang="0">
                  <a:pos x="31" y="88"/>
                </a:cxn>
              </a:cxnLst>
              <a:rect l="0" t="0" r="r" b="b"/>
              <a:pathLst>
                <a:path w="72" h="88">
                  <a:moveTo>
                    <a:pt x="31" y="88"/>
                  </a:moveTo>
                  <a:lnTo>
                    <a:pt x="31" y="11"/>
                  </a:lnTo>
                  <a:lnTo>
                    <a:pt x="0" y="11"/>
                  </a:lnTo>
                  <a:lnTo>
                    <a:pt x="0" y="0"/>
                  </a:lnTo>
                  <a:lnTo>
                    <a:pt x="72" y="0"/>
                  </a:lnTo>
                  <a:lnTo>
                    <a:pt x="72" y="11"/>
                  </a:lnTo>
                  <a:lnTo>
                    <a:pt x="41" y="11"/>
                  </a:lnTo>
                  <a:lnTo>
                    <a:pt x="41" y="88"/>
                  </a:lnTo>
                  <a:lnTo>
                    <a:pt x="31" y="8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01" name="Freeform 1241"/>
            <p:cNvSpPr>
              <a:spLocks noEditPoints="1"/>
            </p:cNvSpPr>
            <p:nvPr/>
          </p:nvSpPr>
          <p:spPr bwMode="auto">
            <a:xfrm>
              <a:off x="2652" y="1805"/>
              <a:ext cx="67" cy="88"/>
            </a:xfrm>
            <a:custGeom>
              <a:avLst/>
              <a:gdLst/>
              <a:ahLst/>
              <a:cxnLst>
                <a:cxn ang="0">
                  <a:pos x="0" y="88"/>
                </a:cxn>
                <a:cxn ang="0">
                  <a:pos x="0" y="0"/>
                </a:cxn>
                <a:cxn ang="0">
                  <a:pos x="33" y="0"/>
                </a:cxn>
                <a:cxn ang="0">
                  <a:pos x="41" y="0"/>
                </a:cxn>
                <a:cxn ang="0">
                  <a:pos x="46" y="0"/>
                </a:cxn>
                <a:cxn ang="0">
                  <a:pos x="51" y="3"/>
                </a:cxn>
                <a:cxn ang="0">
                  <a:pos x="56" y="6"/>
                </a:cxn>
                <a:cxn ang="0">
                  <a:pos x="62" y="8"/>
                </a:cxn>
                <a:cxn ang="0">
                  <a:pos x="64" y="13"/>
                </a:cxn>
                <a:cxn ang="0">
                  <a:pos x="67" y="19"/>
                </a:cxn>
                <a:cxn ang="0">
                  <a:pos x="67" y="26"/>
                </a:cxn>
                <a:cxn ang="0">
                  <a:pos x="67" y="34"/>
                </a:cxn>
                <a:cxn ang="0">
                  <a:pos x="64" y="39"/>
                </a:cxn>
                <a:cxn ang="0">
                  <a:pos x="59" y="44"/>
                </a:cxn>
                <a:cxn ang="0">
                  <a:pos x="54" y="50"/>
                </a:cxn>
                <a:cxn ang="0">
                  <a:pos x="46" y="52"/>
                </a:cxn>
                <a:cxn ang="0">
                  <a:pos x="33" y="52"/>
                </a:cxn>
                <a:cxn ang="0">
                  <a:pos x="12" y="52"/>
                </a:cxn>
                <a:cxn ang="0">
                  <a:pos x="12" y="88"/>
                </a:cxn>
                <a:cxn ang="0">
                  <a:pos x="0" y="88"/>
                </a:cxn>
                <a:cxn ang="0">
                  <a:pos x="12" y="42"/>
                </a:cxn>
                <a:cxn ang="0">
                  <a:pos x="33" y="42"/>
                </a:cxn>
                <a:cxn ang="0">
                  <a:pos x="41" y="42"/>
                </a:cxn>
                <a:cxn ang="0">
                  <a:pos x="46" y="42"/>
                </a:cxn>
                <a:cxn ang="0">
                  <a:pos x="51" y="39"/>
                </a:cxn>
                <a:cxn ang="0">
                  <a:pos x="54" y="34"/>
                </a:cxn>
                <a:cxn ang="0">
                  <a:pos x="54" y="26"/>
                </a:cxn>
                <a:cxn ang="0">
                  <a:pos x="54" y="21"/>
                </a:cxn>
                <a:cxn ang="0">
                  <a:pos x="51" y="16"/>
                </a:cxn>
                <a:cxn ang="0">
                  <a:pos x="49" y="13"/>
                </a:cxn>
                <a:cxn ang="0">
                  <a:pos x="43" y="11"/>
                </a:cxn>
                <a:cxn ang="0">
                  <a:pos x="41" y="11"/>
                </a:cxn>
                <a:cxn ang="0">
                  <a:pos x="33" y="11"/>
                </a:cxn>
                <a:cxn ang="0">
                  <a:pos x="12" y="11"/>
                </a:cxn>
                <a:cxn ang="0">
                  <a:pos x="12" y="42"/>
                </a:cxn>
              </a:cxnLst>
              <a:rect l="0" t="0" r="r" b="b"/>
              <a:pathLst>
                <a:path w="67" h="88">
                  <a:moveTo>
                    <a:pt x="0" y="88"/>
                  </a:moveTo>
                  <a:lnTo>
                    <a:pt x="0" y="0"/>
                  </a:lnTo>
                  <a:lnTo>
                    <a:pt x="33" y="0"/>
                  </a:lnTo>
                  <a:lnTo>
                    <a:pt x="41" y="0"/>
                  </a:lnTo>
                  <a:lnTo>
                    <a:pt x="46" y="0"/>
                  </a:lnTo>
                  <a:lnTo>
                    <a:pt x="51" y="3"/>
                  </a:lnTo>
                  <a:lnTo>
                    <a:pt x="56" y="6"/>
                  </a:lnTo>
                  <a:lnTo>
                    <a:pt x="62" y="8"/>
                  </a:lnTo>
                  <a:lnTo>
                    <a:pt x="64" y="13"/>
                  </a:lnTo>
                  <a:lnTo>
                    <a:pt x="67" y="19"/>
                  </a:lnTo>
                  <a:lnTo>
                    <a:pt x="67" y="26"/>
                  </a:lnTo>
                  <a:lnTo>
                    <a:pt x="67" y="34"/>
                  </a:lnTo>
                  <a:lnTo>
                    <a:pt x="64" y="39"/>
                  </a:lnTo>
                  <a:lnTo>
                    <a:pt x="59" y="44"/>
                  </a:lnTo>
                  <a:lnTo>
                    <a:pt x="54" y="50"/>
                  </a:lnTo>
                  <a:lnTo>
                    <a:pt x="46" y="52"/>
                  </a:lnTo>
                  <a:lnTo>
                    <a:pt x="33" y="52"/>
                  </a:lnTo>
                  <a:lnTo>
                    <a:pt x="12" y="52"/>
                  </a:lnTo>
                  <a:lnTo>
                    <a:pt x="12" y="88"/>
                  </a:lnTo>
                  <a:lnTo>
                    <a:pt x="0" y="88"/>
                  </a:lnTo>
                  <a:close/>
                  <a:moveTo>
                    <a:pt x="12" y="42"/>
                  </a:moveTo>
                  <a:lnTo>
                    <a:pt x="33" y="42"/>
                  </a:lnTo>
                  <a:lnTo>
                    <a:pt x="41" y="42"/>
                  </a:lnTo>
                  <a:lnTo>
                    <a:pt x="46" y="42"/>
                  </a:lnTo>
                  <a:lnTo>
                    <a:pt x="51" y="39"/>
                  </a:lnTo>
                  <a:lnTo>
                    <a:pt x="54" y="34"/>
                  </a:lnTo>
                  <a:lnTo>
                    <a:pt x="54" y="26"/>
                  </a:lnTo>
                  <a:lnTo>
                    <a:pt x="54" y="21"/>
                  </a:lnTo>
                  <a:lnTo>
                    <a:pt x="51" y="16"/>
                  </a:lnTo>
                  <a:lnTo>
                    <a:pt x="49" y="13"/>
                  </a:lnTo>
                  <a:lnTo>
                    <a:pt x="43" y="11"/>
                  </a:lnTo>
                  <a:lnTo>
                    <a:pt x="41" y="11"/>
                  </a:lnTo>
                  <a:lnTo>
                    <a:pt x="33" y="11"/>
                  </a:lnTo>
                  <a:lnTo>
                    <a:pt x="12" y="11"/>
                  </a:lnTo>
                  <a:lnTo>
                    <a:pt x="12" y="42"/>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02" name="Freeform 1242"/>
            <p:cNvSpPr>
              <a:spLocks/>
            </p:cNvSpPr>
            <p:nvPr/>
          </p:nvSpPr>
          <p:spPr bwMode="auto">
            <a:xfrm>
              <a:off x="2734" y="1829"/>
              <a:ext cx="34" cy="64"/>
            </a:xfrm>
            <a:custGeom>
              <a:avLst/>
              <a:gdLst/>
              <a:ahLst/>
              <a:cxnLst>
                <a:cxn ang="0">
                  <a:pos x="0" y="64"/>
                </a:cxn>
                <a:cxn ang="0">
                  <a:pos x="0" y="0"/>
                </a:cxn>
                <a:cxn ang="0">
                  <a:pos x="11" y="0"/>
                </a:cxn>
                <a:cxn ang="0">
                  <a:pos x="11" y="10"/>
                </a:cxn>
                <a:cxn ang="0">
                  <a:pos x="13" y="5"/>
                </a:cxn>
                <a:cxn ang="0">
                  <a:pos x="16" y="2"/>
                </a:cxn>
                <a:cxn ang="0">
                  <a:pos x="21" y="0"/>
                </a:cxn>
                <a:cxn ang="0">
                  <a:pos x="23" y="0"/>
                </a:cxn>
                <a:cxn ang="0">
                  <a:pos x="29" y="0"/>
                </a:cxn>
                <a:cxn ang="0">
                  <a:pos x="34" y="2"/>
                </a:cxn>
                <a:cxn ang="0">
                  <a:pos x="29" y="13"/>
                </a:cxn>
                <a:cxn ang="0">
                  <a:pos x="26" y="10"/>
                </a:cxn>
                <a:cxn ang="0">
                  <a:pos x="23" y="10"/>
                </a:cxn>
                <a:cxn ang="0">
                  <a:pos x="18" y="10"/>
                </a:cxn>
                <a:cxn ang="0">
                  <a:pos x="16" y="13"/>
                </a:cxn>
                <a:cxn ang="0">
                  <a:pos x="16" y="15"/>
                </a:cxn>
                <a:cxn ang="0">
                  <a:pos x="13" y="18"/>
                </a:cxn>
                <a:cxn ang="0">
                  <a:pos x="11" y="23"/>
                </a:cxn>
                <a:cxn ang="0">
                  <a:pos x="11" y="31"/>
                </a:cxn>
                <a:cxn ang="0">
                  <a:pos x="11" y="64"/>
                </a:cxn>
                <a:cxn ang="0">
                  <a:pos x="0" y="64"/>
                </a:cxn>
              </a:cxnLst>
              <a:rect l="0" t="0" r="r" b="b"/>
              <a:pathLst>
                <a:path w="34" h="64">
                  <a:moveTo>
                    <a:pt x="0" y="64"/>
                  </a:moveTo>
                  <a:lnTo>
                    <a:pt x="0" y="0"/>
                  </a:lnTo>
                  <a:lnTo>
                    <a:pt x="11" y="0"/>
                  </a:lnTo>
                  <a:lnTo>
                    <a:pt x="11" y="10"/>
                  </a:lnTo>
                  <a:lnTo>
                    <a:pt x="13" y="5"/>
                  </a:lnTo>
                  <a:lnTo>
                    <a:pt x="16" y="2"/>
                  </a:lnTo>
                  <a:lnTo>
                    <a:pt x="21" y="0"/>
                  </a:lnTo>
                  <a:lnTo>
                    <a:pt x="23" y="0"/>
                  </a:lnTo>
                  <a:lnTo>
                    <a:pt x="29" y="0"/>
                  </a:lnTo>
                  <a:lnTo>
                    <a:pt x="34" y="2"/>
                  </a:lnTo>
                  <a:lnTo>
                    <a:pt x="29" y="13"/>
                  </a:lnTo>
                  <a:lnTo>
                    <a:pt x="26" y="10"/>
                  </a:lnTo>
                  <a:lnTo>
                    <a:pt x="23" y="10"/>
                  </a:lnTo>
                  <a:lnTo>
                    <a:pt x="18" y="10"/>
                  </a:lnTo>
                  <a:lnTo>
                    <a:pt x="16" y="13"/>
                  </a:lnTo>
                  <a:lnTo>
                    <a:pt x="16" y="15"/>
                  </a:lnTo>
                  <a:lnTo>
                    <a:pt x="13" y="18"/>
                  </a:lnTo>
                  <a:lnTo>
                    <a:pt x="11" y="23"/>
                  </a:lnTo>
                  <a:lnTo>
                    <a:pt x="11" y="31"/>
                  </a:lnTo>
                  <a:lnTo>
                    <a:pt x="11" y="64"/>
                  </a:lnTo>
                  <a:lnTo>
                    <a:pt x="0" y="6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03" name="Freeform 1243"/>
            <p:cNvSpPr>
              <a:spLocks noEditPoints="1"/>
            </p:cNvSpPr>
            <p:nvPr/>
          </p:nvSpPr>
          <p:spPr bwMode="auto">
            <a:xfrm>
              <a:off x="2770" y="1829"/>
              <a:ext cx="60" cy="67"/>
            </a:xfrm>
            <a:custGeom>
              <a:avLst/>
              <a:gdLst/>
              <a:ahLst/>
              <a:cxnLst>
                <a:cxn ang="0">
                  <a:pos x="0" y="33"/>
                </a:cxn>
                <a:cxn ang="0">
                  <a:pos x="3" y="23"/>
                </a:cxn>
                <a:cxn ang="0">
                  <a:pos x="6" y="13"/>
                </a:cxn>
                <a:cxn ang="0">
                  <a:pos x="11" y="7"/>
                </a:cxn>
                <a:cxn ang="0">
                  <a:pos x="16" y="2"/>
                </a:cxn>
                <a:cxn ang="0">
                  <a:pos x="24" y="0"/>
                </a:cxn>
                <a:cxn ang="0">
                  <a:pos x="31" y="0"/>
                </a:cxn>
                <a:cxn ang="0">
                  <a:pos x="39" y="0"/>
                </a:cxn>
                <a:cxn ang="0">
                  <a:pos x="44" y="2"/>
                </a:cxn>
                <a:cxn ang="0">
                  <a:pos x="52" y="7"/>
                </a:cxn>
                <a:cxn ang="0">
                  <a:pos x="55" y="15"/>
                </a:cxn>
                <a:cxn ang="0">
                  <a:pos x="57" y="23"/>
                </a:cxn>
                <a:cxn ang="0">
                  <a:pos x="60" y="31"/>
                </a:cxn>
                <a:cxn ang="0">
                  <a:pos x="57" y="44"/>
                </a:cxn>
                <a:cxn ang="0">
                  <a:pos x="55" y="51"/>
                </a:cxn>
                <a:cxn ang="0">
                  <a:pos x="52" y="57"/>
                </a:cxn>
                <a:cxn ang="0">
                  <a:pos x="44" y="62"/>
                </a:cxn>
                <a:cxn ang="0">
                  <a:pos x="39" y="64"/>
                </a:cxn>
                <a:cxn ang="0">
                  <a:pos x="31" y="67"/>
                </a:cxn>
                <a:cxn ang="0">
                  <a:pos x="21" y="64"/>
                </a:cxn>
                <a:cxn ang="0">
                  <a:pos x="16" y="62"/>
                </a:cxn>
                <a:cxn ang="0">
                  <a:pos x="8" y="57"/>
                </a:cxn>
                <a:cxn ang="0">
                  <a:pos x="6" y="51"/>
                </a:cxn>
                <a:cxn ang="0">
                  <a:pos x="3" y="44"/>
                </a:cxn>
                <a:cxn ang="0">
                  <a:pos x="0" y="33"/>
                </a:cxn>
                <a:cxn ang="0">
                  <a:pos x="13" y="33"/>
                </a:cxn>
                <a:cxn ang="0">
                  <a:pos x="13" y="41"/>
                </a:cxn>
                <a:cxn ang="0">
                  <a:pos x="16" y="46"/>
                </a:cxn>
                <a:cxn ang="0">
                  <a:pos x="18" y="51"/>
                </a:cxn>
                <a:cxn ang="0">
                  <a:pos x="24" y="54"/>
                </a:cxn>
                <a:cxn ang="0">
                  <a:pos x="31" y="57"/>
                </a:cxn>
                <a:cxn ang="0">
                  <a:pos x="37" y="54"/>
                </a:cxn>
                <a:cxn ang="0">
                  <a:pos x="42" y="51"/>
                </a:cxn>
                <a:cxn ang="0">
                  <a:pos x="44" y="46"/>
                </a:cxn>
                <a:cxn ang="0">
                  <a:pos x="47" y="41"/>
                </a:cxn>
                <a:cxn ang="0">
                  <a:pos x="47" y="33"/>
                </a:cxn>
                <a:cxn ang="0">
                  <a:pos x="47" y="26"/>
                </a:cxn>
                <a:cxn ang="0">
                  <a:pos x="44" y="20"/>
                </a:cxn>
                <a:cxn ang="0">
                  <a:pos x="42" y="15"/>
                </a:cxn>
                <a:cxn ang="0">
                  <a:pos x="37" y="10"/>
                </a:cxn>
                <a:cxn ang="0">
                  <a:pos x="31" y="10"/>
                </a:cxn>
                <a:cxn ang="0">
                  <a:pos x="24" y="10"/>
                </a:cxn>
                <a:cxn ang="0">
                  <a:pos x="18" y="15"/>
                </a:cxn>
                <a:cxn ang="0">
                  <a:pos x="16" y="20"/>
                </a:cxn>
                <a:cxn ang="0">
                  <a:pos x="13" y="26"/>
                </a:cxn>
                <a:cxn ang="0">
                  <a:pos x="13" y="33"/>
                </a:cxn>
              </a:cxnLst>
              <a:rect l="0" t="0" r="r" b="b"/>
              <a:pathLst>
                <a:path w="60" h="67">
                  <a:moveTo>
                    <a:pt x="0" y="33"/>
                  </a:moveTo>
                  <a:lnTo>
                    <a:pt x="3" y="23"/>
                  </a:lnTo>
                  <a:lnTo>
                    <a:pt x="6" y="13"/>
                  </a:lnTo>
                  <a:lnTo>
                    <a:pt x="11" y="7"/>
                  </a:lnTo>
                  <a:lnTo>
                    <a:pt x="16" y="2"/>
                  </a:lnTo>
                  <a:lnTo>
                    <a:pt x="24" y="0"/>
                  </a:lnTo>
                  <a:lnTo>
                    <a:pt x="31" y="0"/>
                  </a:lnTo>
                  <a:lnTo>
                    <a:pt x="39" y="0"/>
                  </a:lnTo>
                  <a:lnTo>
                    <a:pt x="44" y="2"/>
                  </a:lnTo>
                  <a:lnTo>
                    <a:pt x="52" y="7"/>
                  </a:lnTo>
                  <a:lnTo>
                    <a:pt x="55" y="15"/>
                  </a:lnTo>
                  <a:lnTo>
                    <a:pt x="57" y="23"/>
                  </a:lnTo>
                  <a:lnTo>
                    <a:pt x="60" y="31"/>
                  </a:lnTo>
                  <a:lnTo>
                    <a:pt x="57" y="44"/>
                  </a:lnTo>
                  <a:lnTo>
                    <a:pt x="55" y="51"/>
                  </a:lnTo>
                  <a:lnTo>
                    <a:pt x="52" y="57"/>
                  </a:lnTo>
                  <a:lnTo>
                    <a:pt x="44" y="62"/>
                  </a:lnTo>
                  <a:lnTo>
                    <a:pt x="39" y="64"/>
                  </a:lnTo>
                  <a:lnTo>
                    <a:pt x="31" y="67"/>
                  </a:lnTo>
                  <a:lnTo>
                    <a:pt x="21" y="64"/>
                  </a:lnTo>
                  <a:lnTo>
                    <a:pt x="16" y="62"/>
                  </a:lnTo>
                  <a:lnTo>
                    <a:pt x="8" y="57"/>
                  </a:lnTo>
                  <a:lnTo>
                    <a:pt x="6" y="51"/>
                  </a:lnTo>
                  <a:lnTo>
                    <a:pt x="3" y="44"/>
                  </a:lnTo>
                  <a:lnTo>
                    <a:pt x="0" y="33"/>
                  </a:lnTo>
                  <a:close/>
                  <a:moveTo>
                    <a:pt x="13" y="33"/>
                  </a:moveTo>
                  <a:lnTo>
                    <a:pt x="13" y="41"/>
                  </a:lnTo>
                  <a:lnTo>
                    <a:pt x="16" y="46"/>
                  </a:lnTo>
                  <a:lnTo>
                    <a:pt x="18" y="51"/>
                  </a:lnTo>
                  <a:lnTo>
                    <a:pt x="24" y="54"/>
                  </a:lnTo>
                  <a:lnTo>
                    <a:pt x="31" y="57"/>
                  </a:lnTo>
                  <a:lnTo>
                    <a:pt x="37" y="54"/>
                  </a:lnTo>
                  <a:lnTo>
                    <a:pt x="42" y="51"/>
                  </a:lnTo>
                  <a:lnTo>
                    <a:pt x="44" y="46"/>
                  </a:lnTo>
                  <a:lnTo>
                    <a:pt x="47" y="41"/>
                  </a:lnTo>
                  <a:lnTo>
                    <a:pt x="47" y="33"/>
                  </a:lnTo>
                  <a:lnTo>
                    <a:pt x="47" y="26"/>
                  </a:lnTo>
                  <a:lnTo>
                    <a:pt x="44" y="20"/>
                  </a:lnTo>
                  <a:lnTo>
                    <a:pt x="42" y="15"/>
                  </a:lnTo>
                  <a:lnTo>
                    <a:pt x="37" y="10"/>
                  </a:lnTo>
                  <a:lnTo>
                    <a:pt x="31" y="10"/>
                  </a:lnTo>
                  <a:lnTo>
                    <a:pt x="24" y="10"/>
                  </a:lnTo>
                  <a:lnTo>
                    <a:pt x="18" y="15"/>
                  </a:lnTo>
                  <a:lnTo>
                    <a:pt x="16" y="20"/>
                  </a:lnTo>
                  <a:lnTo>
                    <a:pt x="13" y="26"/>
                  </a:lnTo>
                  <a:lnTo>
                    <a:pt x="13" y="33"/>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04" name="Freeform 1244"/>
            <p:cNvSpPr>
              <a:spLocks noEditPoints="1"/>
            </p:cNvSpPr>
            <p:nvPr/>
          </p:nvSpPr>
          <p:spPr bwMode="auto">
            <a:xfrm>
              <a:off x="2838" y="1805"/>
              <a:ext cx="56" cy="91"/>
            </a:xfrm>
            <a:custGeom>
              <a:avLst/>
              <a:gdLst/>
              <a:ahLst/>
              <a:cxnLst>
                <a:cxn ang="0">
                  <a:pos x="43" y="88"/>
                </a:cxn>
                <a:cxn ang="0">
                  <a:pos x="43" y="81"/>
                </a:cxn>
                <a:cxn ang="0">
                  <a:pos x="41" y="86"/>
                </a:cxn>
                <a:cxn ang="0">
                  <a:pos x="33" y="88"/>
                </a:cxn>
                <a:cxn ang="0">
                  <a:pos x="28" y="91"/>
                </a:cxn>
                <a:cxn ang="0">
                  <a:pos x="20" y="88"/>
                </a:cxn>
                <a:cxn ang="0">
                  <a:pos x="12" y="86"/>
                </a:cxn>
                <a:cxn ang="0">
                  <a:pos x="7" y="81"/>
                </a:cxn>
                <a:cxn ang="0">
                  <a:pos x="5" y="75"/>
                </a:cxn>
                <a:cxn ang="0">
                  <a:pos x="2" y="65"/>
                </a:cxn>
                <a:cxn ang="0">
                  <a:pos x="0" y="57"/>
                </a:cxn>
                <a:cxn ang="0">
                  <a:pos x="2" y="47"/>
                </a:cxn>
                <a:cxn ang="0">
                  <a:pos x="5" y="39"/>
                </a:cxn>
                <a:cxn ang="0">
                  <a:pos x="7" y="31"/>
                </a:cxn>
                <a:cxn ang="0">
                  <a:pos x="12" y="26"/>
                </a:cxn>
                <a:cxn ang="0">
                  <a:pos x="20" y="24"/>
                </a:cxn>
                <a:cxn ang="0">
                  <a:pos x="28" y="24"/>
                </a:cxn>
                <a:cxn ang="0">
                  <a:pos x="33" y="24"/>
                </a:cxn>
                <a:cxn ang="0">
                  <a:pos x="38" y="26"/>
                </a:cxn>
                <a:cxn ang="0">
                  <a:pos x="41" y="29"/>
                </a:cxn>
                <a:cxn ang="0">
                  <a:pos x="43" y="34"/>
                </a:cxn>
                <a:cxn ang="0">
                  <a:pos x="43" y="0"/>
                </a:cxn>
                <a:cxn ang="0">
                  <a:pos x="56" y="0"/>
                </a:cxn>
                <a:cxn ang="0">
                  <a:pos x="56" y="88"/>
                </a:cxn>
                <a:cxn ang="0">
                  <a:pos x="43" y="88"/>
                </a:cxn>
                <a:cxn ang="0">
                  <a:pos x="12" y="57"/>
                </a:cxn>
                <a:cxn ang="0">
                  <a:pos x="12" y="65"/>
                </a:cxn>
                <a:cxn ang="0">
                  <a:pos x="15" y="70"/>
                </a:cxn>
                <a:cxn ang="0">
                  <a:pos x="18" y="75"/>
                </a:cxn>
                <a:cxn ang="0">
                  <a:pos x="23" y="78"/>
                </a:cxn>
                <a:cxn ang="0">
                  <a:pos x="28" y="81"/>
                </a:cxn>
                <a:cxn ang="0">
                  <a:pos x="36" y="78"/>
                </a:cxn>
                <a:cxn ang="0">
                  <a:pos x="41" y="75"/>
                </a:cxn>
                <a:cxn ang="0">
                  <a:pos x="43" y="70"/>
                </a:cxn>
                <a:cxn ang="0">
                  <a:pos x="43" y="65"/>
                </a:cxn>
                <a:cxn ang="0">
                  <a:pos x="43" y="57"/>
                </a:cxn>
                <a:cxn ang="0">
                  <a:pos x="43" y="50"/>
                </a:cxn>
                <a:cxn ang="0">
                  <a:pos x="43" y="44"/>
                </a:cxn>
                <a:cxn ang="0">
                  <a:pos x="38" y="39"/>
                </a:cxn>
                <a:cxn ang="0">
                  <a:pos x="33" y="34"/>
                </a:cxn>
                <a:cxn ang="0">
                  <a:pos x="28" y="34"/>
                </a:cxn>
                <a:cxn ang="0">
                  <a:pos x="23" y="34"/>
                </a:cxn>
                <a:cxn ang="0">
                  <a:pos x="18" y="39"/>
                </a:cxn>
                <a:cxn ang="0">
                  <a:pos x="15" y="44"/>
                </a:cxn>
                <a:cxn ang="0">
                  <a:pos x="12" y="50"/>
                </a:cxn>
                <a:cxn ang="0">
                  <a:pos x="12" y="57"/>
                </a:cxn>
              </a:cxnLst>
              <a:rect l="0" t="0" r="r" b="b"/>
              <a:pathLst>
                <a:path w="56" h="91">
                  <a:moveTo>
                    <a:pt x="43" y="88"/>
                  </a:moveTo>
                  <a:lnTo>
                    <a:pt x="43" y="81"/>
                  </a:lnTo>
                  <a:lnTo>
                    <a:pt x="41" y="86"/>
                  </a:lnTo>
                  <a:lnTo>
                    <a:pt x="33" y="88"/>
                  </a:lnTo>
                  <a:lnTo>
                    <a:pt x="28" y="91"/>
                  </a:lnTo>
                  <a:lnTo>
                    <a:pt x="20" y="88"/>
                  </a:lnTo>
                  <a:lnTo>
                    <a:pt x="12" y="86"/>
                  </a:lnTo>
                  <a:lnTo>
                    <a:pt x="7" y="81"/>
                  </a:lnTo>
                  <a:lnTo>
                    <a:pt x="5" y="75"/>
                  </a:lnTo>
                  <a:lnTo>
                    <a:pt x="2" y="65"/>
                  </a:lnTo>
                  <a:lnTo>
                    <a:pt x="0" y="57"/>
                  </a:lnTo>
                  <a:lnTo>
                    <a:pt x="2" y="47"/>
                  </a:lnTo>
                  <a:lnTo>
                    <a:pt x="5" y="39"/>
                  </a:lnTo>
                  <a:lnTo>
                    <a:pt x="7" y="31"/>
                  </a:lnTo>
                  <a:lnTo>
                    <a:pt x="12" y="26"/>
                  </a:lnTo>
                  <a:lnTo>
                    <a:pt x="20" y="24"/>
                  </a:lnTo>
                  <a:lnTo>
                    <a:pt x="28" y="24"/>
                  </a:lnTo>
                  <a:lnTo>
                    <a:pt x="33" y="24"/>
                  </a:lnTo>
                  <a:lnTo>
                    <a:pt x="38" y="26"/>
                  </a:lnTo>
                  <a:lnTo>
                    <a:pt x="41" y="29"/>
                  </a:lnTo>
                  <a:lnTo>
                    <a:pt x="43" y="34"/>
                  </a:lnTo>
                  <a:lnTo>
                    <a:pt x="43" y="0"/>
                  </a:lnTo>
                  <a:lnTo>
                    <a:pt x="56" y="0"/>
                  </a:lnTo>
                  <a:lnTo>
                    <a:pt x="56" y="88"/>
                  </a:lnTo>
                  <a:lnTo>
                    <a:pt x="43" y="88"/>
                  </a:lnTo>
                  <a:close/>
                  <a:moveTo>
                    <a:pt x="12" y="57"/>
                  </a:moveTo>
                  <a:lnTo>
                    <a:pt x="12" y="65"/>
                  </a:lnTo>
                  <a:lnTo>
                    <a:pt x="15" y="70"/>
                  </a:lnTo>
                  <a:lnTo>
                    <a:pt x="18" y="75"/>
                  </a:lnTo>
                  <a:lnTo>
                    <a:pt x="23" y="78"/>
                  </a:lnTo>
                  <a:lnTo>
                    <a:pt x="28" y="81"/>
                  </a:lnTo>
                  <a:lnTo>
                    <a:pt x="36" y="78"/>
                  </a:lnTo>
                  <a:lnTo>
                    <a:pt x="41" y="75"/>
                  </a:lnTo>
                  <a:lnTo>
                    <a:pt x="43" y="70"/>
                  </a:lnTo>
                  <a:lnTo>
                    <a:pt x="43" y="65"/>
                  </a:lnTo>
                  <a:lnTo>
                    <a:pt x="43" y="57"/>
                  </a:lnTo>
                  <a:lnTo>
                    <a:pt x="43" y="50"/>
                  </a:lnTo>
                  <a:lnTo>
                    <a:pt x="43" y="44"/>
                  </a:lnTo>
                  <a:lnTo>
                    <a:pt x="38" y="39"/>
                  </a:lnTo>
                  <a:lnTo>
                    <a:pt x="33" y="34"/>
                  </a:lnTo>
                  <a:lnTo>
                    <a:pt x="28" y="34"/>
                  </a:lnTo>
                  <a:lnTo>
                    <a:pt x="23" y="34"/>
                  </a:lnTo>
                  <a:lnTo>
                    <a:pt x="18" y="39"/>
                  </a:lnTo>
                  <a:lnTo>
                    <a:pt x="15" y="44"/>
                  </a:lnTo>
                  <a:lnTo>
                    <a:pt x="12" y="50"/>
                  </a:lnTo>
                  <a:lnTo>
                    <a:pt x="12" y="5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05" name="Freeform 1245"/>
            <p:cNvSpPr>
              <a:spLocks/>
            </p:cNvSpPr>
            <p:nvPr/>
          </p:nvSpPr>
          <p:spPr bwMode="auto">
            <a:xfrm>
              <a:off x="2912" y="1829"/>
              <a:ext cx="50" cy="67"/>
            </a:xfrm>
            <a:custGeom>
              <a:avLst/>
              <a:gdLst/>
              <a:ahLst/>
              <a:cxnLst>
                <a:cxn ang="0">
                  <a:pos x="39" y="64"/>
                </a:cxn>
                <a:cxn ang="0">
                  <a:pos x="39" y="54"/>
                </a:cxn>
                <a:cxn ang="0">
                  <a:pos x="34" y="62"/>
                </a:cxn>
                <a:cxn ang="0">
                  <a:pos x="26" y="64"/>
                </a:cxn>
                <a:cxn ang="0">
                  <a:pos x="21" y="67"/>
                </a:cxn>
                <a:cxn ang="0">
                  <a:pos x="16" y="67"/>
                </a:cxn>
                <a:cxn ang="0">
                  <a:pos x="11" y="64"/>
                </a:cxn>
                <a:cxn ang="0">
                  <a:pos x="6" y="62"/>
                </a:cxn>
                <a:cxn ang="0">
                  <a:pos x="3" y="59"/>
                </a:cxn>
                <a:cxn ang="0">
                  <a:pos x="3" y="54"/>
                </a:cxn>
                <a:cxn ang="0">
                  <a:pos x="0" y="51"/>
                </a:cxn>
                <a:cxn ang="0">
                  <a:pos x="0" y="46"/>
                </a:cxn>
                <a:cxn ang="0">
                  <a:pos x="0" y="41"/>
                </a:cxn>
                <a:cxn ang="0">
                  <a:pos x="0" y="0"/>
                </a:cxn>
                <a:cxn ang="0">
                  <a:pos x="11" y="0"/>
                </a:cxn>
                <a:cxn ang="0">
                  <a:pos x="11" y="36"/>
                </a:cxn>
                <a:cxn ang="0">
                  <a:pos x="11" y="44"/>
                </a:cxn>
                <a:cxn ang="0">
                  <a:pos x="13" y="46"/>
                </a:cxn>
                <a:cxn ang="0">
                  <a:pos x="13" y="51"/>
                </a:cxn>
                <a:cxn ang="0">
                  <a:pos x="16" y="54"/>
                </a:cxn>
                <a:cxn ang="0">
                  <a:pos x="19" y="57"/>
                </a:cxn>
                <a:cxn ang="0">
                  <a:pos x="24" y="57"/>
                </a:cxn>
                <a:cxn ang="0">
                  <a:pos x="29" y="57"/>
                </a:cxn>
                <a:cxn ang="0">
                  <a:pos x="31" y="54"/>
                </a:cxn>
                <a:cxn ang="0">
                  <a:pos x="34" y="51"/>
                </a:cxn>
                <a:cxn ang="0">
                  <a:pos x="37" y="46"/>
                </a:cxn>
                <a:cxn ang="0">
                  <a:pos x="39" y="41"/>
                </a:cxn>
                <a:cxn ang="0">
                  <a:pos x="39" y="33"/>
                </a:cxn>
                <a:cxn ang="0">
                  <a:pos x="39" y="0"/>
                </a:cxn>
                <a:cxn ang="0">
                  <a:pos x="50" y="0"/>
                </a:cxn>
                <a:cxn ang="0">
                  <a:pos x="50" y="64"/>
                </a:cxn>
                <a:cxn ang="0">
                  <a:pos x="39" y="64"/>
                </a:cxn>
              </a:cxnLst>
              <a:rect l="0" t="0" r="r" b="b"/>
              <a:pathLst>
                <a:path w="50" h="67">
                  <a:moveTo>
                    <a:pt x="39" y="64"/>
                  </a:moveTo>
                  <a:lnTo>
                    <a:pt x="39" y="54"/>
                  </a:lnTo>
                  <a:lnTo>
                    <a:pt x="34" y="62"/>
                  </a:lnTo>
                  <a:lnTo>
                    <a:pt x="26" y="64"/>
                  </a:lnTo>
                  <a:lnTo>
                    <a:pt x="21" y="67"/>
                  </a:lnTo>
                  <a:lnTo>
                    <a:pt x="16" y="67"/>
                  </a:lnTo>
                  <a:lnTo>
                    <a:pt x="11" y="64"/>
                  </a:lnTo>
                  <a:lnTo>
                    <a:pt x="6" y="62"/>
                  </a:lnTo>
                  <a:lnTo>
                    <a:pt x="3" y="59"/>
                  </a:lnTo>
                  <a:lnTo>
                    <a:pt x="3" y="54"/>
                  </a:lnTo>
                  <a:lnTo>
                    <a:pt x="0" y="51"/>
                  </a:lnTo>
                  <a:lnTo>
                    <a:pt x="0" y="46"/>
                  </a:lnTo>
                  <a:lnTo>
                    <a:pt x="0" y="41"/>
                  </a:lnTo>
                  <a:lnTo>
                    <a:pt x="0" y="0"/>
                  </a:lnTo>
                  <a:lnTo>
                    <a:pt x="11" y="0"/>
                  </a:lnTo>
                  <a:lnTo>
                    <a:pt x="11" y="36"/>
                  </a:lnTo>
                  <a:lnTo>
                    <a:pt x="11" y="44"/>
                  </a:lnTo>
                  <a:lnTo>
                    <a:pt x="13" y="46"/>
                  </a:lnTo>
                  <a:lnTo>
                    <a:pt x="13" y="51"/>
                  </a:lnTo>
                  <a:lnTo>
                    <a:pt x="16" y="54"/>
                  </a:lnTo>
                  <a:lnTo>
                    <a:pt x="19" y="57"/>
                  </a:lnTo>
                  <a:lnTo>
                    <a:pt x="24" y="57"/>
                  </a:lnTo>
                  <a:lnTo>
                    <a:pt x="29" y="57"/>
                  </a:lnTo>
                  <a:lnTo>
                    <a:pt x="31" y="54"/>
                  </a:lnTo>
                  <a:lnTo>
                    <a:pt x="34" y="51"/>
                  </a:lnTo>
                  <a:lnTo>
                    <a:pt x="37" y="46"/>
                  </a:lnTo>
                  <a:lnTo>
                    <a:pt x="39" y="41"/>
                  </a:lnTo>
                  <a:lnTo>
                    <a:pt x="39" y="33"/>
                  </a:lnTo>
                  <a:lnTo>
                    <a:pt x="39" y="0"/>
                  </a:lnTo>
                  <a:lnTo>
                    <a:pt x="50" y="0"/>
                  </a:lnTo>
                  <a:lnTo>
                    <a:pt x="50" y="64"/>
                  </a:lnTo>
                  <a:lnTo>
                    <a:pt x="39" y="6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06" name="Freeform 1246"/>
            <p:cNvSpPr>
              <a:spLocks/>
            </p:cNvSpPr>
            <p:nvPr/>
          </p:nvSpPr>
          <p:spPr bwMode="auto">
            <a:xfrm>
              <a:off x="2977" y="1829"/>
              <a:ext cx="54" cy="67"/>
            </a:xfrm>
            <a:custGeom>
              <a:avLst/>
              <a:gdLst/>
              <a:ahLst/>
              <a:cxnLst>
                <a:cxn ang="0">
                  <a:pos x="44" y="41"/>
                </a:cxn>
                <a:cxn ang="0">
                  <a:pos x="54" y="44"/>
                </a:cxn>
                <a:cxn ang="0">
                  <a:pos x="52" y="54"/>
                </a:cxn>
                <a:cxn ang="0">
                  <a:pos x="46" y="59"/>
                </a:cxn>
                <a:cxn ang="0">
                  <a:pos x="39" y="64"/>
                </a:cxn>
                <a:cxn ang="0">
                  <a:pos x="28" y="67"/>
                </a:cxn>
                <a:cxn ang="0">
                  <a:pos x="21" y="64"/>
                </a:cxn>
                <a:cxn ang="0">
                  <a:pos x="13" y="62"/>
                </a:cxn>
                <a:cxn ang="0">
                  <a:pos x="8" y="57"/>
                </a:cxn>
                <a:cxn ang="0">
                  <a:pos x="3" y="51"/>
                </a:cxn>
                <a:cxn ang="0">
                  <a:pos x="0" y="44"/>
                </a:cxn>
                <a:cxn ang="0">
                  <a:pos x="0" y="33"/>
                </a:cxn>
                <a:cxn ang="0">
                  <a:pos x="0" y="23"/>
                </a:cxn>
                <a:cxn ang="0">
                  <a:pos x="3" y="15"/>
                </a:cxn>
                <a:cxn ang="0">
                  <a:pos x="8" y="7"/>
                </a:cxn>
                <a:cxn ang="0">
                  <a:pos x="13" y="2"/>
                </a:cxn>
                <a:cxn ang="0">
                  <a:pos x="21" y="0"/>
                </a:cxn>
                <a:cxn ang="0">
                  <a:pos x="28" y="0"/>
                </a:cxn>
                <a:cxn ang="0">
                  <a:pos x="39" y="0"/>
                </a:cxn>
                <a:cxn ang="0">
                  <a:pos x="46" y="5"/>
                </a:cxn>
                <a:cxn ang="0">
                  <a:pos x="52" y="10"/>
                </a:cxn>
                <a:cxn ang="0">
                  <a:pos x="54" y="20"/>
                </a:cxn>
                <a:cxn ang="0">
                  <a:pos x="41" y="20"/>
                </a:cxn>
                <a:cxn ang="0">
                  <a:pos x="41" y="15"/>
                </a:cxn>
                <a:cxn ang="0">
                  <a:pos x="36" y="13"/>
                </a:cxn>
                <a:cxn ang="0">
                  <a:pos x="34" y="10"/>
                </a:cxn>
                <a:cxn ang="0">
                  <a:pos x="28" y="10"/>
                </a:cxn>
                <a:cxn ang="0">
                  <a:pos x="21" y="10"/>
                </a:cxn>
                <a:cxn ang="0">
                  <a:pos x="16" y="15"/>
                </a:cxn>
                <a:cxn ang="0">
                  <a:pos x="13" y="20"/>
                </a:cxn>
                <a:cxn ang="0">
                  <a:pos x="13" y="26"/>
                </a:cxn>
                <a:cxn ang="0">
                  <a:pos x="10" y="33"/>
                </a:cxn>
                <a:cxn ang="0">
                  <a:pos x="13" y="41"/>
                </a:cxn>
                <a:cxn ang="0">
                  <a:pos x="13" y="46"/>
                </a:cxn>
                <a:cxn ang="0">
                  <a:pos x="16" y="51"/>
                </a:cxn>
                <a:cxn ang="0">
                  <a:pos x="21" y="54"/>
                </a:cxn>
                <a:cxn ang="0">
                  <a:pos x="28" y="57"/>
                </a:cxn>
                <a:cxn ang="0">
                  <a:pos x="34" y="54"/>
                </a:cxn>
                <a:cxn ang="0">
                  <a:pos x="39" y="51"/>
                </a:cxn>
                <a:cxn ang="0">
                  <a:pos x="41" y="49"/>
                </a:cxn>
                <a:cxn ang="0">
                  <a:pos x="44" y="41"/>
                </a:cxn>
              </a:cxnLst>
              <a:rect l="0" t="0" r="r" b="b"/>
              <a:pathLst>
                <a:path w="54" h="67">
                  <a:moveTo>
                    <a:pt x="44" y="41"/>
                  </a:moveTo>
                  <a:lnTo>
                    <a:pt x="54" y="44"/>
                  </a:lnTo>
                  <a:lnTo>
                    <a:pt x="52" y="54"/>
                  </a:lnTo>
                  <a:lnTo>
                    <a:pt x="46" y="59"/>
                  </a:lnTo>
                  <a:lnTo>
                    <a:pt x="39" y="64"/>
                  </a:lnTo>
                  <a:lnTo>
                    <a:pt x="28" y="67"/>
                  </a:lnTo>
                  <a:lnTo>
                    <a:pt x="21" y="64"/>
                  </a:lnTo>
                  <a:lnTo>
                    <a:pt x="13" y="62"/>
                  </a:lnTo>
                  <a:lnTo>
                    <a:pt x="8" y="57"/>
                  </a:lnTo>
                  <a:lnTo>
                    <a:pt x="3" y="51"/>
                  </a:lnTo>
                  <a:lnTo>
                    <a:pt x="0" y="44"/>
                  </a:lnTo>
                  <a:lnTo>
                    <a:pt x="0" y="33"/>
                  </a:lnTo>
                  <a:lnTo>
                    <a:pt x="0" y="23"/>
                  </a:lnTo>
                  <a:lnTo>
                    <a:pt x="3" y="15"/>
                  </a:lnTo>
                  <a:lnTo>
                    <a:pt x="8" y="7"/>
                  </a:lnTo>
                  <a:lnTo>
                    <a:pt x="13" y="2"/>
                  </a:lnTo>
                  <a:lnTo>
                    <a:pt x="21" y="0"/>
                  </a:lnTo>
                  <a:lnTo>
                    <a:pt x="28" y="0"/>
                  </a:lnTo>
                  <a:lnTo>
                    <a:pt x="39" y="0"/>
                  </a:lnTo>
                  <a:lnTo>
                    <a:pt x="46" y="5"/>
                  </a:lnTo>
                  <a:lnTo>
                    <a:pt x="52" y="10"/>
                  </a:lnTo>
                  <a:lnTo>
                    <a:pt x="54" y="20"/>
                  </a:lnTo>
                  <a:lnTo>
                    <a:pt x="41" y="20"/>
                  </a:lnTo>
                  <a:lnTo>
                    <a:pt x="41" y="15"/>
                  </a:lnTo>
                  <a:lnTo>
                    <a:pt x="36" y="13"/>
                  </a:lnTo>
                  <a:lnTo>
                    <a:pt x="34" y="10"/>
                  </a:lnTo>
                  <a:lnTo>
                    <a:pt x="28" y="10"/>
                  </a:lnTo>
                  <a:lnTo>
                    <a:pt x="21" y="10"/>
                  </a:lnTo>
                  <a:lnTo>
                    <a:pt x="16" y="15"/>
                  </a:lnTo>
                  <a:lnTo>
                    <a:pt x="13" y="20"/>
                  </a:lnTo>
                  <a:lnTo>
                    <a:pt x="13" y="26"/>
                  </a:lnTo>
                  <a:lnTo>
                    <a:pt x="10" y="33"/>
                  </a:lnTo>
                  <a:lnTo>
                    <a:pt x="13" y="41"/>
                  </a:lnTo>
                  <a:lnTo>
                    <a:pt x="13" y="46"/>
                  </a:lnTo>
                  <a:lnTo>
                    <a:pt x="16" y="51"/>
                  </a:lnTo>
                  <a:lnTo>
                    <a:pt x="21" y="54"/>
                  </a:lnTo>
                  <a:lnTo>
                    <a:pt x="28" y="57"/>
                  </a:lnTo>
                  <a:lnTo>
                    <a:pt x="34" y="54"/>
                  </a:lnTo>
                  <a:lnTo>
                    <a:pt x="39" y="51"/>
                  </a:lnTo>
                  <a:lnTo>
                    <a:pt x="41" y="49"/>
                  </a:lnTo>
                  <a:lnTo>
                    <a:pt x="44" y="4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07" name="Freeform 1247"/>
            <p:cNvSpPr>
              <a:spLocks/>
            </p:cNvSpPr>
            <p:nvPr/>
          </p:nvSpPr>
          <p:spPr bwMode="auto">
            <a:xfrm>
              <a:off x="3036" y="1808"/>
              <a:ext cx="31" cy="88"/>
            </a:xfrm>
            <a:custGeom>
              <a:avLst/>
              <a:gdLst/>
              <a:ahLst/>
              <a:cxnLst>
                <a:cxn ang="0">
                  <a:pos x="29" y="78"/>
                </a:cxn>
                <a:cxn ang="0">
                  <a:pos x="31" y="85"/>
                </a:cxn>
                <a:cxn ang="0">
                  <a:pos x="26" y="88"/>
                </a:cxn>
                <a:cxn ang="0">
                  <a:pos x="24" y="88"/>
                </a:cxn>
                <a:cxn ang="0">
                  <a:pos x="18" y="88"/>
                </a:cxn>
                <a:cxn ang="0">
                  <a:pos x="13" y="85"/>
                </a:cxn>
                <a:cxn ang="0">
                  <a:pos x="11" y="83"/>
                </a:cxn>
                <a:cxn ang="0">
                  <a:pos x="8" y="80"/>
                </a:cxn>
                <a:cxn ang="0">
                  <a:pos x="8" y="75"/>
                </a:cxn>
                <a:cxn ang="0">
                  <a:pos x="8" y="67"/>
                </a:cxn>
                <a:cxn ang="0">
                  <a:pos x="8" y="31"/>
                </a:cxn>
                <a:cxn ang="0">
                  <a:pos x="0" y="31"/>
                </a:cxn>
                <a:cxn ang="0">
                  <a:pos x="0" y="21"/>
                </a:cxn>
                <a:cxn ang="0">
                  <a:pos x="8" y="21"/>
                </a:cxn>
                <a:cxn ang="0">
                  <a:pos x="8" y="5"/>
                </a:cxn>
                <a:cxn ang="0">
                  <a:pos x="18" y="0"/>
                </a:cxn>
                <a:cxn ang="0">
                  <a:pos x="18" y="21"/>
                </a:cxn>
                <a:cxn ang="0">
                  <a:pos x="29" y="21"/>
                </a:cxn>
                <a:cxn ang="0">
                  <a:pos x="29" y="31"/>
                </a:cxn>
                <a:cxn ang="0">
                  <a:pos x="18" y="31"/>
                </a:cxn>
                <a:cxn ang="0">
                  <a:pos x="18" y="67"/>
                </a:cxn>
                <a:cxn ang="0">
                  <a:pos x="18" y="72"/>
                </a:cxn>
                <a:cxn ang="0">
                  <a:pos x="21" y="75"/>
                </a:cxn>
                <a:cxn ang="0">
                  <a:pos x="21" y="75"/>
                </a:cxn>
                <a:cxn ang="0">
                  <a:pos x="21" y="78"/>
                </a:cxn>
                <a:cxn ang="0">
                  <a:pos x="24" y="78"/>
                </a:cxn>
                <a:cxn ang="0">
                  <a:pos x="26" y="78"/>
                </a:cxn>
                <a:cxn ang="0">
                  <a:pos x="26" y="78"/>
                </a:cxn>
                <a:cxn ang="0">
                  <a:pos x="29" y="78"/>
                </a:cxn>
              </a:cxnLst>
              <a:rect l="0" t="0" r="r" b="b"/>
              <a:pathLst>
                <a:path w="31" h="88">
                  <a:moveTo>
                    <a:pt x="29" y="78"/>
                  </a:moveTo>
                  <a:lnTo>
                    <a:pt x="31" y="85"/>
                  </a:lnTo>
                  <a:lnTo>
                    <a:pt x="26" y="88"/>
                  </a:lnTo>
                  <a:lnTo>
                    <a:pt x="24" y="88"/>
                  </a:lnTo>
                  <a:lnTo>
                    <a:pt x="18" y="88"/>
                  </a:lnTo>
                  <a:lnTo>
                    <a:pt x="13" y="85"/>
                  </a:lnTo>
                  <a:lnTo>
                    <a:pt x="11" y="83"/>
                  </a:lnTo>
                  <a:lnTo>
                    <a:pt x="8" y="80"/>
                  </a:lnTo>
                  <a:lnTo>
                    <a:pt x="8" y="75"/>
                  </a:lnTo>
                  <a:lnTo>
                    <a:pt x="8" y="67"/>
                  </a:lnTo>
                  <a:lnTo>
                    <a:pt x="8" y="31"/>
                  </a:lnTo>
                  <a:lnTo>
                    <a:pt x="0" y="31"/>
                  </a:lnTo>
                  <a:lnTo>
                    <a:pt x="0" y="21"/>
                  </a:lnTo>
                  <a:lnTo>
                    <a:pt x="8" y="21"/>
                  </a:lnTo>
                  <a:lnTo>
                    <a:pt x="8" y="5"/>
                  </a:lnTo>
                  <a:lnTo>
                    <a:pt x="18" y="0"/>
                  </a:lnTo>
                  <a:lnTo>
                    <a:pt x="18" y="21"/>
                  </a:lnTo>
                  <a:lnTo>
                    <a:pt x="29" y="21"/>
                  </a:lnTo>
                  <a:lnTo>
                    <a:pt x="29" y="31"/>
                  </a:lnTo>
                  <a:lnTo>
                    <a:pt x="18" y="31"/>
                  </a:lnTo>
                  <a:lnTo>
                    <a:pt x="18" y="67"/>
                  </a:lnTo>
                  <a:lnTo>
                    <a:pt x="18" y="72"/>
                  </a:lnTo>
                  <a:lnTo>
                    <a:pt x="21" y="75"/>
                  </a:lnTo>
                  <a:lnTo>
                    <a:pt x="21" y="75"/>
                  </a:lnTo>
                  <a:lnTo>
                    <a:pt x="21" y="78"/>
                  </a:lnTo>
                  <a:lnTo>
                    <a:pt x="24" y="78"/>
                  </a:lnTo>
                  <a:lnTo>
                    <a:pt x="26" y="78"/>
                  </a:lnTo>
                  <a:lnTo>
                    <a:pt x="26" y="78"/>
                  </a:lnTo>
                  <a:lnTo>
                    <a:pt x="29" y="7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08" name="Freeform 1248"/>
            <p:cNvSpPr>
              <a:spLocks noEditPoints="1"/>
            </p:cNvSpPr>
            <p:nvPr/>
          </p:nvSpPr>
          <p:spPr bwMode="auto">
            <a:xfrm>
              <a:off x="3109" y="1803"/>
              <a:ext cx="85" cy="98"/>
            </a:xfrm>
            <a:custGeom>
              <a:avLst/>
              <a:gdLst/>
              <a:ahLst/>
              <a:cxnLst>
                <a:cxn ang="0">
                  <a:pos x="69" y="80"/>
                </a:cxn>
                <a:cxn ang="0">
                  <a:pos x="77" y="85"/>
                </a:cxn>
                <a:cxn ang="0">
                  <a:pos x="85" y="90"/>
                </a:cxn>
                <a:cxn ang="0">
                  <a:pos x="80" y="98"/>
                </a:cxn>
                <a:cxn ang="0">
                  <a:pos x="72" y="93"/>
                </a:cxn>
                <a:cxn ang="0">
                  <a:pos x="62" y="88"/>
                </a:cxn>
                <a:cxn ang="0">
                  <a:pos x="51" y="90"/>
                </a:cxn>
                <a:cxn ang="0">
                  <a:pos x="41" y="93"/>
                </a:cxn>
                <a:cxn ang="0">
                  <a:pos x="31" y="90"/>
                </a:cxn>
                <a:cxn ang="0">
                  <a:pos x="20" y="88"/>
                </a:cxn>
                <a:cxn ang="0">
                  <a:pos x="13" y="80"/>
                </a:cxn>
                <a:cxn ang="0">
                  <a:pos x="5" y="70"/>
                </a:cxn>
                <a:cxn ang="0">
                  <a:pos x="2" y="59"/>
                </a:cxn>
                <a:cxn ang="0">
                  <a:pos x="0" y="46"/>
                </a:cxn>
                <a:cxn ang="0">
                  <a:pos x="2" y="33"/>
                </a:cxn>
                <a:cxn ang="0">
                  <a:pos x="5" y="23"/>
                </a:cxn>
                <a:cxn ang="0">
                  <a:pos x="13" y="13"/>
                </a:cxn>
                <a:cxn ang="0">
                  <a:pos x="20" y="8"/>
                </a:cxn>
                <a:cxn ang="0">
                  <a:pos x="31" y="2"/>
                </a:cxn>
                <a:cxn ang="0">
                  <a:pos x="41" y="0"/>
                </a:cxn>
                <a:cxn ang="0">
                  <a:pos x="51" y="2"/>
                </a:cxn>
                <a:cxn ang="0">
                  <a:pos x="62" y="8"/>
                </a:cxn>
                <a:cxn ang="0">
                  <a:pos x="72" y="13"/>
                </a:cxn>
                <a:cxn ang="0">
                  <a:pos x="77" y="23"/>
                </a:cxn>
                <a:cxn ang="0">
                  <a:pos x="80" y="33"/>
                </a:cxn>
                <a:cxn ang="0">
                  <a:pos x="82" y="46"/>
                </a:cxn>
                <a:cxn ang="0">
                  <a:pos x="82" y="57"/>
                </a:cxn>
                <a:cxn ang="0">
                  <a:pos x="80" y="67"/>
                </a:cxn>
                <a:cxn ang="0">
                  <a:pos x="75" y="75"/>
                </a:cxn>
                <a:cxn ang="0">
                  <a:pos x="69" y="80"/>
                </a:cxn>
                <a:cxn ang="0">
                  <a:pos x="44" y="67"/>
                </a:cxn>
                <a:cxn ang="0">
                  <a:pos x="54" y="70"/>
                </a:cxn>
                <a:cxn ang="0">
                  <a:pos x="59" y="75"/>
                </a:cxn>
                <a:cxn ang="0">
                  <a:pos x="67" y="67"/>
                </a:cxn>
                <a:cxn ang="0">
                  <a:pos x="69" y="57"/>
                </a:cxn>
                <a:cxn ang="0">
                  <a:pos x="69" y="46"/>
                </a:cxn>
                <a:cxn ang="0">
                  <a:pos x="69" y="36"/>
                </a:cxn>
                <a:cxn ang="0">
                  <a:pos x="67" y="28"/>
                </a:cxn>
                <a:cxn ang="0">
                  <a:pos x="62" y="21"/>
                </a:cxn>
                <a:cxn ang="0">
                  <a:pos x="57" y="15"/>
                </a:cxn>
                <a:cxn ang="0">
                  <a:pos x="49" y="13"/>
                </a:cxn>
                <a:cxn ang="0">
                  <a:pos x="41" y="10"/>
                </a:cxn>
                <a:cxn ang="0">
                  <a:pos x="33" y="13"/>
                </a:cxn>
                <a:cxn ang="0">
                  <a:pos x="26" y="15"/>
                </a:cxn>
                <a:cxn ang="0">
                  <a:pos x="20" y="21"/>
                </a:cxn>
                <a:cxn ang="0">
                  <a:pos x="15" y="26"/>
                </a:cxn>
                <a:cxn ang="0">
                  <a:pos x="13" y="36"/>
                </a:cxn>
                <a:cxn ang="0">
                  <a:pos x="13" y="46"/>
                </a:cxn>
                <a:cxn ang="0">
                  <a:pos x="13" y="57"/>
                </a:cxn>
                <a:cxn ang="0">
                  <a:pos x="15" y="67"/>
                </a:cxn>
                <a:cxn ang="0">
                  <a:pos x="20" y="72"/>
                </a:cxn>
                <a:cxn ang="0">
                  <a:pos x="26" y="77"/>
                </a:cxn>
                <a:cxn ang="0">
                  <a:pos x="33" y="80"/>
                </a:cxn>
                <a:cxn ang="0">
                  <a:pos x="41" y="83"/>
                </a:cxn>
                <a:cxn ang="0">
                  <a:pos x="46" y="83"/>
                </a:cxn>
                <a:cxn ang="0">
                  <a:pos x="54" y="80"/>
                </a:cxn>
                <a:cxn ang="0">
                  <a:pos x="46" y="77"/>
                </a:cxn>
                <a:cxn ang="0">
                  <a:pos x="41" y="75"/>
                </a:cxn>
                <a:cxn ang="0">
                  <a:pos x="44" y="67"/>
                </a:cxn>
              </a:cxnLst>
              <a:rect l="0" t="0" r="r" b="b"/>
              <a:pathLst>
                <a:path w="85" h="98">
                  <a:moveTo>
                    <a:pt x="69" y="80"/>
                  </a:moveTo>
                  <a:lnTo>
                    <a:pt x="77" y="85"/>
                  </a:lnTo>
                  <a:lnTo>
                    <a:pt x="85" y="90"/>
                  </a:lnTo>
                  <a:lnTo>
                    <a:pt x="80" y="98"/>
                  </a:lnTo>
                  <a:lnTo>
                    <a:pt x="72" y="93"/>
                  </a:lnTo>
                  <a:lnTo>
                    <a:pt x="62" y="88"/>
                  </a:lnTo>
                  <a:lnTo>
                    <a:pt x="51" y="90"/>
                  </a:lnTo>
                  <a:lnTo>
                    <a:pt x="41" y="93"/>
                  </a:lnTo>
                  <a:lnTo>
                    <a:pt x="31" y="90"/>
                  </a:lnTo>
                  <a:lnTo>
                    <a:pt x="20" y="88"/>
                  </a:lnTo>
                  <a:lnTo>
                    <a:pt x="13" y="80"/>
                  </a:lnTo>
                  <a:lnTo>
                    <a:pt x="5" y="70"/>
                  </a:lnTo>
                  <a:lnTo>
                    <a:pt x="2" y="59"/>
                  </a:lnTo>
                  <a:lnTo>
                    <a:pt x="0" y="46"/>
                  </a:lnTo>
                  <a:lnTo>
                    <a:pt x="2" y="33"/>
                  </a:lnTo>
                  <a:lnTo>
                    <a:pt x="5" y="23"/>
                  </a:lnTo>
                  <a:lnTo>
                    <a:pt x="13" y="13"/>
                  </a:lnTo>
                  <a:lnTo>
                    <a:pt x="20" y="8"/>
                  </a:lnTo>
                  <a:lnTo>
                    <a:pt x="31" y="2"/>
                  </a:lnTo>
                  <a:lnTo>
                    <a:pt x="41" y="0"/>
                  </a:lnTo>
                  <a:lnTo>
                    <a:pt x="51" y="2"/>
                  </a:lnTo>
                  <a:lnTo>
                    <a:pt x="62" y="8"/>
                  </a:lnTo>
                  <a:lnTo>
                    <a:pt x="72" y="13"/>
                  </a:lnTo>
                  <a:lnTo>
                    <a:pt x="77" y="23"/>
                  </a:lnTo>
                  <a:lnTo>
                    <a:pt x="80" y="33"/>
                  </a:lnTo>
                  <a:lnTo>
                    <a:pt x="82" y="46"/>
                  </a:lnTo>
                  <a:lnTo>
                    <a:pt x="82" y="57"/>
                  </a:lnTo>
                  <a:lnTo>
                    <a:pt x="80" y="67"/>
                  </a:lnTo>
                  <a:lnTo>
                    <a:pt x="75" y="75"/>
                  </a:lnTo>
                  <a:lnTo>
                    <a:pt x="69" y="80"/>
                  </a:lnTo>
                  <a:close/>
                  <a:moveTo>
                    <a:pt x="44" y="67"/>
                  </a:moveTo>
                  <a:lnTo>
                    <a:pt x="54" y="70"/>
                  </a:lnTo>
                  <a:lnTo>
                    <a:pt x="59" y="75"/>
                  </a:lnTo>
                  <a:lnTo>
                    <a:pt x="67" y="67"/>
                  </a:lnTo>
                  <a:lnTo>
                    <a:pt x="69" y="57"/>
                  </a:lnTo>
                  <a:lnTo>
                    <a:pt x="69" y="46"/>
                  </a:lnTo>
                  <a:lnTo>
                    <a:pt x="69" y="36"/>
                  </a:lnTo>
                  <a:lnTo>
                    <a:pt x="67" y="28"/>
                  </a:lnTo>
                  <a:lnTo>
                    <a:pt x="62" y="21"/>
                  </a:lnTo>
                  <a:lnTo>
                    <a:pt x="57" y="15"/>
                  </a:lnTo>
                  <a:lnTo>
                    <a:pt x="49" y="13"/>
                  </a:lnTo>
                  <a:lnTo>
                    <a:pt x="41" y="10"/>
                  </a:lnTo>
                  <a:lnTo>
                    <a:pt x="33" y="13"/>
                  </a:lnTo>
                  <a:lnTo>
                    <a:pt x="26" y="15"/>
                  </a:lnTo>
                  <a:lnTo>
                    <a:pt x="20" y="21"/>
                  </a:lnTo>
                  <a:lnTo>
                    <a:pt x="15" y="26"/>
                  </a:lnTo>
                  <a:lnTo>
                    <a:pt x="13" y="36"/>
                  </a:lnTo>
                  <a:lnTo>
                    <a:pt x="13" y="46"/>
                  </a:lnTo>
                  <a:lnTo>
                    <a:pt x="13" y="57"/>
                  </a:lnTo>
                  <a:lnTo>
                    <a:pt x="15" y="67"/>
                  </a:lnTo>
                  <a:lnTo>
                    <a:pt x="20" y="72"/>
                  </a:lnTo>
                  <a:lnTo>
                    <a:pt x="26" y="77"/>
                  </a:lnTo>
                  <a:lnTo>
                    <a:pt x="33" y="80"/>
                  </a:lnTo>
                  <a:lnTo>
                    <a:pt x="41" y="83"/>
                  </a:lnTo>
                  <a:lnTo>
                    <a:pt x="46" y="83"/>
                  </a:lnTo>
                  <a:lnTo>
                    <a:pt x="54" y="80"/>
                  </a:lnTo>
                  <a:lnTo>
                    <a:pt x="46" y="77"/>
                  </a:lnTo>
                  <a:lnTo>
                    <a:pt x="41" y="75"/>
                  </a:lnTo>
                  <a:lnTo>
                    <a:pt x="44" y="67"/>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09" name="Freeform 1249"/>
            <p:cNvSpPr>
              <a:spLocks/>
            </p:cNvSpPr>
            <p:nvPr/>
          </p:nvSpPr>
          <p:spPr bwMode="auto">
            <a:xfrm>
              <a:off x="3209" y="1829"/>
              <a:ext cx="50" cy="67"/>
            </a:xfrm>
            <a:custGeom>
              <a:avLst/>
              <a:gdLst/>
              <a:ahLst/>
              <a:cxnLst>
                <a:cxn ang="0">
                  <a:pos x="39" y="64"/>
                </a:cxn>
                <a:cxn ang="0">
                  <a:pos x="39" y="54"/>
                </a:cxn>
                <a:cxn ang="0">
                  <a:pos x="34" y="62"/>
                </a:cxn>
                <a:cxn ang="0">
                  <a:pos x="26" y="64"/>
                </a:cxn>
                <a:cxn ang="0">
                  <a:pos x="21" y="67"/>
                </a:cxn>
                <a:cxn ang="0">
                  <a:pos x="16" y="67"/>
                </a:cxn>
                <a:cxn ang="0">
                  <a:pos x="11" y="64"/>
                </a:cxn>
                <a:cxn ang="0">
                  <a:pos x="6" y="62"/>
                </a:cxn>
                <a:cxn ang="0">
                  <a:pos x="3" y="59"/>
                </a:cxn>
                <a:cxn ang="0">
                  <a:pos x="3" y="54"/>
                </a:cxn>
                <a:cxn ang="0">
                  <a:pos x="0" y="51"/>
                </a:cxn>
                <a:cxn ang="0">
                  <a:pos x="0" y="46"/>
                </a:cxn>
                <a:cxn ang="0">
                  <a:pos x="0" y="41"/>
                </a:cxn>
                <a:cxn ang="0">
                  <a:pos x="0" y="0"/>
                </a:cxn>
                <a:cxn ang="0">
                  <a:pos x="11" y="0"/>
                </a:cxn>
                <a:cxn ang="0">
                  <a:pos x="11" y="36"/>
                </a:cxn>
                <a:cxn ang="0">
                  <a:pos x="11" y="44"/>
                </a:cxn>
                <a:cxn ang="0">
                  <a:pos x="13" y="46"/>
                </a:cxn>
                <a:cxn ang="0">
                  <a:pos x="13" y="51"/>
                </a:cxn>
                <a:cxn ang="0">
                  <a:pos x="16" y="54"/>
                </a:cxn>
                <a:cxn ang="0">
                  <a:pos x="19" y="57"/>
                </a:cxn>
                <a:cxn ang="0">
                  <a:pos x="24" y="57"/>
                </a:cxn>
                <a:cxn ang="0">
                  <a:pos x="29" y="57"/>
                </a:cxn>
                <a:cxn ang="0">
                  <a:pos x="31" y="54"/>
                </a:cxn>
                <a:cxn ang="0">
                  <a:pos x="34" y="51"/>
                </a:cxn>
                <a:cxn ang="0">
                  <a:pos x="37" y="46"/>
                </a:cxn>
                <a:cxn ang="0">
                  <a:pos x="39" y="41"/>
                </a:cxn>
                <a:cxn ang="0">
                  <a:pos x="39" y="33"/>
                </a:cxn>
                <a:cxn ang="0">
                  <a:pos x="39" y="0"/>
                </a:cxn>
                <a:cxn ang="0">
                  <a:pos x="50" y="0"/>
                </a:cxn>
                <a:cxn ang="0">
                  <a:pos x="50" y="64"/>
                </a:cxn>
                <a:cxn ang="0">
                  <a:pos x="39" y="64"/>
                </a:cxn>
              </a:cxnLst>
              <a:rect l="0" t="0" r="r" b="b"/>
              <a:pathLst>
                <a:path w="50" h="67">
                  <a:moveTo>
                    <a:pt x="39" y="64"/>
                  </a:moveTo>
                  <a:lnTo>
                    <a:pt x="39" y="54"/>
                  </a:lnTo>
                  <a:lnTo>
                    <a:pt x="34" y="62"/>
                  </a:lnTo>
                  <a:lnTo>
                    <a:pt x="26" y="64"/>
                  </a:lnTo>
                  <a:lnTo>
                    <a:pt x="21" y="67"/>
                  </a:lnTo>
                  <a:lnTo>
                    <a:pt x="16" y="67"/>
                  </a:lnTo>
                  <a:lnTo>
                    <a:pt x="11" y="64"/>
                  </a:lnTo>
                  <a:lnTo>
                    <a:pt x="6" y="62"/>
                  </a:lnTo>
                  <a:lnTo>
                    <a:pt x="3" y="59"/>
                  </a:lnTo>
                  <a:lnTo>
                    <a:pt x="3" y="54"/>
                  </a:lnTo>
                  <a:lnTo>
                    <a:pt x="0" y="51"/>
                  </a:lnTo>
                  <a:lnTo>
                    <a:pt x="0" y="46"/>
                  </a:lnTo>
                  <a:lnTo>
                    <a:pt x="0" y="41"/>
                  </a:lnTo>
                  <a:lnTo>
                    <a:pt x="0" y="0"/>
                  </a:lnTo>
                  <a:lnTo>
                    <a:pt x="11" y="0"/>
                  </a:lnTo>
                  <a:lnTo>
                    <a:pt x="11" y="36"/>
                  </a:lnTo>
                  <a:lnTo>
                    <a:pt x="11" y="44"/>
                  </a:lnTo>
                  <a:lnTo>
                    <a:pt x="13" y="46"/>
                  </a:lnTo>
                  <a:lnTo>
                    <a:pt x="13" y="51"/>
                  </a:lnTo>
                  <a:lnTo>
                    <a:pt x="16" y="54"/>
                  </a:lnTo>
                  <a:lnTo>
                    <a:pt x="19" y="57"/>
                  </a:lnTo>
                  <a:lnTo>
                    <a:pt x="24" y="57"/>
                  </a:lnTo>
                  <a:lnTo>
                    <a:pt x="29" y="57"/>
                  </a:lnTo>
                  <a:lnTo>
                    <a:pt x="31" y="54"/>
                  </a:lnTo>
                  <a:lnTo>
                    <a:pt x="34" y="51"/>
                  </a:lnTo>
                  <a:lnTo>
                    <a:pt x="37" y="46"/>
                  </a:lnTo>
                  <a:lnTo>
                    <a:pt x="39" y="41"/>
                  </a:lnTo>
                  <a:lnTo>
                    <a:pt x="39" y="33"/>
                  </a:lnTo>
                  <a:lnTo>
                    <a:pt x="39" y="0"/>
                  </a:lnTo>
                  <a:lnTo>
                    <a:pt x="50" y="0"/>
                  </a:lnTo>
                  <a:lnTo>
                    <a:pt x="50" y="64"/>
                  </a:lnTo>
                  <a:lnTo>
                    <a:pt x="39" y="6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10" name="Freeform 1250"/>
            <p:cNvSpPr>
              <a:spLocks noEditPoints="1"/>
            </p:cNvSpPr>
            <p:nvPr/>
          </p:nvSpPr>
          <p:spPr bwMode="auto">
            <a:xfrm>
              <a:off x="3274" y="1829"/>
              <a:ext cx="57" cy="67"/>
            </a:xfrm>
            <a:custGeom>
              <a:avLst/>
              <a:gdLst/>
              <a:ahLst/>
              <a:cxnLst>
                <a:cxn ang="0">
                  <a:pos x="36" y="62"/>
                </a:cxn>
                <a:cxn ang="0">
                  <a:pos x="26" y="67"/>
                </a:cxn>
                <a:cxn ang="0">
                  <a:pos x="10" y="64"/>
                </a:cxn>
                <a:cxn ang="0">
                  <a:pos x="0" y="57"/>
                </a:cxn>
                <a:cxn ang="0">
                  <a:pos x="0" y="44"/>
                </a:cxn>
                <a:cxn ang="0">
                  <a:pos x="3" y="36"/>
                </a:cxn>
                <a:cxn ang="0">
                  <a:pos x="10" y="31"/>
                </a:cxn>
                <a:cxn ang="0">
                  <a:pos x="18" y="28"/>
                </a:cxn>
                <a:cxn ang="0">
                  <a:pos x="34" y="26"/>
                </a:cxn>
                <a:cxn ang="0">
                  <a:pos x="41" y="23"/>
                </a:cxn>
                <a:cxn ang="0">
                  <a:pos x="41" y="15"/>
                </a:cxn>
                <a:cxn ang="0">
                  <a:pos x="34" y="10"/>
                </a:cxn>
                <a:cxn ang="0">
                  <a:pos x="21" y="10"/>
                </a:cxn>
                <a:cxn ang="0">
                  <a:pos x="16" y="15"/>
                </a:cxn>
                <a:cxn ang="0">
                  <a:pos x="0" y="18"/>
                </a:cxn>
                <a:cxn ang="0">
                  <a:pos x="5" y="7"/>
                </a:cxn>
                <a:cxn ang="0">
                  <a:pos x="16" y="2"/>
                </a:cxn>
                <a:cxn ang="0">
                  <a:pos x="28" y="0"/>
                </a:cxn>
                <a:cxn ang="0">
                  <a:pos x="41" y="2"/>
                </a:cxn>
                <a:cxn ang="0">
                  <a:pos x="49" y="5"/>
                </a:cxn>
                <a:cxn ang="0">
                  <a:pos x="54" y="13"/>
                </a:cxn>
                <a:cxn ang="0">
                  <a:pos x="54" y="23"/>
                </a:cxn>
                <a:cxn ang="0">
                  <a:pos x="54" y="46"/>
                </a:cxn>
                <a:cxn ang="0">
                  <a:pos x="54" y="57"/>
                </a:cxn>
                <a:cxn ang="0">
                  <a:pos x="57" y="64"/>
                </a:cxn>
                <a:cxn ang="0">
                  <a:pos x="44" y="62"/>
                </a:cxn>
                <a:cxn ang="0">
                  <a:pos x="41" y="33"/>
                </a:cxn>
                <a:cxn ang="0">
                  <a:pos x="26" y="38"/>
                </a:cxn>
                <a:cxn ang="0">
                  <a:pos x="16" y="38"/>
                </a:cxn>
                <a:cxn ang="0">
                  <a:pos x="13" y="44"/>
                </a:cxn>
                <a:cxn ang="0">
                  <a:pos x="10" y="46"/>
                </a:cxn>
                <a:cxn ang="0">
                  <a:pos x="13" y="54"/>
                </a:cxn>
                <a:cxn ang="0">
                  <a:pos x="23" y="57"/>
                </a:cxn>
                <a:cxn ang="0">
                  <a:pos x="34" y="54"/>
                </a:cxn>
                <a:cxn ang="0">
                  <a:pos x="39" y="46"/>
                </a:cxn>
                <a:cxn ang="0">
                  <a:pos x="41" y="38"/>
                </a:cxn>
              </a:cxnLst>
              <a:rect l="0" t="0" r="r" b="b"/>
              <a:pathLst>
                <a:path w="57" h="67">
                  <a:moveTo>
                    <a:pt x="41" y="57"/>
                  </a:moveTo>
                  <a:lnTo>
                    <a:pt x="36" y="62"/>
                  </a:lnTo>
                  <a:lnTo>
                    <a:pt x="31" y="64"/>
                  </a:lnTo>
                  <a:lnTo>
                    <a:pt x="26" y="67"/>
                  </a:lnTo>
                  <a:lnTo>
                    <a:pt x="21" y="67"/>
                  </a:lnTo>
                  <a:lnTo>
                    <a:pt x="10" y="64"/>
                  </a:lnTo>
                  <a:lnTo>
                    <a:pt x="5" y="62"/>
                  </a:lnTo>
                  <a:lnTo>
                    <a:pt x="0" y="57"/>
                  </a:lnTo>
                  <a:lnTo>
                    <a:pt x="0" y="49"/>
                  </a:lnTo>
                  <a:lnTo>
                    <a:pt x="0" y="44"/>
                  </a:lnTo>
                  <a:lnTo>
                    <a:pt x="3" y="38"/>
                  </a:lnTo>
                  <a:lnTo>
                    <a:pt x="3" y="36"/>
                  </a:lnTo>
                  <a:lnTo>
                    <a:pt x="8" y="33"/>
                  </a:lnTo>
                  <a:lnTo>
                    <a:pt x="10" y="31"/>
                  </a:lnTo>
                  <a:lnTo>
                    <a:pt x="13" y="28"/>
                  </a:lnTo>
                  <a:lnTo>
                    <a:pt x="18" y="28"/>
                  </a:lnTo>
                  <a:lnTo>
                    <a:pt x="23" y="28"/>
                  </a:lnTo>
                  <a:lnTo>
                    <a:pt x="34" y="26"/>
                  </a:lnTo>
                  <a:lnTo>
                    <a:pt x="41" y="23"/>
                  </a:lnTo>
                  <a:lnTo>
                    <a:pt x="41" y="23"/>
                  </a:lnTo>
                  <a:lnTo>
                    <a:pt x="41" y="20"/>
                  </a:lnTo>
                  <a:lnTo>
                    <a:pt x="41" y="15"/>
                  </a:lnTo>
                  <a:lnTo>
                    <a:pt x="39" y="13"/>
                  </a:lnTo>
                  <a:lnTo>
                    <a:pt x="34" y="10"/>
                  </a:lnTo>
                  <a:lnTo>
                    <a:pt x="28" y="10"/>
                  </a:lnTo>
                  <a:lnTo>
                    <a:pt x="21" y="10"/>
                  </a:lnTo>
                  <a:lnTo>
                    <a:pt x="18" y="13"/>
                  </a:lnTo>
                  <a:lnTo>
                    <a:pt x="16" y="15"/>
                  </a:lnTo>
                  <a:lnTo>
                    <a:pt x="13" y="20"/>
                  </a:lnTo>
                  <a:lnTo>
                    <a:pt x="0" y="18"/>
                  </a:lnTo>
                  <a:lnTo>
                    <a:pt x="3" y="13"/>
                  </a:lnTo>
                  <a:lnTo>
                    <a:pt x="5" y="7"/>
                  </a:lnTo>
                  <a:lnTo>
                    <a:pt x="10" y="5"/>
                  </a:lnTo>
                  <a:lnTo>
                    <a:pt x="16" y="2"/>
                  </a:lnTo>
                  <a:lnTo>
                    <a:pt x="21" y="0"/>
                  </a:lnTo>
                  <a:lnTo>
                    <a:pt x="28" y="0"/>
                  </a:lnTo>
                  <a:lnTo>
                    <a:pt x="36" y="0"/>
                  </a:lnTo>
                  <a:lnTo>
                    <a:pt x="41" y="2"/>
                  </a:lnTo>
                  <a:lnTo>
                    <a:pt x="47" y="2"/>
                  </a:lnTo>
                  <a:lnTo>
                    <a:pt x="49" y="5"/>
                  </a:lnTo>
                  <a:lnTo>
                    <a:pt x="52" y="10"/>
                  </a:lnTo>
                  <a:lnTo>
                    <a:pt x="54" y="13"/>
                  </a:lnTo>
                  <a:lnTo>
                    <a:pt x="54" y="18"/>
                  </a:lnTo>
                  <a:lnTo>
                    <a:pt x="54" y="23"/>
                  </a:lnTo>
                  <a:lnTo>
                    <a:pt x="54" y="36"/>
                  </a:lnTo>
                  <a:lnTo>
                    <a:pt x="54" y="46"/>
                  </a:lnTo>
                  <a:lnTo>
                    <a:pt x="54" y="51"/>
                  </a:lnTo>
                  <a:lnTo>
                    <a:pt x="54" y="57"/>
                  </a:lnTo>
                  <a:lnTo>
                    <a:pt x="57" y="62"/>
                  </a:lnTo>
                  <a:lnTo>
                    <a:pt x="57" y="64"/>
                  </a:lnTo>
                  <a:lnTo>
                    <a:pt x="47" y="64"/>
                  </a:lnTo>
                  <a:lnTo>
                    <a:pt x="44" y="62"/>
                  </a:lnTo>
                  <a:lnTo>
                    <a:pt x="41" y="57"/>
                  </a:lnTo>
                  <a:close/>
                  <a:moveTo>
                    <a:pt x="41" y="33"/>
                  </a:moveTo>
                  <a:lnTo>
                    <a:pt x="34" y="36"/>
                  </a:lnTo>
                  <a:lnTo>
                    <a:pt x="26" y="38"/>
                  </a:lnTo>
                  <a:lnTo>
                    <a:pt x="21" y="38"/>
                  </a:lnTo>
                  <a:lnTo>
                    <a:pt x="16" y="38"/>
                  </a:lnTo>
                  <a:lnTo>
                    <a:pt x="13" y="41"/>
                  </a:lnTo>
                  <a:lnTo>
                    <a:pt x="13" y="44"/>
                  </a:lnTo>
                  <a:lnTo>
                    <a:pt x="10" y="44"/>
                  </a:lnTo>
                  <a:lnTo>
                    <a:pt x="10" y="46"/>
                  </a:lnTo>
                  <a:lnTo>
                    <a:pt x="13" y="51"/>
                  </a:lnTo>
                  <a:lnTo>
                    <a:pt x="13" y="54"/>
                  </a:lnTo>
                  <a:lnTo>
                    <a:pt x="18" y="57"/>
                  </a:lnTo>
                  <a:lnTo>
                    <a:pt x="23" y="57"/>
                  </a:lnTo>
                  <a:lnTo>
                    <a:pt x="28" y="57"/>
                  </a:lnTo>
                  <a:lnTo>
                    <a:pt x="34" y="54"/>
                  </a:lnTo>
                  <a:lnTo>
                    <a:pt x="36" y="51"/>
                  </a:lnTo>
                  <a:lnTo>
                    <a:pt x="39" y="46"/>
                  </a:lnTo>
                  <a:lnTo>
                    <a:pt x="41" y="44"/>
                  </a:lnTo>
                  <a:lnTo>
                    <a:pt x="41" y="38"/>
                  </a:lnTo>
                  <a:lnTo>
                    <a:pt x="41" y="33"/>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11" name="Freeform 1251"/>
            <p:cNvSpPr>
              <a:spLocks/>
            </p:cNvSpPr>
            <p:nvPr/>
          </p:nvSpPr>
          <p:spPr bwMode="auto">
            <a:xfrm>
              <a:off x="3346" y="1829"/>
              <a:ext cx="49" cy="64"/>
            </a:xfrm>
            <a:custGeom>
              <a:avLst/>
              <a:gdLst/>
              <a:ahLst/>
              <a:cxnLst>
                <a:cxn ang="0">
                  <a:pos x="0" y="64"/>
                </a:cxn>
                <a:cxn ang="0">
                  <a:pos x="0" y="0"/>
                </a:cxn>
                <a:cxn ang="0">
                  <a:pos x="11" y="0"/>
                </a:cxn>
                <a:cxn ang="0">
                  <a:pos x="11" y="10"/>
                </a:cxn>
                <a:cxn ang="0">
                  <a:pos x="16" y="5"/>
                </a:cxn>
                <a:cxn ang="0">
                  <a:pos x="24" y="0"/>
                </a:cxn>
                <a:cxn ang="0">
                  <a:pos x="31" y="0"/>
                </a:cxn>
                <a:cxn ang="0">
                  <a:pos x="37" y="0"/>
                </a:cxn>
                <a:cxn ang="0">
                  <a:pos x="39" y="2"/>
                </a:cxn>
                <a:cxn ang="0">
                  <a:pos x="44" y="5"/>
                </a:cxn>
                <a:cxn ang="0">
                  <a:pos x="47" y="7"/>
                </a:cxn>
                <a:cxn ang="0">
                  <a:pos x="49" y="10"/>
                </a:cxn>
                <a:cxn ang="0">
                  <a:pos x="49" y="15"/>
                </a:cxn>
                <a:cxn ang="0">
                  <a:pos x="49" y="20"/>
                </a:cxn>
                <a:cxn ang="0">
                  <a:pos x="49" y="26"/>
                </a:cxn>
                <a:cxn ang="0">
                  <a:pos x="49" y="64"/>
                </a:cxn>
                <a:cxn ang="0">
                  <a:pos x="39" y="64"/>
                </a:cxn>
                <a:cxn ang="0">
                  <a:pos x="39" y="26"/>
                </a:cxn>
                <a:cxn ang="0">
                  <a:pos x="39" y="20"/>
                </a:cxn>
                <a:cxn ang="0">
                  <a:pos x="37" y="18"/>
                </a:cxn>
                <a:cxn ang="0">
                  <a:pos x="37" y="13"/>
                </a:cxn>
                <a:cxn ang="0">
                  <a:pos x="34" y="13"/>
                </a:cxn>
                <a:cxn ang="0">
                  <a:pos x="31" y="10"/>
                </a:cxn>
                <a:cxn ang="0">
                  <a:pos x="26" y="10"/>
                </a:cxn>
                <a:cxn ang="0">
                  <a:pos x="21" y="10"/>
                </a:cxn>
                <a:cxn ang="0">
                  <a:pos x="16" y="15"/>
                </a:cxn>
                <a:cxn ang="0">
                  <a:pos x="13" y="18"/>
                </a:cxn>
                <a:cxn ang="0">
                  <a:pos x="13" y="23"/>
                </a:cxn>
                <a:cxn ang="0">
                  <a:pos x="11" y="31"/>
                </a:cxn>
                <a:cxn ang="0">
                  <a:pos x="11" y="64"/>
                </a:cxn>
                <a:cxn ang="0">
                  <a:pos x="0" y="64"/>
                </a:cxn>
              </a:cxnLst>
              <a:rect l="0" t="0" r="r" b="b"/>
              <a:pathLst>
                <a:path w="49" h="64">
                  <a:moveTo>
                    <a:pt x="0" y="64"/>
                  </a:moveTo>
                  <a:lnTo>
                    <a:pt x="0" y="0"/>
                  </a:lnTo>
                  <a:lnTo>
                    <a:pt x="11" y="0"/>
                  </a:lnTo>
                  <a:lnTo>
                    <a:pt x="11" y="10"/>
                  </a:lnTo>
                  <a:lnTo>
                    <a:pt x="16" y="5"/>
                  </a:lnTo>
                  <a:lnTo>
                    <a:pt x="24" y="0"/>
                  </a:lnTo>
                  <a:lnTo>
                    <a:pt x="31" y="0"/>
                  </a:lnTo>
                  <a:lnTo>
                    <a:pt x="37" y="0"/>
                  </a:lnTo>
                  <a:lnTo>
                    <a:pt x="39" y="2"/>
                  </a:lnTo>
                  <a:lnTo>
                    <a:pt x="44" y="5"/>
                  </a:lnTo>
                  <a:lnTo>
                    <a:pt x="47" y="7"/>
                  </a:lnTo>
                  <a:lnTo>
                    <a:pt x="49" y="10"/>
                  </a:lnTo>
                  <a:lnTo>
                    <a:pt x="49" y="15"/>
                  </a:lnTo>
                  <a:lnTo>
                    <a:pt x="49" y="20"/>
                  </a:lnTo>
                  <a:lnTo>
                    <a:pt x="49" y="26"/>
                  </a:lnTo>
                  <a:lnTo>
                    <a:pt x="49" y="64"/>
                  </a:lnTo>
                  <a:lnTo>
                    <a:pt x="39" y="64"/>
                  </a:lnTo>
                  <a:lnTo>
                    <a:pt x="39" y="26"/>
                  </a:lnTo>
                  <a:lnTo>
                    <a:pt x="39" y="20"/>
                  </a:lnTo>
                  <a:lnTo>
                    <a:pt x="37" y="18"/>
                  </a:lnTo>
                  <a:lnTo>
                    <a:pt x="37" y="13"/>
                  </a:lnTo>
                  <a:lnTo>
                    <a:pt x="34" y="13"/>
                  </a:lnTo>
                  <a:lnTo>
                    <a:pt x="31" y="10"/>
                  </a:lnTo>
                  <a:lnTo>
                    <a:pt x="26" y="10"/>
                  </a:lnTo>
                  <a:lnTo>
                    <a:pt x="21" y="10"/>
                  </a:lnTo>
                  <a:lnTo>
                    <a:pt x="16" y="15"/>
                  </a:lnTo>
                  <a:lnTo>
                    <a:pt x="13" y="18"/>
                  </a:lnTo>
                  <a:lnTo>
                    <a:pt x="13" y="23"/>
                  </a:lnTo>
                  <a:lnTo>
                    <a:pt x="11" y="31"/>
                  </a:lnTo>
                  <a:lnTo>
                    <a:pt x="11" y="64"/>
                  </a:lnTo>
                  <a:lnTo>
                    <a:pt x="0" y="6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12" name="Freeform 1252"/>
            <p:cNvSpPr>
              <a:spLocks/>
            </p:cNvSpPr>
            <p:nvPr/>
          </p:nvSpPr>
          <p:spPr bwMode="auto">
            <a:xfrm>
              <a:off x="3408" y="1808"/>
              <a:ext cx="31" cy="88"/>
            </a:xfrm>
            <a:custGeom>
              <a:avLst/>
              <a:gdLst/>
              <a:ahLst/>
              <a:cxnLst>
                <a:cxn ang="0">
                  <a:pos x="29" y="78"/>
                </a:cxn>
                <a:cxn ang="0">
                  <a:pos x="31" y="85"/>
                </a:cxn>
                <a:cxn ang="0">
                  <a:pos x="26" y="88"/>
                </a:cxn>
                <a:cxn ang="0">
                  <a:pos x="24" y="88"/>
                </a:cxn>
                <a:cxn ang="0">
                  <a:pos x="18" y="88"/>
                </a:cxn>
                <a:cxn ang="0">
                  <a:pos x="13" y="85"/>
                </a:cxn>
                <a:cxn ang="0">
                  <a:pos x="11" y="83"/>
                </a:cxn>
                <a:cxn ang="0">
                  <a:pos x="8" y="80"/>
                </a:cxn>
                <a:cxn ang="0">
                  <a:pos x="8" y="75"/>
                </a:cxn>
                <a:cxn ang="0">
                  <a:pos x="8" y="67"/>
                </a:cxn>
                <a:cxn ang="0">
                  <a:pos x="8" y="31"/>
                </a:cxn>
                <a:cxn ang="0">
                  <a:pos x="0" y="31"/>
                </a:cxn>
                <a:cxn ang="0">
                  <a:pos x="0" y="21"/>
                </a:cxn>
                <a:cxn ang="0">
                  <a:pos x="8" y="21"/>
                </a:cxn>
                <a:cxn ang="0">
                  <a:pos x="8" y="5"/>
                </a:cxn>
                <a:cxn ang="0">
                  <a:pos x="18" y="0"/>
                </a:cxn>
                <a:cxn ang="0">
                  <a:pos x="18" y="21"/>
                </a:cxn>
                <a:cxn ang="0">
                  <a:pos x="29" y="21"/>
                </a:cxn>
                <a:cxn ang="0">
                  <a:pos x="29" y="31"/>
                </a:cxn>
                <a:cxn ang="0">
                  <a:pos x="18" y="31"/>
                </a:cxn>
                <a:cxn ang="0">
                  <a:pos x="18" y="67"/>
                </a:cxn>
                <a:cxn ang="0">
                  <a:pos x="18" y="72"/>
                </a:cxn>
                <a:cxn ang="0">
                  <a:pos x="21" y="75"/>
                </a:cxn>
                <a:cxn ang="0">
                  <a:pos x="21" y="75"/>
                </a:cxn>
                <a:cxn ang="0">
                  <a:pos x="21" y="78"/>
                </a:cxn>
                <a:cxn ang="0">
                  <a:pos x="24" y="78"/>
                </a:cxn>
                <a:cxn ang="0">
                  <a:pos x="26" y="78"/>
                </a:cxn>
                <a:cxn ang="0">
                  <a:pos x="26" y="78"/>
                </a:cxn>
                <a:cxn ang="0">
                  <a:pos x="29" y="78"/>
                </a:cxn>
              </a:cxnLst>
              <a:rect l="0" t="0" r="r" b="b"/>
              <a:pathLst>
                <a:path w="31" h="88">
                  <a:moveTo>
                    <a:pt x="29" y="78"/>
                  </a:moveTo>
                  <a:lnTo>
                    <a:pt x="31" y="85"/>
                  </a:lnTo>
                  <a:lnTo>
                    <a:pt x="26" y="88"/>
                  </a:lnTo>
                  <a:lnTo>
                    <a:pt x="24" y="88"/>
                  </a:lnTo>
                  <a:lnTo>
                    <a:pt x="18" y="88"/>
                  </a:lnTo>
                  <a:lnTo>
                    <a:pt x="13" y="85"/>
                  </a:lnTo>
                  <a:lnTo>
                    <a:pt x="11" y="83"/>
                  </a:lnTo>
                  <a:lnTo>
                    <a:pt x="8" y="80"/>
                  </a:lnTo>
                  <a:lnTo>
                    <a:pt x="8" y="75"/>
                  </a:lnTo>
                  <a:lnTo>
                    <a:pt x="8" y="67"/>
                  </a:lnTo>
                  <a:lnTo>
                    <a:pt x="8" y="31"/>
                  </a:lnTo>
                  <a:lnTo>
                    <a:pt x="0" y="31"/>
                  </a:lnTo>
                  <a:lnTo>
                    <a:pt x="0" y="21"/>
                  </a:lnTo>
                  <a:lnTo>
                    <a:pt x="8" y="21"/>
                  </a:lnTo>
                  <a:lnTo>
                    <a:pt x="8" y="5"/>
                  </a:lnTo>
                  <a:lnTo>
                    <a:pt x="18" y="0"/>
                  </a:lnTo>
                  <a:lnTo>
                    <a:pt x="18" y="21"/>
                  </a:lnTo>
                  <a:lnTo>
                    <a:pt x="29" y="21"/>
                  </a:lnTo>
                  <a:lnTo>
                    <a:pt x="29" y="31"/>
                  </a:lnTo>
                  <a:lnTo>
                    <a:pt x="18" y="31"/>
                  </a:lnTo>
                  <a:lnTo>
                    <a:pt x="18" y="67"/>
                  </a:lnTo>
                  <a:lnTo>
                    <a:pt x="18" y="72"/>
                  </a:lnTo>
                  <a:lnTo>
                    <a:pt x="21" y="75"/>
                  </a:lnTo>
                  <a:lnTo>
                    <a:pt x="21" y="75"/>
                  </a:lnTo>
                  <a:lnTo>
                    <a:pt x="21" y="78"/>
                  </a:lnTo>
                  <a:lnTo>
                    <a:pt x="24" y="78"/>
                  </a:lnTo>
                  <a:lnTo>
                    <a:pt x="26" y="78"/>
                  </a:lnTo>
                  <a:lnTo>
                    <a:pt x="26" y="78"/>
                  </a:lnTo>
                  <a:lnTo>
                    <a:pt x="29" y="7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13" name="Freeform 1253"/>
            <p:cNvSpPr>
              <a:spLocks noEditPoints="1"/>
            </p:cNvSpPr>
            <p:nvPr/>
          </p:nvSpPr>
          <p:spPr bwMode="auto">
            <a:xfrm>
              <a:off x="3450" y="1805"/>
              <a:ext cx="10" cy="88"/>
            </a:xfrm>
            <a:custGeom>
              <a:avLst/>
              <a:gdLst/>
              <a:ahLst/>
              <a:cxnLst>
                <a:cxn ang="0">
                  <a:pos x="0" y="11"/>
                </a:cxn>
                <a:cxn ang="0">
                  <a:pos x="0" y="0"/>
                </a:cxn>
                <a:cxn ang="0">
                  <a:pos x="10" y="0"/>
                </a:cxn>
                <a:cxn ang="0">
                  <a:pos x="10" y="11"/>
                </a:cxn>
                <a:cxn ang="0">
                  <a:pos x="0" y="11"/>
                </a:cxn>
                <a:cxn ang="0">
                  <a:pos x="0" y="88"/>
                </a:cxn>
                <a:cxn ang="0">
                  <a:pos x="0" y="24"/>
                </a:cxn>
                <a:cxn ang="0">
                  <a:pos x="10" y="24"/>
                </a:cxn>
                <a:cxn ang="0">
                  <a:pos x="10" y="88"/>
                </a:cxn>
                <a:cxn ang="0">
                  <a:pos x="0" y="88"/>
                </a:cxn>
              </a:cxnLst>
              <a:rect l="0" t="0" r="r" b="b"/>
              <a:pathLst>
                <a:path w="10" h="88">
                  <a:moveTo>
                    <a:pt x="0" y="11"/>
                  </a:moveTo>
                  <a:lnTo>
                    <a:pt x="0" y="0"/>
                  </a:lnTo>
                  <a:lnTo>
                    <a:pt x="10" y="0"/>
                  </a:lnTo>
                  <a:lnTo>
                    <a:pt x="10" y="11"/>
                  </a:lnTo>
                  <a:lnTo>
                    <a:pt x="0" y="11"/>
                  </a:lnTo>
                  <a:close/>
                  <a:moveTo>
                    <a:pt x="0" y="88"/>
                  </a:moveTo>
                  <a:lnTo>
                    <a:pt x="0" y="24"/>
                  </a:lnTo>
                  <a:lnTo>
                    <a:pt x="10" y="24"/>
                  </a:lnTo>
                  <a:lnTo>
                    <a:pt x="10" y="88"/>
                  </a:lnTo>
                  <a:lnTo>
                    <a:pt x="0" y="88"/>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14" name="Freeform 1254"/>
            <p:cNvSpPr>
              <a:spLocks/>
            </p:cNvSpPr>
            <p:nvPr/>
          </p:nvSpPr>
          <p:spPr bwMode="auto">
            <a:xfrm>
              <a:off x="3470" y="1829"/>
              <a:ext cx="55" cy="64"/>
            </a:xfrm>
            <a:custGeom>
              <a:avLst/>
              <a:gdLst/>
              <a:ahLst/>
              <a:cxnLst>
                <a:cxn ang="0">
                  <a:pos x="0" y="64"/>
                </a:cxn>
                <a:cxn ang="0">
                  <a:pos x="0" y="57"/>
                </a:cxn>
                <a:cxn ang="0">
                  <a:pos x="39" y="10"/>
                </a:cxn>
                <a:cxn ang="0">
                  <a:pos x="31" y="10"/>
                </a:cxn>
                <a:cxn ang="0">
                  <a:pos x="26" y="10"/>
                </a:cxn>
                <a:cxn ang="0">
                  <a:pos x="3" y="10"/>
                </a:cxn>
                <a:cxn ang="0">
                  <a:pos x="3" y="0"/>
                </a:cxn>
                <a:cxn ang="0">
                  <a:pos x="55" y="0"/>
                </a:cxn>
                <a:cxn ang="0">
                  <a:pos x="55" y="7"/>
                </a:cxn>
                <a:cxn ang="0">
                  <a:pos x="21" y="49"/>
                </a:cxn>
                <a:cxn ang="0">
                  <a:pos x="13" y="57"/>
                </a:cxn>
                <a:cxn ang="0">
                  <a:pos x="21" y="54"/>
                </a:cxn>
                <a:cxn ang="0">
                  <a:pos x="26" y="54"/>
                </a:cxn>
                <a:cxn ang="0">
                  <a:pos x="55" y="54"/>
                </a:cxn>
                <a:cxn ang="0">
                  <a:pos x="55" y="64"/>
                </a:cxn>
                <a:cxn ang="0">
                  <a:pos x="0" y="64"/>
                </a:cxn>
              </a:cxnLst>
              <a:rect l="0" t="0" r="r" b="b"/>
              <a:pathLst>
                <a:path w="55" h="64">
                  <a:moveTo>
                    <a:pt x="0" y="64"/>
                  </a:moveTo>
                  <a:lnTo>
                    <a:pt x="0" y="57"/>
                  </a:lnTo>
                  <a:lnTo>
                    <a:pt x="39" y="10"/>
                  </a:lnTo>
                  <a:lnTo>
                    <a:pt x="31" y="10"/>
                  </a:lnTo>
                  <a:lnTo>
                    <a:pt x="26" y="10"/>
                  </a:lnTo>
                  <a:lnTo>
                    <a:pt x="3" y="10"/>
                  </a:lnTo>
                  <a:lnTo>
                    <a:pt x="3" y="0"/>
                  </a:lnTo>
                  <a:lnTo>
                    <a:pt x="55" y="0"/>
                  </a:lnTo>
                  <a:lnTo>
                    <a:pt x="55" y="7"/>
                  </a:lnTo>
                  <a:lnTo>
                    <a:pt x="21" y="49"/>
                  </a:lnTo>
                  <a:lnTo>
                    <a:pt x="13" y="57"/>
                  </a:lnTo>
                  <a:lnTo>
                    <a:pt x="21" y="54"/>
                  </a:lnTo>
                  <a:lnTo>
                    <a:pt x="26" y="54"/>
                  </a:lnTo>
                  <a:lnTo>
                    <a:pt x="55" y="54"/>
                  </a:lnTo>
                  <a:lnTo>
                    <a:pt x="55" y="64"/>
                  </a:lnTo>
                  <a:lnTo>
                    <a:pt x="0" y="6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15" name="Freeform 1255"/>
            <p:cNvSpPr>
              <a:spLocks noEditPoints="1"/>
            </p:cNvSpPr>
            <p:nvPr/>
          </p:nvSpPr>
          <p:spPr bwMode="auto">
            <a:xfrm>
              <a:off x="3532" y="1829"/>
              <a:ext cx="60" cy="67"/>
            </a:xfrm>
            <a:custGeom>
              <a:avLst/>
              <a:gdLst/>
              <a:ahLst/>
              <a:cxnLst>
                <a:cxn ang="0">
                  <a:pos x="47" y="46"/>
                </a:cxn>
                <a:cxn ang="0">
                  <a:pos x="60" y="46"/>
                </a:cxn>
                <a:cxn ang="0">
                  <a:pos x="55" y="54"/>
                </a:cxn>
                <a:cxn ang="0">
                  <a:pos x="49" y="62"/>
                </a:cxn>
                <a:cxn ang="0">
                  <a:pos x="42" y="64"/>
                </a:cxn>
                <a:cxn ang="0">
                  <a:pos x="31" y="67"/>
                </a:cxn>
                <a:cxn ang="0">
                  <a:pos x="21" y="64"/>
                </a:cxn>
                <a:cxn ang="0">
                  <a:pos x="13" y="62"/>
                </a:cxn>
                <a:cxn ang="0">
                  <a:pos x="8" y="57"/>
                </a:cxn>
                <a:cxn ang="0">
                  <a:pos x="3" y="51"/>
                </a:cxn>
                <a:cxn ang="0">
                  <a:pos x="0" y="44"/>
                </a:cxn>
                <a:cxn ang="0">
                  <a:pos x="0" y="33"/>
                </a:cxn>
                <a:cxn ang="0">
                  <a:pos x="0" y="23"/>
                </a:cxn>
                <a:cxn ang="0">
                  <a:pos x="3" y="15"/>
                </a:cxn>
                <a:cxn ang="0">
                  <a:pos x="8" y="7"/>
                </a:cxn>
                <a:cxn ang="0">
                  <a:pos x="13" y="2"/>
                </a:cxn>
                <a:cxn ang="0">
                  <a:pos x="21" y="0"/>
                </a:cxn>
                <a:cxn ang="0">
                  <a:pos x="29" y="0"/>
                </a:cxn>
                <a:cxn ang="0">
                  <a:pos x="39" y="0"/>
                </a:cxn>
                <a:cxn ang="0">
                  <a:pos x="44" y="2"/>
                </a:cxn>
                <a:cxn ang="0">
                  <a:pos x="52" y="7"/>
                </a:cxn>
                <a:cxn ang="0">
                  <a:pos x="55" y="15"/>
                </a:cxn>
                <a:cxn ang="0">
                  <a:pos x="57" y="23"/>
                </a:cxn>
                <a:cxn ang="0">
                  <a:pos x="60" y="33"/>
                </a:cxn>
                <a:cxn ang="0">
                  <a:pos x="60" y="33"/>
                </a:cxn>
                <a:cxn ang="0">
                  <a:pos x="60" y="36"/>
                </a:cxn>
                <a:cxn ang="0">
                  <a:pos x="11" y="36"/>
                </a:cxn>
                <a:cxn ang="0">
                  <a:pos x="13" y="44"/>
                </a:cxn>
                <a:cxn ang="0">
                  <a:pos x="18" y="51"/>
                </a:cxn>
                <a:cxn ang="0">
                  <a:pos x="24" y="54"/>
                </a:cxn>
                <a:cxn ang="0">
                  <a:pos x="31" y="57"/>
                </a:cxn>
                <a:cxn ang="0">
                  <a:pos x="36" y="57"/>
                </a:cxn>
                <a:cxn ang="0">
                  <a:pos x="42" y="54"/>
                </a:cxn>
                <a:cxn ang="0">
                  <a:pos x="44" y="51"/>
                </a:cxn>
                <a:cxn ang="0">
                  <a:pos x="47" y="46"/>
                </a:cxn>
                <a:cxn ang="0">
                  <a:pos x="11" y="26"/>
                </a:cxn>
                <a:cxn ang="0">
                  <a:pos x="47" y="26"/>
                </a:cxn>
                <a:cxn ang="0">
                  <a:pos x="47" y="20"/>
                </a:cxn>
                <a:cxn ang="0">
                  <a:pos x="44" y="15"/>
                </a:cxn>
                <a:cxn ang="0">
                  <a:pos x="36" y="10"/>
                </a:cxn>
                <a:cxn ang="0">
                  <a:pos x="29" y="10"/>
                </a:cxn>
                <a:cxn ang="0">
                  <a:pos x="24" y="10"/>
                </a:cxn>
                <a:cxn ang="0">
                  <a:pos x="18" y="13"/>
                </a:cxn>
                <a:cxn ang="0">
                  <a:pos x="13" y="18"/>
                </a:cxn>
                <a:cxn ang="0">
                  <a:pos x="11" y="26"/>
                </a:cxn>
              </a:cxnLst>
              <a:rect l="0" t="0" r="r" b="b"/>
              <a:pathLst>
                <a:path w="60" h="67">
                  <a:moveTo>
                    <a:pt x="47" y="46"/>
                  </a:moveTo>
                  <a:lnTo>
                    <a:pt x="60" y="46"/>
                  </a:lnTo>
                  <a:lnTo>
                    <a:pt x="55" y="54"/>
                  </a:lnTo>
                  <a:lnTo>
                    <a:pt x="49" y="62"/>
                  </a:lnTo>
                  <a:lnTo>
                    <a:pt x="42" y="64"/>
                  </a:lnTo>
                  <a:lnTo>
                    <a:pt x="31" y="67"/>
                  </a:lnTo>
                  <a:lnTo>
                    <a:pt x="21" y="64"/>
                  </a:lnTo>
                  <a:lnTo>
                    <a:pt x="13" y="62"/>
                  </a:lnTo>
                  <a:lnTo>
                    <a:pt x="8" y="57"/>
                  </a:lnTo>
                  <a:lnTo>
                    <a:pt x="3" y="51"/>
                  </a:lnTo>
                  <a:lnTo>
                    <a:pt x="0" y="44"/>
                  </a:lnTo>
                  <a:lnTo>
                    <a:pt x="0" y="33"/>
                  </a:lnTo>
                  <a:lnTo>
                    <a:pt x="0" y="23"/>
                  </a:lnTo>
                  <a:lnTo>
                    <a:pt x="3" y="15"/>
                  </a:lnTo>
                  <a:lnTo>
                    <a:pt x="8" y="7"/>
                  </a:lnTo>
                  <a:lnTo>
                    <a:pt x="13" y="2"/>
                  </a:lnTo>
                  <a:lnTo>
                    <a:pt x="21" y="0"/>
                  </a:lnTo>
                  <a:lnTo>
                    <a:pt x="29" y="0"/>
                  </a:lnTo>
                  <a:lnTo>
                    <a:pt x="39" y="0"/>
                  </a:lnTo>
                  <a:lnTo>
                    <a:pt x="44" y="2"/>
                  </a:lnTo>
                  <a:lnTo>
                    <a:pt x="52" y="7"/>
                  </a:lnTo>
                  <a:lnTo>
                    <a:pt x="55" y="15"/>
                  </a:lnTo>
                  <a:lnTo>
                    <a:pt x="57" y="23"/>
                  </a:lnTo>
                  <a:lnTo>
                    <a:pt x="60" y="33"/>
                  </a:lnTo>
                  <a:lnTo>
                    <a:pt x="60" y="33"/>
                  </a:lnTo>
                  <a:lnTo>
                    <a:pt x="60" y="36"/>
                  </a:lnTo>
                  <a:lnTo>
                    <a:pt x="11" y="36"/>
                  </a:lnTo>
                  <a:lnTo>
                    <a:pt x="13" y="44"/>
                  </a:lnTo>
                  <a:lnTo>
                    <a:pt x="18" y="51"/>
                  </a:lnTo>
                  <a:lnTo>
                    <a:pt x="24" y="54"/>
                  </a:lnTo>
                  <a:lnTo>
                    <a:pt x="31" y="57"/>
                  </a:lnTo>
                  <a:lnTo>
                    <a:pt x="36" y="57"/>
                  </a:lnTo>
                  <a:lnTo>
                    <a:pt x="42" y="54"/>
                  </a:lnTo>
                  <a:lnTo>
                    <a:pt x="44" y="51"/>
                  </a:lnTo>
                  <a:lnTo>
                    <a:pt x="47" y="46"/>
                  </a:lnTo>
                  <a:close/>
                  <a:moveTo>
                    <a:pt x="11" y="26"/>
                  </a:moveTo>
                  <a:lnTo>
                    <a:pt x="47" y="26"/>
                  </a:lnTo>
                  <a:lnTo>
                    <a:pt x="47" y="20"/>
                  </a:lnTo>
                  <a:lnTo>
                    <a:pt x="44" y="15"/>
                  </a:lnTo>
                  <a:lnTo>
                    <a:pt x="36" y="10"/>
                  </a:lnTo>
                  <a:lnTo>
                    <a:pt x="29" y="10"/>
                  </a:lnTo>
                  <a:lnTo>
                    <a:pt x="24" y="10"/>
                  </a:lnTo>
                  <a:lnTo>
                    <a:pt x="18" y="13"/>
                  </a:lnTo>
                  <a:lnTo>
                    <a:pt x="13" y="18"/>
                  </a:lnTo>
                  <a:lnTo>
                    <a:pt x="11" y="26"/>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16" name="Freeform 1256"/>
            <p:cNvSpPr>
              <a:spLocks/>
            </p:cNvSpPr>
            <p:nvPr/>
          </p:nvSpPr>
          <p:spPr bwMode="auto">
            <a:xfrm>
              <a:off x="3605" y="1829"/>
              <a:ext cx="33" cy="64"/>
            </a:xfrm>
            <a:custGeom>
              <a:avLst/>
              <a:gdLst/>
              <a:ahLst/>
              <a:cxnLst>
                <a:cxn ang="0">
                  <a:pos x="0" y="64"/>
                </a:cxn>
                <a:cxn ang="0">
                  <a:pos x="0" y="0"/>
                </a:cxn>
                <a:cxn ang="0">
                  <a:pos x="10" y="0"/>
                </a:cxn>
                <a:cxn ang="0">
                  <a:pos x="10" y="10"/>
                </a:cxn>
                <a:cxn ang="0">
                  <a:pos x="15" y="5"/>
                </a:cxn>
                <a:cxn ang="0">
                  <a:pos x="18" y="2"/>
                </a:cxn>
                <a:cxn ang="0">
                  <a:pos x="20" y="0"/>
                </a:cxn>
                <a:cxn ang="0">
                  <a:pos x="23" y="0"/>
                </a:cxn>
                <a:cxn ang="0">
                  <a:pos x="28" y="0"/>
                </a:cxn>
                <a:cxn ang="0">
                  <a:pos x="33" y="2"/>
                </a:cxn>
                <a:cxn ang="0">
                  <a:pos x="31" y="13"/>
                </a:cxn>
                <a:cxn ang="0">
                  <a:pos x="28" y="10"/>
                </a:cxn>
                <a:cxn ang="0">
                  <a:pos x="23" y="10"/>
                </a:cxn>
                <a:cxn ang="0">
                  <a:pos x="20" y="10"/>
                </a:cxn>
                <a:cxn ang="0">
                  <a:pos x="18" y="13"/>
                </a:cxn>
                <a:cxn ang="0">
                  <a:pos x="15" y="15"/>
                </a:cxn>
                <a:cxn ang="0">
                  <a:pos x="13" y="18"/>
                </a:cxn>
                <a:cxn ang="0">
                  <a:pos x="13" y="23"/>
                </a:cxn>
                <a:cxn ang="0">
                  <a:pos x="13" y="31"/>
                </a:cxn>
                <a:cxn ang="0">
                  <a:pos x="13" y="64"/>
                </a:cxn>
                <a:cxn ang="0">
                  <a:pos x="0" y="64"/>
                </a:cxn>
              </a:cxnLst>
              <a:rect l="0" t="0" r="r" b="b"/>
              <a:pathLst>
                <a:path w="33" h="64">
                  <a:moveTo>
                    <a:pt x="0" y="64"/>
                  </a:moveTo>
                  <a:lnTo>
                    <a:pt x="0" y="0"/>
                  </a:lnTo>
                  <a:lnTo>
                    <a:pt x="10" y="0"/>
                  </a:lnTo>
                  <a:lnTo>
                    <a:pt x="10" y="10"/>
                  </a:lnTo>
                  <a:lnTo>
                    <a:pt x="15" y="5"/>
                  </a:lnTo>
                  <a:lnTo>
                    <a:pt x="18" y="2"/>
                  </a:lnTo>
                  <a:lnTo>
                    <a:pt x="20" y="0"/>
                  </a:lnTo>
                  <a:lnTo>
                    <a:pt x="23" y="0"/>
                  </a:lnTo>
                  <a:lnTo>
                    <a:pt x="28" y="0"/>
                  </a:lnTo>
                  <a:lnTo>
                    <a:pt x="33" y="2"/>
                  </a:lnTo>
                  <a:lnTo>
                    <a:pt x="31" y="13"/>
                  </a:lnTo>
                  <a:lnTo>
                    <a:pt x="28" y="10"/>
                  </a:lnTo>
                  <a:lnTo>
                    <a:pt x="23" y="10"/>
                  </a:lnTo>
                  <a:lnTo>
                    <a:pt x="20" y="10"/>
                  </a:lnTo>
                  <a:lnTo>
                    <a:pt x="18" y="13"/>
                  </a:lnTo>
                  <a:lnTo>
                    <a:pt x="15" y="15"/>
                  </a:lnTo>
                  <a:lnTo>
                    <a:pt x="13" y="18"/>
                  </a:lnTo>
                  <a:lnTo>
                    <a:pt x="13" y="23"/>
                  </a:lnTo>
                  <a:lnTo>
                    <a:pt x="13" y="31"/>
                  </a:lnTo>
                  <a:lnTo>
                    <a:pt x="13" y="64"/>
                  </a:lnTo>
                  <a:lnTo>
                    <a:pt x="0" y="6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17" name="Line 1257"/>
            <p:cNvSpPr>
              <a:spLocks noChangeShapeType="1"/>
            </p:cNvSpPr>
            <p:nvPr/>
          </p:nvSpPr>
          <p:spPr bwMode="auto">
            <a:xfrm>
              <a:off x="1990" y="1849"/>
              <a:ext cx="315" cy="1"/>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9018" name="Line 1258"/>
            <p:cNvSpPr>
              <a:spLocks noChangeShapeType="1"/>
            </p:cNvSpPr>
            <p:nvPr/>
          </p:nvSpPr>
          <p:spPr bwMode="auto">
            <a:xfrm>
              <a:off x="2120" y="1821"/>
              <a:ext cx="56" cy="57"/>
            </a:xfrm>
            <a:prstGeom prst="line">
              <a:avLst/>
            </a:prstGeom>
            <a:noFill/>
            <a:ln w="33338">
              <a:solidFill>
                <a:srgbClr val="000000"/>
              </a:solidFill>
              <a:round/>
              <a:headEnd/>
              <a:tailEnd/>
            </a:ln>
          </p:spPr>
          <p:txBody>
            <a:bodyPr>
              <a:prstTxWarp prst="textNoShape">
                <a:avLst/>
              </a:prstTxWarp>
            </a:bodyPr>
            <a:lstStyle/>
            <a:p>
              <a:endParaRPr lang="en-US"/>
            </a:p>
          </p:txBody>
        </p:sp>
        <p:sp>
          <p:nvSpPr>
            <p:cNvPr id="119019" name="Line 1259"/>
            <p:cNvSpPr>
              <a:spLocks noChangeShapeType="1"/>
            </p:cNvSpPr>
            <p:nvPr/>
          </p:nvSpPr>
          <p:spPr bwMode="auto">
            <a:xfrm flipH="1">
              <a:off x="2120" y="1821"/>
              <a:ext cx="56" cy="57"/>
            </a:xfrm>
            <a:prstGeom prst="line">
              <a:avLst/>
            </a:prstGeom>
            <a:noFill/>
            <a:ln w="33338">
              <a:solidFill>
                <a:srgbClr val="000000"/>
              </a:solidFill>
              <a:round/>
              <a:headEnd/>
              <a:tailEnd/>
            </a:ln>
          </p:spPr>
          <p:txBody>
            <a:bodyPr>
              <a:prstTxWarp prst="textNoShape">
                <a:avLst/>
              </a:prstTxWarp>
            </a:bodyPr>
            <a:lstStyle/>
            <a:p>
              <a:endParaRPr lang="en-US"/>
            </a:p>
          </p:txBody>
        </p:sp>
      </p:grpSp>
      <p:grpSp>
        <p:nvGrpSpPr>
          <p:cNvPr id="19" name="Group 1260"/>
          <p:cNvGrpSpPr>
            <a:grpSpLocks/>
          </p:cNvGrpSpPr>
          <p:nvPr/>
        </p:nvGrpSpPr>
        <p:grpSpPr bwMode="auto">
          <a:xfrm>
            <a:off x="3152775" y="1189038"/>
            <a:ext cx="1089025" cy="144462"/>
            <a:chOff x="1986" y="749"/>
            <a:chExt cx="686" cy="91"/>
          </a:xfrm>
        </p:grpSpPr>
        <p:sp>
          <p:nvSpPr>
            <p:cNvPr id="119021" name="Freeform 1261"/>
            <p:cNvSpPr>
              <a:spLocks/>
            </p:cNvSpPr>
            <p:nvPr/>
          </p:nvSpPr>
          <p:spPr bwMode="auto">
            <a:xfrm>
              <a:off x="2344" y="749"/>
              <a:ext cx="75" cy="91"/>
            </a:xfrm>
            <a:custGeom>
              <a:avLst/>
              <a:gdLst/>
              <a:ahLst/>
              <a:cxnLst>
                <a:cxn ang="0">
                  <a:pos x="65" y="60"/>
                </a:cxn>
                <a:cxn ang="0">
                  <a:pos x="75" y="62"/>
                </a:cxn>
                <a:cxn ang="0">
                  <a:pos x="73" y="70"/>
                </a:cxn>
                <a:cxn ang="0">
                  <a:pos x="67" y="78"/>
                </a:cxn>
                <a:cxn ang="0">
                  <a:pos x="62" y="85"/>
                </a:cxn>
                <a:cxn ang="0">
                  <a:pos x="57" y="88"/>
                </a:cxn>
                <a:cxn ang="0">
                  <a:pos x="49" y="91"/>
                </a:cxn>
                <a:cxn ang="0">
                  <a:pos x="42" y="91"/>
                </a:cxn>
                <a:cxn ang="0">
                  <a:pos x="31" y="91"/>
                </a:cxn>
                <a:cxn ang="0">
                  <a:pos x="23" y="88"/>
                </a:cxn>
                <a:cxn ang="0">
                  <a:pos x="18" y="85"/>
                </a:cxn>
                <a:cxn ang="0">
                  <a:pos x="11" y="78"/>
                </a:cxn>
                <a:cxn ang="0">
                  <a:pos x="5" y="70"/>
                </a:cxn>
                <a:cxn ang="0">
                  <a:pos x="0" y="57"/>
                </a:cxn>
                <a:cxn ang="0">
                  <a:pos x="0" y="44"/>
                </a:cxn>
                <a:cxn ang="0">
                  <a:pos x="0" y="31"/>
                </a:cxn>
                <a:cxn ang="0">
                  <a:pos x="5" y="21"/>
                </a:cxn>
                <a:cxn ang="0">
                  <a:pos x="11" y="13"/>
                </a:cxn>
                <a:cxn ang="0">
                  <a:pos x="18" y="5"/>
                </a:cxn>
                <a:cxn ang="0">
                  <a:pos x="29" y="3"/>
                </a:cxn>
                <a:cxn ang="0">
                  <a:pos x="39" y="0"/>
                </a:cxn>
                <a:cxn ang="0">
                  <a:pos x="47" y="0"/>
                </a:cxn>
                <a:cxn ang="0">
                  <a:pos x="54" y="3"/>
                </a:cxn>
                <a:cxn ang="0">
                  <a:pos x="62" y="8"/>
                </a:cxn>
                <a:cxn ang="0">
                  <a:pos x="67" y="13"/>
                </a:cxn>
                <a:cxn ang="0">
                  <a:pos x="70" y="18"/>
                </a:cxn>
                <a:cxn ang="0">
                  <a:pos x="73" y="26"/>
                </a:cxn>
                <a:cxn ang="0">
                  <a:pos x="62" y="29"/>
                </a:cxn>
                <a:cxn ang="0">
                  <a:pos x="57" y="21"/>
                </a:cxn>
                <a:cxn ang="0">
                  <a:pos x="54" y="16"/>
                </a:cxn>
                <a:cxn ang="0">
                  <a:pos x="47" y="11"/>
                </a:cxn>
                <a:cxn ang="0">
                  <a:pos x="39" y="11"/>
                </a:cxn>
                <a:cxn ang="0">
                  <a:pos x="31" y="11"/>
                </a:cxn>
                <a:cxn ang="0">
                  <a:pos x="23" y="16"/>
                </a:cxn>
                <a:cxn ang="0">
                  <a:pos x="18" y="21"/>
                </a:cxn>
                <a:cxn ang="0">
                  <a:pos x="13" y="29"/>
                </a:cxn>
                <a:cxn ang="0">
                  <a:pos x="13" y="36"/>
                </a:cxn>
                <a:cxn ang="0">
                  <a:pos x="11" y="44"/>
                </a:cxn>
                <a:cxn ang="0">
                  <a:pos x="13" y="57"/>
                </a:cxn>
                <a:cxn ang="0">
                  <a:pos x="16" y="65"/>
                </a:cxn>
                <a:cxn ang="0">
                  <a:pos x="18" y="73"/>
                </a:cxn>
                <a:cxn ang="0">
                  <a:pos x="23" y="78"/>
                </a:cxn>
                <a:cxn ang="0">
                  <a:pos x="31" y="80"/>
                </a:cxn>
                <a:cxn ang="0">
                  <a:pos x="39" y="80"/>
                </a:cxn>
                <a:cxn ang="0">
                  <a:pos x="49" y="80"/>
                </a:cxn>
                <a:cxn ang="0">
                  <a:pos x="54" y="75"/>
                </a:cxn>
                <a:cxn ang="0">
                  <a:pos x="62" y="70"/>
                </a:cxn>
                <a:cxn ang="0">
                  <a:pos x="65" y="60"/>
                </a:cxn>
              </a:cxnLst>
              <a:rect l="0" t="0" r="r" b="b"/>
              <a:pathLst>
                <a:path w="75" h="91">
                  <a:moveTo>
                    <a:pt x="65" y="60"/>
                  </a:moveTo>
                  <a:lnTo>
                    <a:pt x="75" y="62"/>
                  </a:lnTo>
                  <a:lnTo>
                    <a:pt x="73" y="70"/>
                  </a:lnTo>
                  <a:lnTo>
                    <a:pt x="67" y="78"/>
                  </a:lnTo>
                  <a:lnTo>
                    <a:pt x="62" y="85"/>
                  </a:lnTo>
                  <a:lnTo>
                    <a:pt x="57" y="88"/>
                  </a:lnTo>
                  <a:lnTo>
                    <a:pt x="49" y="91"/>
                  </a:lnTo>
                  <a:lnTo>
                    <a:pt x="42" y="91"/>
                  </a:lnTo>
                  <a:lnTo>
                    <a:pt x="31" y="91"/>
                  </a:lnTo>
                  <a:lnTo>
                    <a:pt x="23" y="88"/>
                  </a:lnTo>
                  <a:lnTo>
                    <a:pt x="18" y="85"/>
                  </a:lnTo>
                  <a:lnTo>
                    <a:pt x="11" y="78"/>
                  </a:lnTo>
                  <a:lnTo>
                    <a:pt x="5" y="70"/>
                  </a:lnTo>
                  <a:lnTo>
                    <a:pt x="0" y="57"/>
                  </a:lnTo>
                  <a:lnTo>
                    <a:pt x="0" y="44"/>
                  </a:lnTo>
                  <a:lnTo>
                    <a:pt x="0" y="31"/>
                  </a:lnTo>
                  <a:lnTo>
                    <a:pt x="5" y="21"/>
                  </a:lnTo>
                  <a:lnTo>
                    <a:pt x="11" y="13"/>
                  </a:lnTo>
                  <a:lnTo>
                    <a:pt x="18" y="5"/>
                  </a:lnTo>
                  <a:lnTo>
                    <a:pt x="29" y="3"/>
                  </a:lnTo>
                  <a:lnTo>
                    <a:pt x="39" y="0"/>
                  </a:lnTo>
                  <a:lnTo>
                    <a:pt x="47" y="0"/>
                  </a:lnTo>
                  <a:lnTo>
                    <a:pt x="54" y="3"/>
                  </a:lnTo>
                  <a:lnTo>
                    <a:pt x="62" y="8"/>
                  </a:lnTo>
                  <a:lnTo>
                    <a:pt x="67" y="13"/>
                  </a:lnTo>
                  <a:lnTo>
                    <a:pt x="70" y="18"/>
                  </a:lnTo>
                  <a:lnTo>
                    <a:pt x="73" y="26"/>
                  </a:lnTo>
                  <a:lnTo>
                    <a:pt x="62" y="29"/>
                  </a:lnTo>
                  <a:lnTo>
                    <a:pt x="57" y="21"/>
                  </a:lnTo>
                  <a:lnTo>
                    <a:pt x="54" y="16"/>
                  </a:lnTo>
                  <a:lnTo>
                    <a:pt x="47" y="11"/>
                  </a:lnTo>
                  <a:lnTo>
                    <a:pt x="39" y="11"/>
                  </a:lnTo>
                  <a:lnTo>
                    <a:pt x="31" y="11"/>
                  </a:lnTo>
                  <a:lnTo>
                    <a:pt x="23" y="16"/>
                  </a:lnTo>
                  <a:lnTo>
                    <a:pt x="18" y="21"/>
                  </a:lnTo>
                  <a:lnTo>
                    <a:pt x="13" y="29"/>
                  </a:lnTo>
                  <a:lnTo>
                    <a:pt x="13" y="36"/>
                  </a:lnTo>
                  <a:lnTo>
                    <a:pt x="11" y="44"/>
                  </a:lnTo>
                  <a:lnTo>
                    <a:pt x="13" y="57"/>
                  </a:lnTo>
                  <a:lnTo>
                    <a:pt x="16" y="65"/>
                  </a:lnTo>
                  <a:lnTo>
                    <a:pt x="18" y="73"/>
                  </a:lnTo>
                  <a:lnTo>
                    <a:pt x="23" y="78"/>
                  </a:lnTo>
                  <a:lnTo>
                    <a:pt x="31" y="80"/>
                  </a:lnTo>
                  <a:lnTo>
                    <a:pt x="39" y="80"/>
                  </a:lnTo>
                  <a:lnTo>
                    <a:pt x="49" y="80"/>
                  </a:lnTo>
                  <a:lnTo>
                    <a:pt x="54" y="75"/>
                  </a:lnTo>
                  <a:lnTo>
                    <a:pt x="62" y="70"/>
                  </a:lnTo>
                  <a:lnTo>
                    <a:pt x="65" y="60"/>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22" name="Freeform 1262"/>
            <p:cNvSpPr>
              <a:spLocks/>
            </p:cNvSpPr>
            <p:nvPr/>
          </p:nvSpPr>
          <p:spPr bwMode="auto">
            <a:xfrm>
              <a:off x="2437" y="749"/>
              <a:ext cx="67" cy="91"/>
            </a:xfrm>
            <a:custGeom>
              <a:avLst/>
              <a:gdLst/>
              <a:ahLst/>
              <a:cxnLst>
                <a:cxn ang="0">
                  <a:pos x="0" y="91"/>
                </a:cxn>
                <a:cxn ang="0">
                  <a:pos x="0" y="0"/>
                </a:cxn>
                <a:cxn ang="0">
                  <a:pos x="11" y="0"/>
                </a:cxn>
                <a:cxn ang="0">
                  <a:pos x="11" y="36"/>
                </a:cxn>
                <a:cxn ang="0">
                  <a:pos x="57" y="36"/>
                </a:cxn>
                <a:cxn ang="0">
                  <a:pos x="57" y="0"/>
                </a:cxn>
                <a:cxn ang="0">
                  <a:pos x="67" y="0"/>
                </a:cxn>
                <a:cxn ang="0">
                  <a:pos x="67" y="91"/>
                </a:cxn>
                <a:cxn ang="0">
                  <a:pos x="57" y="91"/>
                </a:cxn>
                <a:cxn ang="0">
                  <a:pos x="57" y="47"/>
                </a:cxn>
                <a:cxn ang="0">
                  <a:pos x="11" y="47"/>
                </a:cxn>
                <a:cxn ang="0">
                  <a:pos x="11" y="91"/>
                </a:cxn>
                <a:cxn ang="0">
                  <a:pos x="0" y="91"/>
                </a:cxn>
              </a:cxnLst>
              <a:rect l="0" t="0" r="r" b="b"/>
              <a:pathLst>
                <a:path w="67" h="91">
                  <a:moveTo>
                    <a:pt x="0" y="91"/>
                  </a:moveTo>
                  <a:lnTo>
                    <a:pt x="0" y="0"/>
                  </a:lnTo>
                  <a:lnTo>
                    <a:pt x="11" y="0"/>
                  </a:lnTo>
                  <a:lnTo>
                    <a:pt x="11" y="36"/>
                  </a:lnTo>
                  <a:lnTo>
                    <a:pt x="57" y="36"/>
                  </a:lnTo>
                  <a:lnTo>
                    <a:pt x="57" y="0"/>
                  </a:lnTo>
                  <a:lnTo>
                    <a:pt x="67" y="0"/>
                  </a:lnTo>
                  <a:lnTo>
                    <a:pt x="67" y="91"/>
                  </a:lnTo>
                  <a:lnTo>
                    <a:pt x="57" y="91"/>
                  </a:lnTo>
                  <a:lnTo>
                    <a:pt x="57" y="47"/>
                  </a:lnTo>
                  <a:lnTo>
                    <a:pt x="11" y="47"/>
                  </a:lnTo>
                  <a:lnTo>
                    <a:pt x="11" y="91"/>
                  </a:lnTo>
                  <a:lnTo>
                    <a:pt x="0" y="91"/>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23" name="Freeform 1263"/>
            <p:cNvSpPr>
              <a:spLocks noEditPoints="1"/>
            </p:cNvSpPr>
            <p:nvPr/>
          </p:nvSpPr>
          <p:spPr bwMode="auto">
            <a:xfrm>
              <a:off x="2520" y="772"/>
              <a:ext cx="59" cy="68"/>
            </a:xfrm>
            <a:custGeom>
              <a:avLst/>
              <a:gdLst/>
              <a:ahLst/>
              <a:cxnLst>
                <a:cxn ang="0">
                  <a:pos x="0" y="34"/>
                </a:cxn>
                <a:cxn ang="0">
                  <a:pos x="2" y="24"/>
                </a:cxn>
                <a:cxn ang="0">
                  <a:pos x="5" y="16"/>
                </a:cxn>
                <a:cxn ang="0">
                  <a:pos x="10" y="8"/>
                </a:cxn>
                <a:cxn ang="0">
                  <a:pos x="15" y="6"/>
                </a:cxn>
                <a:cxn ang="0">
                  <a:pos x="23" y="3"/>
                </a:cxn>
                <a:cxn ang="0">
                  <a:pos x="31" y="0"/>
                </a:cxn>
                <a:cxn ang="0">
                  <a:pos x="39" y="3"/>
                </a:cxn>
                <a:cxn ang="0">
                  <a:pos x="44" y="6"/>
                </a:cxn>
                <a:cxn ang="0">
                  <a:pos x="51" y="11"/>
                </a:cxn>
                <a:cxn ang="0">
                  <a:pos x="54" y="16"/>
                </a:cxn>
                <a:cxn ang="0">
                  <a:pos x="57" y="24"/>
                </a:cxn>
                <a:cxn ang="0">
                  <a:pos x="59" y="34"/>
                </a:cxn>
                <a:cxn ang="0">
                  <a:pos x="57" y="44"/>
                </a:cxn>
                <a:cxn ang="0">
                  <a:pos x="54" y="55"/>
                </a:cxn>
                <a:cxn ang="0">
                  <a:pos x="51" y="60"/>
                </a:cxn>
                <a:cxn ang="0">
                  <a:pos x="44" y="65"/>
                </a:cxn>
                <a:cxn ang="0">
                  <a:pos x="39" y="68"/>
                </a:cxn>
                <a:cxn ang="0">
                  <a:pos x="31" y="68"/>
                </a:cxn>
                <a:cxn ang="0">
                  <a:pos x="21" y="68"/>
                </a:cxn>
                <a:cxn ang="0">
                  <a:pos x="15" y="65"/>
                </a:cxn>
                <a:cxn ang="0">
                  <a:pos x="8" y="60"/>
                </a:cxn>
                <a:cxn ang="0">
                  <a:pos x="5" y="55"/>
                </a:cxn>
                <a:cxn ang="0">
                  <a:pos x="2" y="44"/>
                </a:cxn>
                <a:cxn ang="0">
                  <a:pos x="0" y="34"/>
                </a:cxn>
                <a:cxn ang="0">
                  <a:pos x="13" y="34"/>
                </a:cxn>
                <a:cxn ang="0">
                  <a:pos x="13" y="42"/>
                </a:cxn>
                <a:cxn ang="0">
                  <a:pos x="15" y="50"/>
                </a:cxn>
                <a:cxn ang="0">
                  <a:pos x="18" y="52"/>
                </a:cxn>
                <a:cxn ang="0">
                  <a:pos x="23" y="57"/>
                </a:cxn>
                <a:cxn ang="0">
                  <a:pos x="31" y="57"/>
                </a:cxn>
                <a:cxn ang="0">
                  <a:pos x="36" y="57"/>
                </a:cxn>
                <a:cxn ang="0">
                  <a:pos x="41" y="52"/>
                </a:cxn>
                <a:cxn ang="0">
                  <a:pos x="44" y="47"/>
                </a:cxn>
                <a:cxn ang="0">
                  <a:pos x="46" y="42"/>
                </a:cxn>
                <a:cxn ang="0">
                  <a:pos x="46" y="34"/>
                </a:cxn>
                <a:cxn ang="0">
                  <a:pos x="46" y="29"/>
                </a:cxn>
                <a:cxn ang="0">
                  <a:pos x="44" y="21"/>
                </a:cxn>
                <a:cxn ang="0">
                  <a:pos x="41" y="19"/>
                </a:cxn>
                <a:cxn ang="0">
                  <a:pos x="36" y="13"/>
                </a:cxn>
                <a:cxn ang="0">
                  <a:pos x="31" y="11"/>
                </a:cxn>
                <a:cxn ang="0">
                  <a:pos x="23" y="13"/>
                </a:cxn>
                <a:cxn ang="0">
                  <a:pos x="18" y="19"/>
                </a:cxn>
                <a:cxn ang="0">
                  <a:pos x="15" y="21"/>
                </a:cxn>
                <a:cxn ang="0">
                  <a:pos x="13" y="29"/>
                </a:cxn>
                <a:cxn ang="0">
                  <a:pos x="13" y="34"/>
                </a:cxn>
              </a:cxnLst>
              <a:rect l="0" t="0" r="r" b="b"/>
              <a:pathLst>
                <a:path w="59" h="68">
                  <a:moveTo>
                    <a:pt x="0" y="34"/>
                  </a:moveTo>
                  <a:lnTo>
                    <a:pt x="2" y="24"/>
                  </a:lnTo>
                  <a:lnTo>
                    <a:pt x="5" y="16"/>
                  </a:lnTo>
                  <a:lnTo>
                    <a:pt x="10" y="8"/>
                  </a:lnTo>
                  <a:lnTo>
                    <a:pt x="15" y="6"/>
                  </a:lnTo>
                  <a:lnTo>
                    <a:pt x="23" y="3"/>
                  </a:lnTo>
                  <a:lnTo>
                    <a:pt x="31" y="0"/>
                  </a:lnTo>
                  <a:lnTo>
                    <a:pt x="39" y="3"/>
                  </a:lnTo>
                  <a:lnTo>
                    <a:pt x="44" y="6"/>
                  </a:lnTo>
                  <a:lnTo>
                    <a:pt x="51" y="11"/>
                  </a:lnTo>
                  <a:lnTo>
                    <a:pt x="54" y="16"/>
                  </a:lnTo>
                  <a:lnTo>
                    <a:pt x="57" y="24"/>
                  </a:lnTo>
                  <a:lnTo>
                    <a:pt x="59" y="34"/>
                  </a:lnTo>
                  <a:lnTo>
                    <a:pt x="57" y="44"/>
                  </a:lnTo>
                  <a:lnTo>
                    <a:pt x="54" y="55"/>
                  </a:lnTo>
                  <a:lnTo>
                    <a:pt x="51" y="60"/>
                  </a:lnTo>
                  <a:lnTo>
                    <a:pt x="44" y="65"/>
                  </a:lnTo>
                  <a:lnTo>
                    <a:pt x="39" y="68"/>
                  </a:lnTo>
                  <a:lnTo>
                    <a:pt x="31" y="68"/>
                  </a:lnTo>
                  <a:lnTo>
                    <a:pt x="21" y="68"/>
                  </a:lnTo>
                  <a:lnTo>
                    <a:pt x="15" y="65"/>
                  </a:lnTo>
                  <a:lnTo>
                    <a:pt x="8" y="60"/>
                  </a:lnTo>
                  <a:lnTo>
                    <a:pt x="5" y="55"/>
                  </a:lnTo>
                  <a:lnTo>
                    <a:pt x="2" y="44"/>
                  </a:lnTo>
                  <a:lnTo>
                    <a:pt x="0" y="34"/>
                  </a:lnTo>
                  <a:close/>
                  <a:moveTo>
                    <a:pt x="13" y="34"/>
                  </a:moveTo>
                  <a:lnTo>
                    <a:pt x="13" y="42"/>
                  </a:lnTo>
                  <a:lnTo>
                    <a:pt x="15" y="50"/>
                  </a:lnTo>
                  <a:lnTo>
                    <a:pt x="18" y="52"/>
                  </a:lnTo>
                  <a:lnTo>
                    <a:pt x="23" y="57"/>
                  </a:lnTo>
                  <a:lnTo>
                    <a:pt x="31" y="57"/>
                  </a:lnTo>
                  <a:lnTo>
                    <a:pt x="36" y="57"/>
                  </a:lnTo>
                  <a:lnTo>
                    <a:pt x="41" y="52"/>
                  </a:lnTo>
                  <a:lnTo>
                    <a:pt x="44" y="47"/>
                  </a:lnTo>
                  <a:lnTo>
                    <a:pt x="46" y="42"/>
                  </a:lnTo>
                  <a:lnTo>
                    <a:pt x="46" y="34"/>
                  </a:lnTo>
                  <a:lnTo>
                    <a:pt x="46" y="29"/>
                  </a:lnTo>
                  <a:lnTo>
                    <a:pt x="44" y="21"/>
                  </a:lnTo>
                  <a:lnTo>
                    <a:pt x="41" y="19"/>
                  </a:lnTo>
                  <a:lnTo>
                    <a:pt x="36" y="13"/>
                  </a:lnTo>
                  <a:lnTo>
                    <a:pt x="31" y="11"/>
                  </a:lnTo>
                  <a:lnTo>
                    <a:pt x="23" y="13"/>
                  </a:lnTo>
                  <a:lnTo>
                    <a:pt x="18" y="19"/>
                  </a:lnTo>
                  <a:lnTo>
                    <a:pt x="15" y="21"/>
                  </a:lnTo>
                  <a:lnTo>
                    <a:pt x="13" y="29"/>
                  </a:lnTo>
                  <a:lnTo>
                    <a:pt x="13" y="3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24" name="Freeform 1264"/>
            <p:cNvSpPr>
              <a:spLocks/>
            </p:cNvSpPr>
            <p:nvPr/>
          </p:nvSpPr>
          <p:spPr bwMode="auto">
            <a:xfrm>
              <a:off x="2590" y="749"/>
              <a:ext cx="82" cy="91"/>
            </a:xfrm>
            <a:custGeom>
              <a:avLst/>
              <a:gdLst/>
              <a:ahLst/>
              <a:cxnLst>
                <a:cxn ang="0">
                  <a:pos x="46" y="54"/>
                </a:cxn>
                <a:cxn ang="0">
                  <a:pos x="46" y="44"/>
                </a:cxn>
                <a:cxn ang="0">
                  <a:pos x="82" y="44"/>
                </a:cxn>
                <a:cxn ang="0">
                  <a:pos x="82" y="78"/>
                </a:cxn>
                <a:cxn ang="0">
                  <a:pos x="74" y="83"/>
                </a:cxn>
                <a:cxn ang="0">
                  <a:pos x="64" y="88"/>
                </a:cxn>
                <a:cxn ang="0">
                  <a:pos x="56" y="91"/>
                </a:cxn>
                <a:cxn ang="0">
                  <a:pos x="46" y="91"/>
                </a:cxn>
                <a:cxn ang="0">
                  <a:pos x="33" y="91"/>
                </a:cxn>
                <a:cxn ang="0">
                  <a:pos x="23" y="85"/>
                </a:cxn>
                <a:cxn ang="0">
                  <a:pos x="12" y="80"/>
                </a:cxn>
                <a:cxn ang="0">
                  <a:pos x="5" y="70"/>
                </a:cxn>
                <a:cxn ang="0">
                  <a:pos x="2" y="60"/>
                </a:cxn>
                <a:cxn ang="0">
                  <a:pos x="0" y="47"/>
                </a:cxn>
                <a:cxn ang="0">
                  <a:pos x="2" y="34"/>
                </a:cxn>
                <a:cxn ang="0">
                  <a:pos x="5" y="23"/>
                </a:cxn>
                <a:cxn ang="0">
                  <a:pos x="10" y="16"/>
                </a:cxn>
                <a:cxn ang="0">
                  <a:pos x="15" y="11"/>
                </a:cxn>
                <a:cxn ang="0">
                  <a:pos x="23" y="5"/>
                </a:cxn>
                <a:cxn ang="0">
                  <a:pos x="33" y="3"/>
                </a:cxn>
                <a:cxn ang="0">
                  <a:pos x="46" y="0"/>
                </a:cxn>
                <a:cxn ang="0">
                  <a:pos x="54" y="0"/>
                </a:cxn>
                <a:cxn ang="0">
                  <a:pos x="62" y="3"/>
                </a:cxn>
                <a:cxn ang="0">
                  <a:pos x="69" y="8"/>
                </a:cxn>
                <a:cxn ang="0">
                  <a:pos x="74" y="13"/>
                </a:cxn>
                <a:cxn ang="0">
                  <a:pos x="80" y="18"/>
                </a:cxn>
                <a:cxn ang="0">
                  <a:pos x="82" y="26"/>
                </a:cxn>
                <a:cxn ang="0">
                  <a:pos x="72" y="29"/>
                </a:cxn>
                <a:cxn ang="0">
                  <a:pos x="69" y="23"/>
                </a:cxn>
                <a:cxn ang="0">
                  <a:pos x="67" y="18"/>
                </a:cxn>
                <a:cxn ang="0">
                  <a:pos x="62" y="16"/>
                </a:cxn>
                <a:cxn ang="0">
                  <a:pos x="56" y="13"/>
                </a:cxn>
                <a:cxn ang="0">
                  <a:pos x="51" y="11"/>
                </a:cxn>
                <a:cxn ang="0">
                  <a:pos x="46" y="11"/>
                </a:cxn>
                <a:cxn ang="0">
                  <a:pos x="38" y="11"/>
                </a:cxn>
                <a:cxn ang="0">
                  <a:pos x="31" y="13"/>
                </a:cxn>
                <a:cxn ang="0">
                  <a:pos x="25" y="16"/>
                </a:cxn>
                <a:cxn ang="0">
                  <a:pos x="20" y="18"/>
                </a:cxn>
                <a:cxn ang="0">
                  <a:pos x="18" y="23"/>
                </a:cxn>
                <a:cxn ang="0">
                  <a:pos x="15" y="29"/>
                </a:cxn>
                <a:cxn ang="0">
                  <a:pos x="12" y="36"/>
                </a:cxn>
                <a:cxn ang="0">
                  <a:pos x="12" y="47"/>
                </a:cxn>
                <a:cxn ang="0">
                  <a:pos x="12" y="57"/>
                </a:cxn>
                <a:cxn ang="0">
                  <a:pos x="15" y="65"/>
                </a:cxn>
                <a:cxn ang="0">
                  <a:pos x="20" y="73"/>
                </a:cxn>
                <a:cxn ang="0">
                  <a:pos x="28" y="78"/>
                </a:cxn>
                <a:cxn ang="0">
                  <a:pos x="36" y="80"/>
                </a:cxn>
                <a:cxn ang="0">
                  <a:pos x="46" y="80"/>
                </a:cxn>
                <a:cxn ang="0">
                  <a:pos x="54" y="80"/>
                </a:cxn>
                <a:cxn ang="0">
                  <a:pos x="62" y="78"/>
                </a:cxn>
                <a:cxn ang="0">
                  <a:pos x="67" y="75"/>
                </a:cxn>
                <a:cxn ang="0">
                  <a:pos x="72" y="73"/>
                </a:cxn>
                <a:cxn ang="0">
                  <a:pos x="72" y="54"/>
                </a:cxn>
                <a:cxn ang="0">
                  <a:pos x="46" y="54"/>
                </a:cxn>
              </a:cxnLst>
              <a:rect l="0" t="0" r="r" b="b"/>
              <a:pathLst>
                <a:path w="82" h="91">
                  <a:moveTo>
                    <a:pt x="46" y="54"/>
                  </a:moveTo>
                  <a:lnTo>
                    <a:pt x="46" y="44"/>
                  </a:lnTo>
                  <a:lnTo>
                    <a:pt x="82" y="44"/>
                  </a:lnTo>
                  <a:lnTo>
                    <a:pt x="82" y="78"/>
                  </a:lnTo>
                  <a:lnTo>
                    <a:pt x="74" y="83"/>
                  </a:lnTo>
                  <a:lnTo>
                    <a:pt x="64" y="88"/>
                  </a:lnTo>
                  <a:lnTo>
                    <a:pt x="56" y="91"/>
                  </a:lnTo>
                  <a:lnTo>
                    <a:pt x="46" y="91"/>
                  </a:lnTo>
                  <a:lnTo>
                    <a:pt x="33" y="91"/>
                  </a:lnTo>
                  <a:lnTo>
                    <a:pt x="23" y="85"/>
                  </a:lnTo>
                  <a:lnTo>
                    <a:pt x="12" y="80"/>
                  </a:lnTo>
                  <a:lnTo>
                    <a:pt x="5" y="70"/>
                  </a:lnTo>
                  <a:lnTo>
                    <a:pt x="2" y="60"/>
                  </a:lnTo>
                  <a:lnTo>
                    <a:pt x="0" y="47"/>
                  </a:lnTo>
                  <a:lnTo>
                    <a:pt x="2" y="34"/>
                  </a:lnTo>
                  <a:lnTo>
                    <a:pt x="5" y="23"/>
                  </a:lnTo>
                  <a:lnTo>
                    <a:pt x="10" y="16"/>
                  </a:lnTo>
                  <a:lnTo>
                    <a:pt x="15" y="11"/>
                  </a:lnTo>
                  <a:lnTo>
                    <a:pt x="23" y="5"/>
                  </a:lnTo>
                  <a:lnTo>
                    <a:pt x="33" y="3"/>
                  </a:lnTo>
                  <a:lnTo>
                    <a:pt x="46" y="0"/>
                  </a:lnTo>
                  <a:lnTo>
                    <a:pt x="54" y="0"/>
                  </a:lnTo>
                  <a:lnTo>
                    <a:pt x="62" y="3"/>
                  </a:lnTo>
                  <a:lnTo>
                    <a:pt x="69" y="8"/>
                  </a:lnTo>
                  <a:lnTo>
                    <a:pt x="74" y="13"/>
                  </a:lnTo>
                  <a:lnTo>
                    <a:pt x="80" y="18"/>
                  </a:lnTo>
                  <a:lnTo>
                    <a:pt x="82" y="26"/>
                  </a:lnTo>
                  <a:lnTo>
                    <a:pt x="72" y="29"/>
                  </a:lnTo>
                  <a:lnTo>
                    <a:pt x="69" y="23"/>
                  </a:lnTo>
                  <a:lnTo>
                    <a:pt x="67" y="18"/>
                  </a:lnTo>
                  <a:lnTo>
                    <a:pt x="62" y="16"/>
                  </a:lnTo>
                  <a:lnTo>
                    <a:pt x="56" y="13"/>
                  </a:lnTo>
                  <a:lnTo>
                    <a:pt x="51" y="11"/>
                  </a:lnTo>
                  <a:lnTo>
                    <a:pt x="46" y="11"/>
                  </a:lnTo>
                  <a:lnTo>
                    <a:pt x="38" y="11"/>
                  </a:lnTo>
                  <a:lnTo>
                    <a:pt x="31" y="13"/>
                  </a:lnTo>
                  <a:lnTo>
                    <a:pt x="25" y="16"/>
                  </a:lnTo>
                  <a:lnTo>
                    <a:pt x="20" y="18"/>
                  </a:lnTo>
                  <a:lnTo>
                    <a:pt x="18" y="23"/>
                  </a:lnTo>
                  <a:lnTo>
                    <a:pt x="15" y="29"/>
                  </a:lnTo>
                  <a:lnTo>
                    <a:pt x="12" y="36"/>
                  </a:lnTo>
                  <a:lnTo>
                    <a:pt x="12" y="47"/>
                  </a:lnTo>
                  <a:lnTo>
                    <a:pt x="12" y="57"/>
                  </a:lnTo>
                  <a:lnTo>
                    <a:pt x="15" y="65"/>
                  </a:lnTo>
                  <a:lnTo>
                    <a:pt x="20" y="73"/>
                  </a:lnTo>
                  <a:lnTo>
                    <a:pt x="28" y="78"/>
                  </a:lnTo>
                  <a:lnTo>
                    <a:pt x="36" y="80"/>
                  </a:lnTo>
                  <a:lnTo>
                    <a:pt x="46" y="80"/>
                  </a:lnTo>
                  <a:lnTo>
                    <a:pt x="54" y="80"/>
                  </a:lnTo>
                  <a:lnTo>
                    <a:pt x="62" y="78"/>
                  </a:lnTo>
                  <a:lnTo>
                    <a:pt x="67" y="75"/>
                  </a:lnTo>
                  <a:lnTo>
                    <a:pt x="72" y="73"/>
                  </a:lnTo>
                  <a:lnTo>
                    <a:pt x="72" y="54"/>
                  </a:lnTo>
                  <a:lnTo>
                    <a:pt x="46" y="54"/>
                  </a:lnTo>
                  <a:close/>
                </a:path>
              </a:pathLst>
            </a:custGeom>
            <a:solidFill>
              <a:srgbClr val="000000"/>
            </a:solidFill>
            <a:ln w="0">
              <a:solidFill>
                <a:srgbClr val="000000"/>
              </a:solidFill>
              <a:prstDash val="solid"/>
              <a:round/>
              <a:headEnd/>
              <a:tailEnd/>
            </a:ln>
          </p:spPr>
          <p:txBody>
            <a:bodyPr>
              <a:prstTxWarp prst="textNoShape">
                <a:avLst/>
              </a:prstTxWarp>
            </a:bodyPr>
            <a:lstStyle/>
            <a:p>
              <a:endParaRPr lang="en-US"/>
            </a:p>
          </p:txBody>
        </p:sp>
        <p:sp>
          <p:nvSpPr>
            <p:cNvPr id="119025" name="Line 1265"/>
            <p:cNvSpPr>
              <a:spLocks noChangeShapeType="1"/>
            </p:cNvSpPr>
            <p:nvPr/>
          </p:nvSpPr>
          <p:spPr bwMode="auto">
            <a:xfrm>
              <a:off x="1986" y="799"/>
              <a:ext cx="315" cy="1"/>
            </a:xfrm>
            <a:prstGeom prst="line">
              <a:avLst/>
            </a:prstGeom>
            <a:noFill/>
            <a:ln w="33338">
              <a:solidFill>
                <a:srgbClr val="FF0000"/>
              </a:solidFill>
              <a:round/>
              <a:headEnd/>
              <a:tailEnd/>
            </a:ln>
          </p:spPr>
          <p:txBody>
            <a:bodyPr>
              <a:prstTxWarp prst="textNoShape">
                <a:avLst/>
              </a:prstTxWarp>
            </a:bodyPr>
            <a:lstStyle/>
            <a:p>
              <a:endParaRPr lang="en-US"/>
            </a:p>
          </p:txBody>
        </p:sp>
        <p:sp>
          <p:nvSpPr>
            <p:cNvPr id="119026" name="Line 1266"/>
            <p:cNvSpPr>
              <a:spLocks noChangeShapeType="1"/>
            </p:cNvSpPr>
            <p:nvPr/>
          </p:nvSpPr>
          <p:spPr bwMode="auto">
            <a:xfrm>
              <a:off x="2144" y="757"/>
              <a:ext cx="1" cy="83"/>
            </a:xfrm>
            <a:prstGeom prst="line">
              <a:avLst/>
            </a:prstGeom>
            <a:noFill/>
            <a:ln w="33338">
              <a:solidFill>
                <a:srgbClr val="FF0000"/>
              </a:solidFill>
              <a:round/>
              <a:headEnd/>
              <a:tailEnd/>
            </a:ln>
          </p:spPr>
          <p:txBody>
            <a:bodyPr>
              <a:prstTxWarp prst="textNoShape">
                <a:avLst/>
              </a:prstTxWarp>
            </a:bodyPr>
            <a:lstStyle/>
            <a:p>
              <a:endParaRPr lang="en-US"/>
            </a:p>
          </p:txBody>
        </p:sp>
      </p:grpSp>
      <p:sp>
        <p:nvSpPr>
          <p:cNvPr id="1267" name="TextBox 1266"/>
          <p:cNvSpPr txBox="1"/>
          <p:nvPr/>
        </p:nvSpPr>
        <p:spPr>
          <a:xfrm>
            <a:off x="1828800" y="6096000"/>
            <a:ext cx="3491360" cy="400110"/>
          </a:xfrm>
          <a:prstGeom prst="rect">
            <a:avLst/>
          </a:prstGeom>
          <a:solidFill>
            <a:schemeClr val="bg1"/>
          </a:solidFill>
        </p:spPr>
        <p:txBody>
          <a:bodyPr wrap="none" rtlCol="0">
            <a:spAutoFit/>
          </a:bodyPr>
          <a:lstStyle/>
          <a:p>
            <a:r>
              <a:rPr lang="en-US" sz="2000"/>
              <a:t>Bits per Feature Descriptor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7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87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44" grpId="0" animBg="1"/>
      <p:bldP spid="118770" grpId="0" animBg="1"/>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27650" name="AutoShape 9"/>
          <p:cNvCxnSpPr>
            <a:cxnSpLocks noChangeShapeType="1"/>
          </p:cNvCxnSpPr>
          <p:nvPr/>
        </p:nvCxnSpPr>
        <p:spPr bwMode="auto">
          <a:xfrm flipV="1">
            <a:off x="6788150" y="5740400"/>
            <a:ext cx="1422400" cy="15875"/>
          </a:xfrm>
          <a:prstGeom prst="straightConnector1">
            <a:avLst/>
          </a:prstGeom>
          <a:noFill/>
          <a:ln w="9525">
            <a:solidFill>
              <a:srgbClr val="000000"/>
            </a:solidFill>
            <a:round/>
            <a:headEnd/>
            <a:tailEnd type="triangle" w="med" len="med"/>
          </a:ln>
        </p:spPr>
      </p:cxnSp>
      <p:sp>
        <p:nvSpPr>
          <p:cNvPr id="2" name="Title 1"/>
          <p:cNvSpPr>
            <a:spLocks noGrp="1"/>
          </p:cNvSpPr>
          <p:nvPr>
            <p:ph type="title" idx="4294967295"/>
          </p:nvPr>
        </p:nvSpPr>
        <p:spPr/>
        <p:txBody>
          <a:bodyPr/>
          <a:lstStyle/>
          <a:p>
            <a:pPr eaLnBrk="1" hangingPunct="1"/>
            <a:r>
              <a:rPr lang="en-US" altLang="zh-TW">
                <a:ea typeface="PMingLiU" pitchFamily="18" charset="-120"/>
                <a:cs typeface="PMingLiU" pitchFamily="18" charset="-120"/>
              </a:rPr>
              <a:t>Location Histogram Coding</a:t>
            </a:r>
          </a:p>
        </p:txBody>
      </p:sp>
      <p:graphicFrame>
        <p:nvGraphicFramePr>
          <p:cNvPr id="21107" name="Group 627"/>
          <p:cNvGraphicFramePr>
            <a:graphicFrameLocks noGrp="1"/>
          </p:cNvGraphicFramePr>
          <p:nvPr/>
        </p:nvGraphicFramePr>
        <p:xfrm>
          <a:off x="4241800" y="1295400"/>
          <a:ext cx="3302000" cy="2438400"/>
        </p:xfrm>
        <a:graphic>
          <a:graphicData uri="http://schemas.openxmlformats.org/drawingml/2006/table">
            <a:tbl>
              <a:tblPr/>
              <a:tblGrid>
                <a:gridCol w="301625"/>
                <a:gridCol w="296863"/>
                <a:gridCol w="303212"/>
                <a:gridCol w="298450"/>
                <a:gridCol w="300038"/>
                <a:gridCol w="301625"/>
                <a:gridCol w="300037"/>
                <a:gridCol w="298450"/>
                <a:gridCol w="303213"/>
                <a:gridCol w="296862"/>
                <a:gridCol w="301625"/>
              </a:tblGrid>
              <a:tr h="269875">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75">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75">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r>
              <a:tr h="279400">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75">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r>
              <a:tr h="269875">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75">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r>
              <a:tr h="269875">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r>
              <a:tr h="269875">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c>
                  <a:txBody>
                    <a:bodyPr/>
                    <a:lstStyle/>
                    <a:p>
                      <a:pPr marL="0" marR="0" lvl="0" indent="0" algn="l" defTabSz="914400" rtl="0" eaLnBrk="0" fontAlgn="base" latinLnBrk="0" hangingPunct="0">
                        <a:lnSpc>
                          <a:spcPct val="100000"/>
                        </a:lnSpc>
                        <a:spcBef>
                          <a:spcPct val="20000"/>
                        </a:spcBef>
                        <a:spcAft>
                          <a:spcPct val="0"/>
                        </a:spcAft>
                        <a:buClr>
                          <a:srgbClr val="CC3300"/>
                        </a:buClr>
                        <a:buSzTx/>
                        <a:buFontTx/>
                        <a:buNone/>
                        <a:tabLst/>
                      </a:pPr>
                      <a:endParaRPr kumimoji="0" lang="zh-TW" sz="1000" b="0" i="0" u="none" strike="noStrike" cap="none" normalizeH="0" baseline="0">
                        <a:ln>
                          <a:noFill/>
                        </a:ln>
                        <a:solidFill>
                          <a:schemeClr val="tx1"/>
                        </a:solidFill>
                        <a:effectLst/>
                        <a:latin typeface="Helvetica" charset="0"/>
                        <a:ea typeface="PMingLiU" pitchFamily="18" charset="-120"/>
                        <a:cs typeface="PMingLiU" pitchFamily="18" charset="-12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215"/>
                    </a:solidFill>
                  </a:tcPr>
                </a:tc>
              </a:tr>
            </a:tbl>
          </a:graphicData>
        </a:graphic>
      </p:graphicFrame>
      <p:pic>
        <p:nvPicPr>
          <p:cNvPr id="27774" name="Picture 612" descr="C:\Documents and Settings\IVMS_User\Desktop\CIBR\Documents\Presentations\2009-01-27 Paper Diagrams\building10.png"/>
          <p:cNvPicPr>
            <a:picLocks noChangeAspect="1" noChangeArrowheads="1"/>
          </p:cNvPicPr>
          <p:nvPr/>
        </p:nvPicPr>
        <p:blipFill>
          <a:blip r:embed="rId3"/>
          <a:srcRect l="12416" t="9003" r="9244" b="12668"/>
          <a:stretch>
            <a:fillRect/>
          </a:stretch>
        </p:blipFill>
        <p:spPr bwMode="auto">
          <a:xfrm>
            <a:off x="279400" y="1295400"/>
            <a:ext cx="3549650" cy="2454275"/>
          </a:xfrm>
          <a:prstGeom prst="rect">
            <a:avLst/>
          </a:prstGeom>
          <a:noFill/>
          <a:ln w="9525">
            <a:noFill/>
            <a:miter lim="800000"/>
            <a:headEnd/>
            <a:tailEnd/>
          </a:ln>
        </p:spPr>
      </p:pic>
      <p:grpSp>
        <p:nvGrpSpPr>
          <p:cNvPr id="3" name="Group 144"/>
          <p:cNvGrpSpPr>
            <a:grpSpLocks/>
          </p:cNvGrpSpPr>
          <p:nvPr/>
        </p:nvGrpSpPr>
        <p:grpSpPr bwMode="auto">
          <a:xfrm>
            <a:off x="2281238" y="1295400"/>
            <a:ext cx="1960562" cy="2438400"/>
            <a:chOff x="1836" y="816"/>
            <a:chExt cx="1140" cy="1536"/>
          </a:xfrm>
        </p:grpSpPr>
        <p:cxnSp>
          <p:nvCxnSpPr>
            <p:cNvPr id="27792" name="Straight Connector 129"/>
            <p:cNvCxnSpPr>
              <a:cxnSpLocks noChangeShapeType="1"/>
            </p:cNvCxnSpPr>
            <p:nvPr/>
          </p:nvCxnSpPr>
          <p:spPr bwMode="auto">
            <a:xfrm rot="10800000" flipV="1">
              <a:off x="2112" y="816"/>
              <a:ext cx="864" cy="286"/>
            </a:xfrm>
            <a:prstGeom prst="line">
              <a:avLst/>
            </a:prstGeom>
            <a:noFill/>
            <a:ln w="38100">
              <a:solidFill>
                <a:srgbClr val="FFC000"/>
              </a:solidFill>
              <a:round/>
              <a:headEnd/>
              <a:tailEnd/>
            </a:ln>
          </p:spPr>
        </p:cxnSp>
        <p:sp>
          <p:nvSpPr>
            <p:cNvPr id="20" name="Rectangle 19"/>
            <p:cNvSpPr/>
            <p:nvPr/>
          </p:nvSpPr>
          <p:spPr>
            <a:xfrm>
              <a:off x="1836" y="1109"/>
              <a:ext cx="271" cy="23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zh-TW">
                <a:solidFill>
                  <a:srgbClr val="FFFFFF"/>
                </a:solidFill>
                <a:ea typeface="PMingLiU" pitchFamily="18" charset="-120"/>
                <a:cs typeface="PMingLiU" pitchFamily="18" charset="-120"/>
              </a:endParaRPr>
            </a:p>
          </p:txBody>
        </p:sp>
        <p:cxnSp>
          <p:nvCxnSpPr>
            <p:cNvPr id="27794" name="Straight Connector 129"/>
            <p:cNvCxnSpPr>
              <a:cxnSpLocks noChangeShapeType="1"/>
            </p:cNvCxnSpPr>
            <p:nvPr/>
          </p:nvCxnSpPr>
          <p:spPr bwMode="auto">
            <a:xfrm rot="16200000" flipV="1">
              <a:off x="2036" y="1412"/>
              <a:ext cx="1008" cy="871"/>
            </a:xfrm>
            <a:prstGeom prst="line">
              <a:avLst/>
            </a:prstGeom>
            <a:noFill/>
            <a:ln w="38100">
              <a:solidFill>
                <a:srgbClr val="FFC000"/>
              </a:solidFill>
              <a:round/>
              <a:headEnd/>
              <a:tailEnd/>
            </a:ln>
          </p:spPr>
        </p:cxnSp>
      </p:grpSp>
      <p:sp>
        <p:nvSpPr>
          <p:cNvPr id="27776" name="TextBox 162"/>
          <p:cNvSpPr txBox="1">
            <a:spLocks noChangeArrowheads="1"/>
          </p:cNvSpPr>
          <p:nvPr/>
        </p:nvSpPr>
        <p:spPr bwMode="auto">
          <a:xfrm>
            <a:off x="6438900" y="6124575"/>
            <a:ext cx="3467100" cy="307975"/>
          </a:xfrm>
          <a:prstGeom prst="rect">
            <a:avLst/>
          </a:prstGeom>
          <a:noFill/>
          <a:ln w="9525">
            <a:noFill/>
            <a:miter lim="800000"/>
            <a:headEnd/>
            <a:tailEnd/>
          </a:ln>
        </p:spPr>
        <p:txBody>
          <a:bodyPr>
            <a:prstTxWarp prst="textNoShape">
              <a:avLst/>
            </a:prstTxWarp>
            <a:spAutoFit/>
          </a:bodyPr>
          <a:lstStyle/>
          <a:p>
            <a:pPr algn="ctr">
              <a:spcAft>
                <a:spcPts val="600"/>
              </a:spcAft>
            </a:pPr>
            <a:r>
              <a:rPr lang="en-US" altLang="zh-TW" sz="1400" i="1">
                <a:solidFill>
                  <a:schemeClr val="folHlink"/>
                </a:solidFill>
                <a:ea typeface="Arial" charset="0"/>
                <a:cs typeface="Arial" charset="0"/>
                <a:sym typeface="Wingdings" charset="2"/>
              </a:rPr>
              <a:t>[Tsai et al., MobiMedia 2009]</a:t>
            </a:r>
          </a:p>
        </p:txBody>
      </p:sp>
      <p:sp>
        <p:nvSpPr>
          <p:cNvPr id="678915" name="AutoShape 4"/>
          <p:cNvSpPr>
            <a:spLocks noChangeArrowheads="1"/>
          </p:cNvSpPr>
          <p:nvPr/>
        </p:nvSpPr>
        <p:spPr bwMode="auto">
          <a:xfrm>
            <a:off x="3105150" y="4343400"/>
            <a:ext cx="1465263" cy="730250"/>
          </a:xfrm>
          <a:prstGeom prst="roundRect">
            <a:avLst>
              <a:gd name="adj" fmla="val 16667"/>
            </a:avLst>
          </a:prstGeom>
          <a:solidFill>
            <a:srgbClr val="99CCFF"/>
          </a:solidFill>
          <a:ln w="9525">
            <a:solidFill>
              <a:srgbClr val="000000"/>
            </a:solidFill>
            <a:round/>
            <a:headEnd/>
            <a:tailEnd/>
          </a:ln>
          <a:effectLst>
            <a:outerShdw dist="35921" dir="2700000" algn="ctr" rotWithShape="0">
              <a:srgbClr val="808080"/>
            </a:outerShdw>
          </a:effectLst>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charset="2"/>
              <a:buNone/>
              <a:tabLst>
                <a:tab pos="723900" algn="l"/>
              </a:tabLst>
            </a:pPr>
            <a:r>
              <a:rPr lang="en-GB" altLang="zh-TW" sz="2000">
                <a:solidFill>
                  <a:srgbClr val="000000"/>
                </a:solidFill>
                <a:ea typeface="MS Gothic" pitchFamily="49" charset="-128"/>
                <a:cs typeface="MS Gothic" pitchFamily="49" charset="-128"/>
              </a:rPr>
              <a:t>Spatial</a:t>
            </a:r>
          </a:p>
          <a:p>
            <a:pPr algn="ctr" defTabSz="457200" hangingPunct="0">
              <a:lnSpc>
                <a:spcPct val="93000"/>
              </a:lnSpc>
              <a:buClr>
                <a:srgbClr val="000000"/>
              </a:buClr>
              <a:buSzPct val="45000"/>
              <a:buFont typeface="Wingdings" charset="2"/>
              <a:buNone/>
              <a:tabLst>
                <a:tab pos="723900" algn="l"/>
              </a:tabLst>
            </a:pPr>
            <a:r>
              <a:rPr lang="en-GB" altLang="zh-TW" sz="2000">
                <a:solidFill>
                  <a:srgbClr val="000000"/>
                </a:solidFill>
                <a:ea typeface="MS Gothic" pitchFamily="49" charset="-128"/>
                <a:cs typeface="MS Gothic" pitchFamily="49" charset="-128"/>
              </a:rPr>
              <a:t>Binning</a:t>
            </a:r>
          </a:p>
        </p:txBody>
      </p:sp>
      <p:sp>
        <p:nvSpPr>
          <p:cNvPr id="678917" name="AutoShape 6"/>
          <p:cNvSpPr>
            <a:spLocks noChangeArrowheads="1"/>
          </p:cNvSpPr>
          <p:nvPr/>
        </p:nvSpPr>
        <p:spPr bwMode="auto">
          <a:xfrm>
            <a:off x="5113338" y="4343400"/>
            <a:ext cx="2589212" cy="730250"/>
          </a:xfrm>
          <a:prstGeom prst="roundRect">
            <a:avLst>
              <a:gd name="adj" fmla="val 16667"/>
            </a:avLst>
          </a:prstGeom>
          <a:solidFill>
            <a:srgbClr val="99CCFF"/>
          </a:solidFill>
          <a:ln w="9525">
            <a:solidFill>
              <a:srgbClr val="000000"/>
            </a:solidFill>
            <a:round/>
            <a:headEnd/>
            <a:tailEnd/>
          </a:ln>
          <a:effectLst>
            <a:outerShdw dist="35921" dir="2700000" algn="ctr" rotWithShape="0">
              <a:srgbClr val="808080"/>
            </a:outerShdw>
          </a:effectLst>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charset="2"/>
              <a:buNone/>
              <a:tabLst>
                <a:tab pos="723900" algn="l"/>
              </a:tabLst>
            </a:pPr>
            <a:r>
              <a:rPr lang="en-GB" altLang="zh-TW" sz="2000">
                <a:solidFill>
                  <a:srgbClr val="000000"/>
                </a:solidFill>
                <a:ea typeface="MS Gothic" pitchFamily="49" charset="-128"/>
                <a:cs typeface="MS Gothic" pitchFamily="49" charset="-128"/>
              </a:rPr>
              <a:t>Context-based</a:t>
            </a:r>
          </a:p>
          <a:p>
            <a:pPr algn="ctr" defTabSz="457200" hangingPunct="0">
              <a:lnSpc>
                <a:spcPct val="93000"/>
              </a:lnSpc>
              <a:buClr>
                <a:srgbClr val="000000"/>
              </a:buClr>
              <a:buSzPct val="45000"/>
              <a:buFont typeface="Wingdings" charset="2"/>
              <a:buNone/>
              <a:tabLst>
                <a:tab pos="723900" algn="l"/>
              </a:tabLst>
            </a:pPr>
            <a:r>
              <a:rPr lang="en-GB" altLang="zh-TW" sz="2000">
                <a:solidFill>
                  <a:srgbClr val="000000"/>
                </a:solidFill>
                <a:ea typeface="MS Gothic" pitchFamily="49" charset="-128"/>
                <a:cs typeface="MS Gothic" pitchFamily="49" charset="-128"/>
              </a:rPr>
              <a:t>Arithmetic Coding</a:t>
            </a:r>
          </a:p>
        </p:txBody>
      </p:sp>
      <p:cxnSp>
        <p:nvCxnSpPr>
          <p:cNvPr id="27779" name="AutoShape 9"/>
          <p:cNvCxnSpPr>
            <a:cxnSpLocks noChangeShapeType="1"/>
            <a:stCxn id="678915" idx="3"/>
            <a:endCxn id="678917" idx="1"/>
          </p:cNvCxnSpPr>
          <p:nvPr/>
        </p:nvCxnSpPr>
        <p:spPr bwMode="auto">
          <a:xfrm>
            <a:off x="4570413" y="4708525"/>
            <a:ext cx="542925" cy="1588"/>
          </a:xfrm>
          <a:prstGeom prst="straightConnector1">
            <a:avLst/>
          </a:prstGeom>
          <a:noFill/>
          <a:ln w="9525">
            <a:solidFill>
              <a:srgbClr val="000000"/>
            </a:solidFill>
            <a:round/>
            <a:headEnd/>
            <a:tailEnd type="triangle" w="med" len="med"/>
          </a:ln>
        </p:spPr>
      </p:cxnSp>
      <p:sp>
        <p:nvSpPr>
          <p:cNvPr id="27780" name="AutoShape 18"/>
          <p:cNvSpPr>
            <a:spLocks noChangeArrowheads="1"/>
          </p:cNvSpPr>
          <p:nvPr/>
        </p:nvSpPr>
        <p:spPr bwMode="auto">
          <a:xfrm>
            <a:off x="793750" y="4311650"/>
            <a:ext cx="1547813" cy="793750"/>
          </a:xfrm>
          <a:prstGeom prst="roundRect">
            <a:avLst>
              <a:gd name="adj" fmla="val 16667"/>
            </a:avLst>
          </a:prstGeom>
          <a:noFill/>
          <a:ln w="9525">
            <a:noFill/>
            <a:round/>
            <a:headEnd/>
            <a:tailEnd/>
          </a:ln>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charset="2"/>
              <a:buNone/>
              <a:tabLst>
                <a:tab pos="723900" algn="l"/>
              </a:tabLst>
            </a:pPr>
            <a:r>
              <a:rPr lang="en-GB" altLang="zh-TW" sz="2000">
                <a:solidFill>
                  <a:srgbClr val="000000"/>
                </a:solidFill>
                <a:ea typeface="MS Gothic" pitchFamily="49" charset="-128"/>
                <a:cs typeface="MS Gothic" pitchFamily="49" charset="-128"/>
              </a:rPr>
              <a:t>Feature</a:t>
            </a:r>
          </a:p>
          <a:p>
            <a:pPr algn="ctr" defTabSz="457200" hangingPunct="0">
              <a:lnSpc>
                <a:spcPct val="93000"/>
              </a:lnSpc>
              <a:buClr>
                <a:srgbClr val="000000"/>
              </a:buClr>
              <a:buSzPct val="45000"/>
              <a:buFont typeface="Wingdings" charset="2"/>
              <a:buNone/>
              <a:tabLst>
                <a:tab pos="723900" algn="l"/>
              </a:tabLst>
            </a:pPr>
            <a:r>
              <a:rPr lang="en-GB" altLang="zh-TW" sz="2000">
                <a:solidFill>
                  <a:srgbClr val="000000"/>
                </a:solidFill>
                <a:ea typeface="MS Gothic" pitchFamily="49" charset="-128"/>
                <a:cs typeface="MS Gothic" pitchFamily="49" charset="-128"/>
              </a:rPr>
              <a:t>Locations</a:t>
            </a:r>
          </a:p>
        </p:txBody>
      </p:sp>
      <p:cxnSp>
        <p:nvCxnSpPr>
          <p:cNvPr id="27781" name="AutoShape 19"/>
          <p:cNvCxnSpPr>
            <a:cxnSpLocks noChangeShapeType="1"/>
            <a:stCxn id="27780" idx="3"/>
            <a:endCxn id="678915" idx="1"/>
          </p:cNvCxnSpPr>
          <p:nvPr/>
        </p:nvCxnSpPr>
        <p:spPr bwMode="auto">
          <a:xfrm>
            <a:off x="2341563" y="4708525"/>
            <a:ext cx="763587" cy="0"/>
          </a:xfrm>
          <a:prstGeom prst="straightConnector1">
            <a:avLst/>
          </a:prstGeom>
          <a:noFill/>
          <a:ln w="9525">
            <a:solidFill>
              <a:srgbClr val="000000"/>
            </a:solidFill>
            <a:round/>
            <a:headEnd/>
            <a:tailEnd type="triangle" w="med" len="med"/>
          </a:ln>
        </p:spPr>
      </p:cxnSp>
      <p:cxnSp>
        <p:nvCxnSpPr>
          <p:cNvPr id="27782" name="AutoShape 639"/>
          <p:cNvCxnSpPr>
            <a:cxnSpLocks noChangeShapeType="1"/>
            <a:stCxn id="27780" idx="3"/>
            <a:endCxn id="27" idx="2"/>
          </p:cNvCxnSpPr>
          <p:nvPr/>
        </p:nvCxnSpPr>
        <p:spPr bwMode="auto">
          <a:xfrm>
            <a:off x="2341563" y="4708525"/>
            <a:ext cx="2271712" cy="1044575"/>
          </a:xfrm>
          <a:prstGeom prst="bentConnector3">
            <a:avLst>
              <a:gd name="adj1" fmla="val 16148"/>
            </a:avLst>
          </a:prstGeom>
          <a:noFill/>
          <a:ln w="9525">
            <a:solidFill>
              <a:schemeClr val="tx1"/>
            </a:solidFill>
            <a:miter lim="800000"/>
            <a:headEnd/>
            <a:tailEnd type="triangle" w="med" len="med"/>
          </a:ln>
        </p:spPr>
      </p:cxnSp>
      <p:cxnSp>
        <p:nvCxnSpPr>
          <p:cNvPr id="27783" name="AutoShape 9"/>
          <p:cNvCxnSpPr>
            <a:cxnSpLocks noChangeShapeType="1"/>
            <a:stCxn id="678917" idx="3"/>
          </p:cNvCxnSpPr>
          <p:nvPr/>
        </p:nvCxnSpPr>
        <p:spPr bwMode="auto">
          <a:xfrm>
            <a:off x="7702550" y="4708525"/>
            <a:ext cx="465138" cy="0"/>
          </a:xfrm>
          <a:prstGeom prst="straightConnector1">
            <a:avLst/>
          </a:prstGeom>
          <a:noFill/>
          <a:ln w="9525">
            <a:solidFill>
              <a:srgbClr val="000000"/>
            </a:solidFill>
            <a:round/>
            <a:headEnd/>
            <a:tailEnd type="triangle" w="med" len="med"/>
          </a:ln>
        </p:spPr>
      </p:cxnSp>
      <p:sp>
        <p:nvSpPr>
          <p:cNvPr id="27784" name="Text Box 647"/>
          <p:cNvSpPr txBox="1">
            <a:spLocks noChangeArrowheads="1"/>
          </p:cNvSpPr>
          <p:nvPr/>
        </p:nvSpPr>
        <p:spPr bwMode="auto">
          <a:xfrm>
            <a:off x="7092950" y="5438775"/>
            <a:ext cx="1389063" cy="276225"/>
          </a:xfrm>
          <a:prstGeom prst="rect">
            <a:avLst/>
          </a:prstGeom>
          <a:noFill/>
          <a:ln w="9525">
            <a:noFill/>
            <a:miter lim="800000"/>
            <a:headEnd/>
            <a:tailEnd/>
          </a:ln>
        </p:spPr>
        <p:txBody>
          <a:bodyPr wrap="none">
            <a:prstTxWarp prst="textNoShape">
              <a:avLst/>
            </a:prstTxWarp>
            <a:spAutoFit/>
          </a:bodyPr>
          <a:lstStyle/>
          <a:p>
            <a:r>
              <a:rPr lang="en-US" altLang="zh-TW" sz="1200" i="1"/>
              <a:t>Refinement Bits</a:t>
            </a:r>
          </a:p>
        </p:txBody>
      </p:sp>
      <p:sp>
        <p:nvSpPr>
          <p:cNvPr id="26" name="AutoShape 4"/>
          <p:cNvSpPr>
            <a:spLocks noChangeArrowheads="1"/>
          </p:cNvSpPr>
          <p:nvPr/>
        </p:nvSpPr>
        <p:spPr bwMode="auto">
          <a:xfrm>
            <a:off x="5568950" y="5462588"/>
            <a:ext cx="1371600" cy="577850"/>
          </a:xfrm>
          <a:prstGeom prst="roundRect">
            <a:avLst>
              <a:gd name="adj" fmla="val 16667"/>
            </a:avLst>
          </a:prstGeom>
          <a:solidFill>
            <a:srgbClr val="99CCFF"/>
          </a:solidFill>
          <a:ln w="9525">
            <a:solidFill>
              <a:srgbClr val="000000"/>
            </a:solidFill>
            <a:round/>
            <a:headEnd/>
            <a:tailEnd/>
          </a:ln>
          <a:effectLst>
            <a:outerShdw dist="35921" dir="2700000" algn="ctr" rotWithShape="0">
              <a:srgbClr val="808080"/>
            </a:outerShdw>
          </a:effectLst>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charset="2"/>
              <a:buNone/>
              <a:tabLst>
                <a:tab pos="723900" algn="l"/>
              </a:tabLst>
            </a:pPr>
            <a:r>
              <a:rPr lang="en-GB" altLang="zh-TW" sz="2000">
                <a:solidFill>
                  <a:srgbClr val="000000"/>
                </a:solidFill>
                <a:ea typeface="MS Gothic" pitchFamily="49" charset="-128"/>
                <a:cs typeface="MS Gothic" pitchFamily="49" charset="-128"/>
              </a:rPr>
              <a:t>Quantize</a:t>
            </a:r>
          </a:p>
        </p:txBody>
      </p:sp>
      <p:sp>
        <p:nvSpPr>
          <p:cNvPr id="27" name="Oval 640"/>
          <p:cNvSpPr>
            <a:spLocks noChangeArrowheads="1"/>
          </p:cNvSpPr>
          <p:nvPr/>
        </p:nvSpPr>
        <p:spPr bwMode="auto">
          <a:xfrm>
            <a:off x="4613275" y="5638800"/>
            <a:ext cx="228600" cy="228600"/>
          </a:xfrm>
          <a:prstGeom prst="ellipse">
            <a:avLst/>
          </a:prstGeom>
          <a:solidFill>
            <a:srgbClr val="99CCFF"/>
          </a:solidFill>
          <a:ln w="9525">
            <a:solidFill>
              <a:schemeClr val="tx1"/>
            </a:solidFill>
            <a:round/>
            <a:headEnd/>
            <a:tailEnd/>
          </a:ln>
          <a:effectLst>
            <a:outerShdw dist="53882" dir="2700000" algn="ctr" rotWithShape="0">
              <a:schemeClr val="tx1">
                <a:alpha val="50000"/>
              </a:schemeClr>
            </a:outerShdw>
          </a:effectLst>
        </p:spPr>
        <p:txBody>
          <a:bodyPr wrap="none" anchor="ctr">
            <a:prstTxWarp prst="textNoShape">
              <a:avLst/>
            </a:prstTxWarp>
          </a:bodyPr>
          <a:lstStyle/>
          <a:p>
            <a:endParaRPr lang="zh-TW" sz="2400"/>
          </a:p>
        </p:txBody>
      </p:sp>
      <p:cxnSp>
        <p:nvCxnSpPr>
          <p:cNvPr id="27787" name="Straight Connector 30"/>
          <p:cNvCxnSpPr>
            <a:cxnSpLocks noChangeShapeType="1"/>
          </p:cNvCxnSpPr>
          <p:nvPr/>
        </p:nvCxnSpPr>
        <p:spPr bwMode="auto">
          <a:xfrm rot="5400000">
            <a:off x="4273551" y="5173662"/>
            <a:ext cx="914400" cy="3175"/>
          </a:xfrm>
          <a:prstGeom prst="line">
            <a:avLst/>
          </a:prstGeom>
          <a:noFill/>
          <a:ln w="12700">
            <a:solidFill>
              <a:schemeClr val="tx1"/>
            </a:solidFill>
            <a:round/>
            <a:headEnd/>
            <a:tailEnd type="triangle" w="med" len="med"/>
          </a:ln>
        </p:spPr>
      </p:cxnSp>
      <p:cxnSp>
        <p:nvCxnSpPr>
          <p:cNvPr id="27788" name="Straight Connector 36"/>
          <p:cNvCxnSpPr>
            <a:cxnSpLocks noChangeShapeType="1"/>
            <a:stCxn id="27" idx="6"/>
            <a:endCxn id="26" idx="1"/>
          </p:cNvCxnSpPr>
          <p:nvPr/>
        </p:nvCxnSpPr>
        <p:spPr bwMode="auto">
          <a:xfrm flipV="1">
            <a:off x="4841875" y="5751513"/>
            <a:ext cx="727075" cy="1587"/>
          </a:xfrm>
          <a:prstGeom prst="line">
            <a:avLst/>
          </a:prstGeom>
          <a:noFill/>
          <a:ln w="12700">
            <a:solidFill>
              <a:schemeClr val="tx1"/>
            </a:solidFill>
            <a:round/>
            <a:headEnd/>
            <a:tailEnd type="triangle" w="med" len="med"/>
          </a:ln>
        </p:spPr>
      </p:cxnSp>
      <p:sp>
        <p:nvSpPr>
          <p:cNvPr id="27789" name="TextBox 49"/>
          <p:cNvSpPr txBox="1">
            <a:spLocks noChangeArrowheads="1"/>
          </p:cNvSpPr>
          <p:nvPr/>
        </p:nvSpPr>
        <p:spPr bwMode="auto">
          <a:xfrm>
            <a:off x="4502150" y="5257800"/>
            <a:ext cx="269875" cy="400050"/>
          </a:xfrm>
          <a:prstGeom prst="rect">
            <a:avLst/>
          </a:prstGeom>
          <a:noFill/>
          <a:ln w="9525">
            <a:noFill/>
            <a:miter lim="800000"/>
            <a:headEnd/>
            <a:tailEnd/>
          </a:ln>
        </p:spPr>
        <p:txBody>
          <a:bodyPr wrap="none">
            <a:prstTxWarp prst="textNoShape">
              <a:avLst/>
            </a:prstTxWarp>
            <a:spAutoFit/>
          </a:bodyPr>
          <a:lstStyle/>
          <a:p>
            <a:r>
              <a:rPr lang="en-US" sz="2000"/>
              <a:t>-</a:t>
            </a:r>
          </a:p>
        </p:txBody>
      </p:sp>
      <p:sp>
        <p:nvSpPr>
          <p:cNvPr id="27790" name="TextBox 50"/>
          <p:cNvSpPr txBox="1">
            <a:spLocks noChangeArrowheads="1"/>
          </p:cNvSpPr>
          <p:nvPr/>
        </p:nvSpPr>
        <p:spPr bwMode="auto">
          <a:xfrm>
            <a:off x="4349750" y="5695950"/>
            <a:ext cx="334963" cy="400050"/>
          </a:xfrm>
          <a:prstGeom prst="rect">
            <a:avLst/>
          </a:prstGeom>
          <a:noFill/>
          <a:ln w="9525">
            <a:noFill/>
            <a:miter lim="800000"/>
            <a:headEnd/>
            <a:tailEnd/>
          </a:ln>
        </p:spPr>
        <p:txBody>
          <a:bodyPr wrap="none">
            <a:prstTxWarp prst="textNoShape">
              <a:avLst/>
            </a:prstTxWarp>
            <a:spAutoFit/>
          </a:bodyPr>
          <a:lstStyle/>
          <a:p>
            <a:r>
              <a:rPr lang="en-US" sz="2000"/>
              <a:t>+</a:t>
            </a:r>
          </a:p>
        </p:txBody>
      </p:sp>
      <p:sp>
        <p:nvSpPr>
          <p:cNvPr id="27791" name="AutoShape 18"/>
          <p:cNvSpPr>
            <a:spLocks noChangeArrowheads="1"/>
          </p:cNvSpPr>
          <p:nvPr/>
        </p:nvSpPr>
        <p:spPr bwMode="auto">
          <a:xfrm>
            <a:off x="1905000" y="4311650"/>
            <a:ext cx="1243013" cy="412750"/>
          </a:xfrm>
          <a:prstGeom prst="roundRect">
            <a:avLst>
              <a:gd name="adj" fmla="val 16667"/>
            </a:avLst>
          </a:prstGeom>
          <a:noFill/>
          <a:ln w="9525">
            <a:noFill/>
            <a:round/>
            <a:headEnd/>
            <a:tailEnd/>
          </a:ln>
        </p:spPr>
        <p:txBody>
          <a:bodyPr wrap="none" lIns="90000" tIns="45000" rIns="90000" bIns="45000" anchor="ctr">
            <a:prstTxWarp prst="textNoShape">
              <a:avLst/>
            </a:prstTxWarp>
          </a:bodyPr>
          <a:lstStyle/>
          <a:p>
            <a:pPr algn="ctr" defTabSz="457200" hangingPunct="0">
              <a:lnSpc>
                <a:spcPct val="93000"/>
              </a:lnSpc>
              <a:buClr>
                <a:srgbClr val="000000"/>
              </a:buClr>
              <a:buSzPct val="45000"/>
              <a:buFont typeface="Wingdings" charset="2"/>
              <a:buNone/>
              <a:tabLst>
                <a:tab pos="723900" algn="l"/>
              </a:tabLst>
            </a:pPr>
            <a:r>
              <a:rPr lang="en-GB" altLang="zh-TW" sz="2000">
                <a:solidFill>
                  <a:srgbClr val="000000"/>
                </a:solidFill>
                <a:latin typeface="Times New Roman" charset="0"/>
                <a:ea typeface="MS Gothic" pitchFamily="49" charset="-128"/>
                <a:cs typeface="Times New Roman" charset="0"/>
              </a:rPr>
              <a:t>(</a:t>
            </a:r>
            <a:r>
              <a:rPr lang="en-GB" altLang="zh-TW" sz="2000" i="1">
                <a:solidFill>
                  <a:srgbClr val="000000"/>
                </a:solidFill>
                <a:latin typeface="Times New Roman" charset="0"/>
                <a:ea typeface="MS Gothic" pitchFamily="49" charset="-128"/>
                <a:cs typeface="Times New Roman" charset="0"/>
              </a:rPr>
              <a:t>x,y</a:t>
            </a:r>
            <a:r>
              <a:rPr lang="en-GB" altLang="zh-TW" sz="2000">
                <a:solidFill>
                  <a:srgbClr val="000000"/>
                </a:solidFill>
                <a:latin typeface="Times New Roman" charset="0"/>
                <a:ea typeface="MS Gothic" pitchFamily="49" charset="-128"/>
                <a:cs typeface="Times New Roman" charset="0"/>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altLang="zh-TW">
                <a:ea typeface="PMingLiU" pitchFamily="18" charset="-120"/>
                <a:cs typeface="PMingLiU" pitchFamily="18" charset="-120"/>
              </a:rPr>
              <a:t>Compressed Feature Vector</a:t>
            </a:r>
          </a:p>
        </p:txBody>
      </p:sp>
      <p:sp>
        <p:nvSpPr>
          <p:cNvPr id="3" name="Rectangle 4"/>
          <p:cNvSpPr/>
          <p:nvPr/>
        </p:nvSpPr>
        <p:spPr>
          <a:xfrm>
            <a:off x="665163" y="3962400"/>
            <a:ext cx="255428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ltLang="zh-TW" sz="2000">
                <a:solidFill>
                  <a:schemeClr val="tx1"/>
                </a:solidFill>
                <a:ea typeface="PMingLiU" pitchFamily="18" charset="-120"/>
                <a:cs typeface="PMingLiU" pitchFamily="18" charset="-120"/>
              </a:rPr>
              <a:t>CHoG </a:t>
            </a:r>
            <a:endParaRPr lang="zh-TW" altLang="en-US" sz="2000">
              <a:solidFill>
                <a:schemeClr val="tx1"/>
              </a:solidFill>
              <a:ea typeface="PMingLiU" pitchFamily="18" charset="-120"/>
              <a:cs typeface="PMingLiU" pitchFamily="18" charset="-120"/>
            </a:endParaRPr>
          </a:p>
        </p:txBody>
      </p:sp>
      <p:cxnSp>
        <p:nvCxnSpPr>
          <p:cNvPr id="4" name="Straight Arrow Connector 9"/>
          <p:cNvCxnSpPr/>
          <p:nvPr/>
        </p:nvCxnSpPr>
        <p:spPr>
          <a:xfrm>
            <a:off x="665163" y="2743200"/>
            <a:ext cx="882808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Connector 26"/>
          <p:cNvCxnSpPr/>
          <p:nvPr/>
        </p:nvCxnSpPr>
        <p:spPr>
          <a:xfrm rot="5400000">
            <a:off x="627857" y="2780506"/>
            <a:ext cx="762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33"/>
          <p:cNvSpPr/>
          <p:nvPr/>
        </p:nvSpPr>
        <p:spPr>
          <a:xfrm>
            <a:off x="3219450" y="3962400"/>
            <a:ext cx="18161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nchor="ctr">
            <a:prstTxWarp prst="textNoShape">
              <a:avLst/>
            </a:prstTxWarp>
          </a:bodyPr>
          <a:lstStyle/>
          <a:p>
            <a:pPr algn="ctr">
              <a:defRPr/>
            </a:pPr>
            <a:r>
              <a:rPr lang="en-US" altLang="zh-TW" sz="2000" dirty="0" smtClean="0">
                <a:solidFill>
                  <a:schemeClr val="bg1"/>
                </a:solidFill>
                <a:ea typeface="PMingLiU" pitchFamily="18" charset="-120"/>
                <a:cs typeface="PMingLiU" pitchFamily="18" charset="-120"/>
              </a:rPr>
              <a:t>Location </a:t>
            </a:r>
            <a:r>
              <a:rPr lang="en-US" altLang="zh-TW" sz="2000" dirty="0" err="1" smtClean="0">
                <a:solidFill>
                  <a:schemeClr val="bg1"/>
                </a:solidFill>
                <a:ea typeface="PMingLiU" pitchFamily="18" charset="-120"/>
                <a:cs typeface="PMingLiU" pitchFamily="18" charset="-120"/>
              </a:rPr>
              <a:t>x,y</a:t>
            </a:r>
            <a:endParaRPr lang="zh-TW" altLang="en-US" sz="2000" dirty="0">
              <a:solidFill>
                <a:schemeClr val="bg1"/>
              </a:solidFill>
              <a:ea typeface="PMingLiU" pitchFamily="18" charset="-120"/>
              <a:cs typeface="PMingLiU" pitchFamily="18" charset="-120"/>
            </a:endParaRPr>
          </a:p>
        </p:txBody>
      </p:sp>
      <p:sp>
        <p:nvSpPr>
          <p:cNvPr id="55303" name="Rectangle 34"/>
          <p:cNvSpPr>
            <a:spLocks noChangeArrowheads="1"/>
          </p:cNvSpPr>
          <p:nvPr/>
        </p:nvSpPr>
        <p:spPr bwMode="auto">
          <a:xfrm>
            <a:off x="665163" y="4724400"/>
            <a:ext cx="2884487" cy="457200"/>
          </a:xfrm>
          <a:prstGeom prst="rect">
            <a:avLst/>
          </a:prstGeom>
          <a:solidFill>
            <a:schemeClr val="accent1"/>
          </a:solidFill>
          <a:ln w="25400">
            <a:solidFill>
              <a:srgbClr val="95ADBC"/>
            </a:solidFill>
            <a:miter lim="800000"/>
            <a:headEnd/>
            <a:tailEnd/>
          </a:ln>
        </p:spPr>
        <p:txBody>
          <a:bodyPr wrap="none" anchor="ctr">
            <a:prstTxWarp prst="textNoShape">
              <a:avLst/>
            </a:prstTxWarp>
          </a:bodyPr>
          <a:lstStyle/>
          <a:p>
            <a:pPr algn="ctr"/>
            <a:r>
              <a:rPr lang="en-US" altLang="zh-TW" sz="1800" dirty="0" smtClean="0"/>
              <a:t>Compressed </a:t>
            </a:r>
            <a:r>
              <a:rPr lang="en-US" altLang="zh-TW" sz="1800" dirty="0" err="1" smtClean="0"/>
              <a:t>x,y</a:t>
            </a:r>
            <a:r>
              <a:rPr lang="en-US" altLang="zh-TW" sz="1800" dirty="0" smtClean="0"/>
              <a:t> </a:t>
            </a:r>
            <a:r>
              <a:rPr lang="en-US" altLang="zh-TW" sz="1800" dirty="0" err="1" smtClean="0">
                <a:sym typeface="Wingdings"/>
              </a:rPr>
              <a:t></a:t>
            </a:r>
            <a:r>
              <a:rPr lang="en-US" altLang="zh-TW" sz="1800" dirty="0" smtClean="0">
                <a:sym typeface="Wingdings"/>
              </a:rPr>
              <a:t> </a:t>
            </a:r>
            <a:r>
              <a:rPr lang="en-US" altLang="zh-TW" sz="1800" dirty="0" err="1" smtClean="0">
                <a:sym typeface="Wingdings"/>
              </a:rPr>
              <a:t>CHoG</a:t>
            </a:r>
            <a:r>
              <a:rPr lang="en-US" altLang="zh-TW" sz="1800" dirty="0" smtClean="0"/>
              <a:t> </a:t>
            </a:r>
            <a:endParaRPr lang="zh-TW" altLang="en-US" sz="1800" dirty="0"/>
          </a:p>
        </p:txBody>
      </p:sp>
      <p:sp>
        <p:nvSpPr>
          <p:cNvPr id="55304" name="TextBox 36"/>
          <p:cNvSpPr txBox="1">
            <a:spLocks noChangeArrowheads="1"/>
          </p:cNvSpPr>
          <p:nvPr/>
        </p:nvSpPr>
        <p:spPr bwMode="auto">
          <a:xfrm>
            <a:off x="5118100" y="3962400"/>
            <a:ext cx="1279525" cy="400050"/>
          </a:xfrm>
          <a:prstGeom prst="rect">
            <a:avLst/>
          </a:prstGeom>
          <a:noFill/>
          <a:ln w="9525">
            <a:noFill/>
            <a:miter lim="800000"/>
            <a:headEnd/>
            <a:tailEnd/>
          </a:ln>
        </p:spPr>
        <p:txBody>
          <a:bodyPr wrap="none">
            <a:prstTxWarp prst="textNoShape">
              <a:avLst/>
            </a:prstTxWarp>
            <a:spAutoFit/>
          </a:bodyPr>
          <a:lstStyle/>
          <a:p>
            <a:r>
              <a:rPr lang="en-US" altLang="zh-TW" sz="2000" i="1"/>
              <a:t>~ 84 bits</a:t>
            </a:r>
            <a:endParaRPr lang="zh-TW" altLang="en-US" sz="2000" i="1"/>
          </a:p>
        </p:txBody>
      </p:sp>
      <p:sp>
        <p:nvSpPr>
          <p:cNvPr id="55305" name="TextBox 39"/>
          <p:cNvSpPr txBox="1">
            <a:spLocks noChangeArrowheads="1"/>
          </p:cNvSpPr>
          <p:nvPr/>
        </p:nvSpPr>
        <p:spPr bwMode="auto">
          <a:xfrm>
            <a:off x="3632200" y="4724400"/>
            <a:ext cx="1279525" cy="400050"/>
          </a:xfrm>
          <a:prstGeom prst="rect">
            <a:avLst/>
          </a:prstGeom>
          <a:noFill/>
          <a:ln w="9525">
            <a:noFill/>
            <a:miter lim="800000"/>
            <a:headEnd/>
            <a:tailEnd/>
          </a:ln>
        </p:spPr>
        <p:txBody>
          <a:bodyPr wrap="none">
            <a:prstTxWarp prst="textNoShape">
              <a:avLst/>
            </a:prstTxWarp>
            <a:spAutoFit/>
          </a:bodyPr>
          <a:lstStyle/>
          <a:p>
            <a:r>
              <a:rPr lang="en-US" altLang="zh-TW" sz="2000" i="1"/>
              <a:t>~ 59 bits</a:t>
            </a:r>
            <a:endParaRPr lang="zh-TW" altLang="en-US" sz="2000" i="1"/>
          </a:p>
        </p:txBody>
      </p:sp>
      <p:cxnSp>
        <p:nvCxnSpPr>
          <p:cNvPr id="55306" name="Straight Connector 40"/>
          <p:cNvCxnSpPr>
            <a:cxnSpLocks noChangeShapeType="1"/>
          </p:cNvCxnSpPr>
          <p:nvPr/>
        </p:nvCxnSpPr>
        <p:spPr bwMode="auto">
          <a:xfrm flipH="1">
            <a:off x="3219450" y="2743200"/>
            <a:ext cx="1588" cy="76200"/>
          </a:xfrm>
          <a:prstGeom prst="line">
            <a:avLst/>
          </a:prstGeom>
          <a:noFill/>
          <a:ln w="9525">
            <a:solidFill>
              <a:schemeClr val="tx1"/>
            </a:solidFill>
            <a:round/>
            <a:headEnd/>
            <a:tailEnd/>
          </a:ln>
        </p:spPr>
      </p:cxnSp>
      <p:cxnSp>
        <p:nvCxnSpPr>
          <p:cNvPr id="11" name="Straight Connector 41"/>
          <p:cNvCxnSpPr/>
          <p:nvPr/>
        </p:nvCxnSpPr>
        <p:spPr>
          <a:xfrm rot="5400000">
            <a:off x="3434557" y="2780506"/>
            <a:ext cx="762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43"/>
          <p:cNvCxnSpPr/>
          <p:nvPr/>
        </p:nvCxnSpPr>
        <p:spPr>
          <a:xfrm rot="5400000">
            <a:off x="4926807" y="2780506"/>
            <a:ext cx="762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309" name="TextBox 46"/>
          <p:cNvSpPr txBox="1">
            <a:spLocks noChangeArrowheads="1"/>
          </p:cNvSpPr>
          <p:nvPr/>
        </p:nvSpPr>
        <p:spPr bwMode="auto">
          <a:xfrm>
            <a:off x="2971800" y="1981200"/>
            <a:ext cx="441325" cy="400050"/>
          </a:xfrm>
          <a:prstGeom prst="rect">
            <a:avLst/>
          </a:prstGeom>
          <a:noFill/>
          <a:ln w="9525">
            <a:noFill/>
            <a:miter lim="800000"/>
            <a:headEnd/>
            <a:tailEnd/>
          </a:ln>
        </p:spPr>
        <p:txBody>
          <a:bodyPr wrap="none">
            <a:prstTxWarp prst="textNoShape">
              <a:avLst/>
            </a:prstTxWarp>
            <a:spAutoFit/>
          </a:bodyPr>
          <a:lstStyle/>
          <a:p>
            <a:r>
              <a:rPr lang="zh-TW" altLang="en-US" sz="2000"/>
              <a:t>52</a:t>
            </a:r>
          </a:p>
        </p:txBody>
      </p:sp>
      <p:sp>
        <p:nvSpPr>
          <p:cNvPr id="55310" name="TextBox 49"/>
          <p:cNvSpPr txBox="1">
            <a:spLocks noChangeArrowheads="1"/>
          </p:cNvSpPr>
          <p:nvPr/>
        </p:nvSpPr>
        <p:spPr bwMode="auto">
          <a:xfrm>
            <a:off x="3302000" y="2209800"/>
            <a:ext cx="441325" cy="400050"/>
          </a:xfrm>
          <a:prstGeom prst="rect">
            <a:avLst/>
          </a:prstGeom>
          <a:noFill/>
          <a:ln w="9525">
            <a:noFill/>
            <a:miter lim="800000"/>
            <a:headEnd/>
            <a:tailEnd/>
          </a:ln>
        </p:spPr>
        <p:txBody>
          <a:bodyPr wrap="none">
            <a:prstTxWarp prst="textNoShape">
              <a:avLst/>
            </a:prstTxWarp>
            <a:spAutoFit/>
          </a:bodyPr>
          <a:lstStyle/>
          <a:p>
            <a:r>
              <a:rPr lang="zh-TW" altLang="en-US" sz="2000"/>
              <a:t>59</a:t>
            </a:r>
          </a:p>
        </p:txBody>
      </p:sp>
      <p:sp>
        <p:nvSpPr>
          <p:cNvPr id="55311" name="TextBox 51"/>
          <p:cNvSpPr txBox="1">
            <a:spLocks noChangeArrowheads="1"/>
          </p:cNvSpPr>
          <p:nvPr/>
        </p:nvSpPr>
        <p:spPr bwMode="auto">
          <a:xfrm>
            <a:off x="4705350" y="1981200"/>
            <a:ext cx="454025" cy="400050"/>
          </a:xfrm>
          <a:prstGeom prst="rect">
            <a:avLst/>
          </a:prstGeom>
          <a:noFill/>
          <a:ln w="9525">
            <a:noFill/>
            <a:miter lim="800000"/>
            <a:headEnd/>
            <a:tailEnd/>
          </a:ln>
        </p:spPr>
        <p:txBody>
          <a:bodyPr wrap="none">
            <a:prstTxWarp prst="textNoShape">
              <a:avLst/>
            </a:prstTxWarp>
            <a:spAutoFit/>
          </a:bodyPr>
          <a:lstStyle/>
          <a:p>
            <a:r>
              <a:rPr lang="zh-TW" altLang="en-US" sz="2000"/>
              <a:t>84</a:t>
            </a:r>
          </a:p>
        </p:txBody>
      </p:sp>
      <p:cxnSp>
        <p:nvCxnSpPr>
          <p:cNvPr id="55312" name="Straight Connector 55"/>
          <p:cNvCxnSpPr>
            <a:cxnSpLocks noChangeShapeType="1"/>
          </p:cNvCxnSpPr>
          <p:nvPr/>
        </p:nvCxnSpPr>
        <p:spPr bwMode="auto">
          <a:xfrm flipV="1">
            <a:off x="3219450" y="2378075"/>
            <a:ext cx="6350" cy="361950"/>
          </a:xfrm>
          <a:prstGeom prst="line">
            <a:avLst/>
          </a:prstGeom>
          <a:noFill/>
          <a:ln w="9525">
            <a:solidFill>
              <a:srgbClr val="BFBFBF"/>
            </a:solidFill>
            <a:round/>
            <a:headEnd/>
            <a:tailEnd/>
          </a:ln>
        </p:spPr>
      </p:cxnSp>
      <p:cxnSp>
        <p:nvCxnSpPr>
          <p:cNvPr id="14" name="Straight Connector 57"/>
          <p:cNvCxnSpPr/>
          <p:nvPr/>
        </p:nvCxnSpPr>
        <p:spPr>
          <a:xfrm rot="5400000" flipH="1" flipV="1">
            <a:off x="3401219" y="2672556"/>
            <a:ext cx="133350" cy="1588"/>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59"/>
          <p:cNvCxnSpPr/>
          <p:nvPr/>
        </p:nvCxnSpPr>
        <p:spPr>
          <a:xfrm rot="5400000" flipH="1" flipV="1">
            <a:off x="4781551" y="2557462"/>
            <a:ext cx="361950" cy="3175"/>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55315" name="Rectangle 4"/>
          <p:cNvSpPr>
            <a:spLocks noChangeArrowheads="1"/>
          </p:cNvSpPr>
          <p:nvPr/>
        </p:nvSpPr>
        <p:spPr bwMode="auto">
          <a:xfrm>
            <a:off x="660400" y="3200400"/>
            <a:ext cx="5892800" cy="457200"/>
          </a:xfrm>
          <a:prstGeom prst="rect">
            <a:avLst/>
          </a:prstGeom>
          <a:solidFill>
            <a:schemeClr val="accent1"/>
          </a:solidFill>
          <a:ln w="25400">
            <a:solidFill>
              <a:srgbClr val="95ADBC"/>
            </a:solidFill>
            <a:miter lim="800000"/>
            <a:headEnd/>
            <a:tailEnd/>
          </a:ln>
        </p:spPr>
        <p:txBody>
          <a:bodyPr wrap="none" anchor="ctr">
            <a:prstTxWarp prst="textNoShape">
              <a:avLst/>
            </a:prstTxWarp>
          </a:bodyPr>
          <a:lstStyle/>
          <a:p>
            <a:pPr algn="ctr"/>
            <a:r>
              <a:rPr lang="en-US" altLang="zh-TW" sz="2000"/>
              <a:t>SIFT</a:t>
            </a:r>
          </a:p>
        </p:txBody>
      </p:sp>
      <p:sp>
        <p:nvSpPr>
          <p:cNvPr id="10" name="Rectangle 33"/>
          <p:cNvSpPr/>
          <p:nvPr/>
        </p:nvSpPr>
        <p:spPr>
          <a:xfrm>
            <a:off x="6553200" y="3200400"/>
            <a:ext cx="20320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nchor="ctr">
            <a:prstTxWarp prst="textNoShape">
              <a:avLst/>
            </a:prstTxWarp>
          </a:bodyPr>
          <a:lstStyle/>
          <a:p>
            <a:pPr algn="ctr">
              <a:defRPr/>
            </a:pPr>
            <a:r>
              <a:rPr lang="en-US" altLang="zh-TW" sz="2000" dirty="0" smtClean="0">
                <a:solidFill>
                  <a:schemeClr val="bg1"/>
                </a:solidFill>
                <a:ea typeface="PMingLiU" pitchFamily="18" charset="-120"/>
                <a:cs typeface="PMingLiU" pitchFamily="18" charset="-120"/>
              </a:rPr>
              <a:t>Location </a:t>
            </a:r>
            <a:r>
              <a:rPr lang="en-US" altLang="zh-TW" sz="2000" dirty="0" err="1" smtClean="0">
                <a:solidFill>
                  <a:schemeClr val="bg1"/>
                </a:solidFill>
                <a:ea typeface="PMingLiU" pitchFamily="18" charset="-120"/>
                <a:cs typeface="PMingLiU" pitchFamily="18" charset="-120"/>
              </a:rPr>
              <a:t>x,y</a:t>
            </a:r>
            <a:r>
              <a:rPr lang="en-US" altLang="zh-TW" sz="2000" dirty="0" smtClean="0">
                <a:solidFill>
                  <a:schemeClr val="bg1"/>
                </a:solidFill>
                <a:ea typeface="PMingLiU" pitchFamily="18" charset="-120"/>
                <a:cs typeface="PMingLiU" pitchFamily="18" charset="-120"/>
              </a:rPr>
              <a:t> </a:t>
            </a:r>
            <a:endParaRPr lang="zh-TW" altLang="en-US" sz="2000" dirty="0">
              <a:solidFill>
                <a:schemeClr val="bg1"/>
              </a:solidFill>
              <a:ea typeface="PMingLiU" pitchFamily="18" charset="-120"/>
              <a:cs typeface="PMingLiU" pitchFamily="18" charset="-120"/>
            </a:endParaRPr>
          </a:p>
        </p:txBody>
      </p:sp>
      <p:sp>
        <p:nvSpPr>
          <p:cNvPr id="55317" name="TextBox 36"/>
          <p:cNvSpPr txBox="1">
            <a:spLocks noChangeArrowheads="1"/>
          </p:cNvSpPr>
          <p:nvPr/>
        </p:nvSpPr>
        <p:spPr bwMode="auto">
          <a:xfrm>
            <a:off x="8507413" y="3200400"/>
            <a:ext cx="1344612" cy="400050"/>
          </a:xfrm>
          <a:prstGeom prst="rect">
            <a:avLst/>
          </a:prstGeom>
          <a:noFill/>
          <a:ln w="9525">
            <a:noFill/>
            <a:miter lim="800000"/>
            <a:headEnd/>
            <a:tailEnd/>
          </a:ln>
        </p:spPr>
        <p:txBody>
          <a:bodyPr wrap="none">
            <a:prstTxWarp prst="textNoShape">
              <a:avLst/>
            </a:prstTxWarp>
            <a:spAutoFit/>
          </a:bodyPr>
          <a:lstStyle/>
          <a:p>
            <a:r>
              <a:rPr lang="en-US" altLang="zh-TW" sz="2000" i="1"/>
              <a:t>1088 bits</a:t>
            </a:r>
            <a:endParaRPr lang="zh-TW" altLang="en-US" sz="2000" i="1"/>
          </a:p>
        </p:txBody>
      </p:sp>
      <p:grpSp>
        <p:nvGrpSpPr>
          <p:cNvPr id="55318" name="Group 22"/>
          <p:cNvGrpSpPr>
            <a:grpSpLocks/>
          </p:cNvGrpSpPr>
          <p:nvPr/>
        </p:nvGrpSpPr>
        <p:grpSpPr bwMode="auto">
          <a:xfrm>
            <a:off x="6108700" y="3124200"/>
            <a:ext cx="206375" cy="685800"/>
            <a:chOff x="4744" y="2880"/>
            <a:chExt cx="168" cy="288"/>
          </a:xfrm>
        </p:grpSpPr>
        <p:sp>
          <p:nvSpPr>
            <p:cNvPr id="55330" name="Freeform 23"/>
            <p:cNvSpPr>
              <a:spLocks/>
            </p:cNvSpPr>
            <p:nvPr/>
          </p:nvSpPr>
          <p:spPr bwMode="auto">
            <a:xfrm>
              <a:off x="4744" y="2880"/>
              <a:ext cx="112" cy="288"/>
            </a:xfrm>
            <a:custGeom>
              <a:avLst/>
              <a:gdLst>
                <a:gd name="T0" fmla="*/ 56 w 112"/>
                <a:gd name="T1" fmla="*/ 0 h 288"/>
                <a:gd name="T2" fmla="*/ 8 w 112"/>
                <a:gd name="T3" fmla="*/ 96 h 288"/>
                <a:gd name="T4" fmla="*/ 104 w 112"/>
                <a:gd name="T5" fmla="*/ 192 h 288"/>
                <a:gd name="T6" fmla="*/ 56 w 112"/>
                <a:gd name="T7" fmla="*/ 288 h 288"/>
                <a:gd name="T8" fmla="*/ 0 60000 65536"/>
                <a:gd name="T9" fmla="*/ 0 60000 65536"/>
                <a:gd name="T10" fmla="*/ 0 60000 65536"/>
                <a:gd name="T11" fmla="*/ 0 60000 65536"/>
                <a:gd name="T12" fmla="*/ 0 w 112"/>
                <a:gd name="T13" fmla="*/ 0 h 288"/>
                <a:gd name="T14" fmla="*/ 112 w 112"/>
                <a:gd name="T15" fmla="*/ 288 h 288"/>
              </a:gdLst>
              <a:ahLst/>
              <a:cxnLst>
                <a:cxn ang="T8">
                  <a:pos x="T0" y="T1"/>
                </a:cxn>
                <a:cxn ang="T9">
                  <a:pos x="T2" y="T3"/>
                </a:cxn>
                <a:cxn ang="T10">
                  <a:pos x="T4" y="T5"/>
                </a:cxn>
                <a:cxn ang="T11">
                  <a:pos x="T6" y="T7"/>
                </a:cxn>
              </a:cxnLst>
              <a:rect l="T12" t="T13" r="T14" b="T15"/>
              <a:pathLst>
                <a:path w="112" h="288">
                  <a:moveTo>
                    <a:pt x="56" y="0"/>
                  </a:moveTo>
                  <a:cubicBezTo>
                    <a:pt x="28" y="32"/>
                    <a:pt x="0" y="64"/>
                    <a:pt x="8" y="96"/>
                  </a:cubicBezTo>
                  <a:cubicBezTo>
                    <a:pt x="16" y="128"/>
                    <a:pt x="96" y="160"/>
                    <a:pt x="104" y="192"/>
                  </a:cubicBezTo>
                  <a:cubicBezTo>
                    <a:pt x="112" y="224"/>
                    <a:pt x="84" y="256"/>
                    <a:pt x="56" y="288"/>
                  </a:cubicBezTo>
                </a:path>
              </a:pathLst>
            </a:custGeom>
            <a:noFill/>
            <a:ln w="9525">
              <a:solidFill>
                <a:schemeClr val="tx1"/>
              </a:solidFill>
              <a:round/>
              <a:headEnd/>
              <a:tailEnd/>
            </a:ln>
          </p:spPr>
          <p:txBody>
            <a:bodyPr>
              <a:prstTxWarp prst="textNoShape">
                <a:avLst/>
              </a:prstTxWarp>
            </a:bodyPr>
            <a:lstStyle/>
            <a:p>
              <a:endParaRPr lang="en-US" sz="2000"/>
            </a:p>
          </p:txBody>
        </p:sp>
        <p:sp>
          <p:nvSpPr>
            <p:cNvPr id="55331" name="Freeform 24"/>
            <p:cNvSpPr>
              <a:spLocks/>
            </p:cNvSpPr>
            <p:nvPr/>
          </p:nvSpPr>
          <p:spPr bwMode="auto">
            <a:xfrm>
              <a:off x="4784" y="2880"/>
              <a:ext cx="112" cy="288"/>
            </a:xfrm>
            <a:custGeom>
              <a:avLst/>
              <a:gdLst>
                <a:gd name="T0" fmla="*/ 56 w 112"/>
                <a:gd name="T1" fmla="*/ 0 h 288"/>
                <a:gd name="T2" fmla="*/ 8 w 112"/>
                <a:gd name="T3" fmla="*/ 96 h 288"/>
                <a:gd name="T4" fmla="*/ 104 w 112"/>
                <a:gd name="T5" fmla="*/ 192 h 288"/>
                <a:gd name="T6" fmla="*/ 56 w 112"/>
                <a:gd name="T7" fmla="*/ 288 h 288"/>
                <a:gd name="T8" fmla="*/ 0 60000 65536"/>
                <a:gd name="T9" fmla="*/ 0 60000 65536"/>
                <a:gd name="T10" fmla="*/ 0 60000 65536"/>
                <a:gd name="T11" fmla="*/ 0 60000 65536"/>
                <a:gd name="T12" fmla="*/ 0 w 112"/>
                <a:gd name="T13" fmla="*/ 0 h 288"/>
                <a:gd name="T14" fmla="*/ 112 w 112"/>
                <a:gd name="T15" fmla="*/ 288 h 288"/>
              </a:gdLst>
              <a:ahLst/>
              <a:cxnLst>
                <a:cxn ang="T8">
                  <a:pos x="T0" y="T1"/>
                </a:cxn>
                <a:cxn ang="T9">
                  <a:pos x="T2" y="T3"/>
                </a:cxn>
                <a:cxn ang="T10">
                  <a:pos x="T4" y="T5"/>
                </a:cxn>
                <a:cxn ang="T11">
                  <a:pos x="T6" y="T7"/>
                </a:cxn>
              </a:cxnLst>
              <a:rect l="T12" t="T13" r="T14" b="T15"/>
              <a:pathLst>
                <a:path w="112" h="288">
                  <a:moveTo>
                    <a:pt x="56" y="0"/>
                  </a:moveTo>
                  <a:cubicBezTo>
                    <a:pt x="28" y="32"/>
                    <a:pt x="0" y="64"/>
                    <a:pt x="8" y="96"/>
                  </a:cubicBezTo>
                  <a:cubicBezTo>
                    <a:pt x="16" y="128"/>
                    <a:pt x="96" y="160"/>
                    <a:pt x="104" y="192"/>
                  </a:cubicBezTo>
                  <a:cubicBezTo>
                    <a:pt x="112" y="224"/>
                    <a:pt x="84" y="256"/>
                    <a:pt x="56" y="288"/>
                  </a:cubicBezTo>
                </a:path>
              </a:pathLst>
            </a:custGeom>
            <a:noFill/>
            <a:ln w="76200">
              <a:solidFill>
                <a:schemeClr val="bg1"/>
              </a:solidFill>
              <a:round/>
              <a:headEnd/>
              <a:tailEnd/>
            </a:ln>
          </p:spPr>
          <p:txBody>
            <a:bodyPr>
              <a:prstTxWarp prst="textNoShape">
                <a:avLst/>
              </a:prstTxWarp>
            </a:bodyPr>
            <a:lstStyle/>
            <a:p>
              <a:endParaRPr lang="en-US" sz="2000"/>
            </a:p>
          </p:txBody>
        </p:sp>
        <p:sp>
          <p:nvSpPr>
            <p:cNvPr id="55332" name="Freeform 25"/>
            <p:cNvSpPr>
              <a:spLocks/>
            </p:cNvSpPr>
            <p:nvPr/>
          </p:nvSpPr>
          <p:spPr bwMode="auto">
            <a:xfrm>
              <a:off x="4800" y="2880"/>
              <a:ext cx="112" cy="288"/>
            </a:xfrm>
            <a:custGeom>
              <a:avLst/>
              <a:gdLst>
                <a:gd name="T0" fmla="*/ 56 w 112"/>
                <a:gd name="T1" fmla="*/ 0 h 288"/>
                <a:gd name="T2" fmla="*/ 8 w 112"/>
                <a:gd name="T3" fmla="*/ 96 h 288"/>
                <a:gd name="T4" fmla="*/ 104 w 112"/>
                <a:gd name="T5" fmla="*/ 192 h 288"/>
                <a:gd name="T6" fmla="*/ 56 w 112"/>
                <a:gd name="T7" fmla="*/ 288 h 288"/>
                <a:gd name="T8" fmla="*/ 0 60000 65536"/>
                <a:gd name="T9" fmla="*/ 0 60000 65536"/>
                <a:gd name="T10" fmla="*/ 0 60000 65536"/>
                <a:gd name="T11" fmla="*/ 0 60000 65536"/>
                <a:gd name="T12" fmla="*/ 0 w 112"/>
                <a:gd name="T13" fmla="*/ 0 h 288"/>
                <a:gd name="T14" fmla="*/ 112 w 112"/>
                <a:gd name="T15" fmla="*/ 288 h 288"/>
              </a:gdLst>
              <a:ahLst/>
              <a:cxnLst>
                <a:cxn ang="T8">
                  <a:pos x="T0" y="T1"/>
                </a:cxn>
                <a:cxn ang="T9">
                  <a:pos x="T2" y="T3"/>
                </a:cxn>
                <a:cxn ang="T10">
                  <a:pos x="T4" y="T5"/>
                </a:cxn>
                <a:cxn ang="T11">
                  <a:pos x="T6" y="T7"/>
                </a:cxn>
              </a:cxnLst>
              <a:rect l="T12" t="T13" r="T14" b="T15"/>
              <a:pathLst>
                <a:path w="112" h="288">
                  <a:moveTo>
                    <a:pt x="56" y="0"/>
                  </a:moveTo>
                  <a:cubicBezTo>
                    <a:pt x="28" y="32"/>
                    <a:pt x="0" y="64"/>
                    <a:pt x="8" y="96"/>
                  </a:cubicBezTo>
                  <a:cubicBezTo>
                    <a:pt x="16" y="128"/>
                    <a:pt x="96" y="160"/>
                    <a:pt x="104" y="192"/>
                  </a:cubicBezTo>
                  <a:cubicBezTo>
                    <a:pt x="112" y="224"/>
                    <a:pt x="84" y="256"/>
                    <a:pt x="56" y="288"/>
                  </a:cubicBezTo>
                </a:path>
              </a:pathLst>
            </a:custGeom>
            <a:noFill/>
            <a:ln w="9525">
              <a:solidFill>
                <a:schemeClr val="tx1"/>
              </a:solidFill>
              <a:round/>
              <a:headEnd/>
              <a:tailEnd/>
            </a:ln>
          </p:spPr>
          <p:txBody>
            <a:bodyPr>
              <a:prstTxWarp prst="textNoShape">
                <a:avLst/>
              </a:prstTxWarp>
            </a:bodyPr>
            <a:lstStyle/>
            <a:p>
              <a:endParaRPr lang="en-US" sz="2000"/>
            </a:p>
          </p:txBody>
        </p:sp>
      </p:grpSp>
      <p:grpSp>
        <p:nvGrpSpPr>
          <p:cNvPr id="55319" name="Group 26"/>
          <p:cNvGrpSpPr>
            <a:grpSpLocks/>
          </p:cNvGrpSpPr>
          <p:nvPr/>
        </p:nvGrpSpPr>
        <p:grpSpPr bwMode="auto">
          <a:xfrm>
            <a:off x="6108700" y="2667000"/>
            <a:ext cx="165100" cy="228600"/>
            <a:chOff x="3552" y="1440"/>
            <a:chExt cx="120" cy="288"/>
          </a:xfrm>
        </p:grpSpPr>
        <p:sp>
          <p:nvSpPr>
            <p:cNvPr id="55327" name="Freeform 27"/>
            <p:cNvSpPr>
              <a:spLocks/>
            </p:cNvSpPr>
            <p:nvPr/>
          </p:nvSpPr>
          <p:spPr bwMode="auto">
            <a:xfrm>
              <a:off x="3581" y="1440"/>
              <a:ext cx="80" cy="288"/>
            </a:xfrm>
            <a:custGeom>
              <a:avLst/>
              <a:gdLst>
                <a:gd name="T0" fmla="*/ 15 w 112"/>
                <a:gd name="T1" fmla="*/ 0 h 288"/>
                <a:gd name="T2" fmla="*/ 2 w 112"/>
                <a:gd name="T3" fmla="*/ 96 h 288"/>
                <a:gd name="T4" fmla="*/ 27 w 112"/>
                <a:gd name="T5" fmla="*/ 192 h 288"/>
                <a:gd name="T6" fmla="*/ 15 w 112"/>
                <a:gd name="T7" fmla="*/ 288 h 288"/>
                <a:gd name="T8" fmla="*/ 0 60000 65536"/>
                <a:gd name="T9" fmla="*/ 0 60000 65536"/>
                <a:gd name="T10" fmla="*/ 0 60000 65536"/>
                <a:gd name="T11" fmla="*/ 0 60000 65536"/>
                <a:gd name="T12" fmla="*/ 0 w 112"/>
                <a:gd name="T13" fmla="*/ 0 h 288"/>
                <a:gd name="T14" fmla="*/ 112 w 112"/>
                <a:gd name="T15" fmla="*/ 288 h 288"/>
              </a:gdLst>
              <a:ahLst/>
              <a:cxnLst>
                <a:cxn ang="T8">
                  <a:pos x="T0" y="T1"/>
                </a:cxn>
                <a:cxn ang="T9">
                  <a:pos x="T2" y="T3"/>
                </a:cxn>
                <a:cxn ang="T10">
                  <a:pos x="T4" y="T5"/>
                </a:cxn>
                <a:cxn ang="T11">
                  <a:pos x="T6" y="T7"/>
                </a:cxn>
              </a:cxnLst>
              <a:rect l="T12" t="T13" r="T14" b="T15"/>
              <a:pathLst>
                <a:path w="112" h="288">
                  <a:moveTo>
                    <a:pt x="56" y="0"/>
                  </a:moveTo>
                  <a:cubicBezTo>
                    <a:pt x="28" y="32"/>
                    <a:pt x="0" y="64"/>
                    <a:pt x="8" y="96"/>
                  </a:cubicBezTo>
                  <a:cubicBezTo>
                    <a:pt x="16" y="128"/>
                    <a:pt x="96" y="160"/>
                    <a:pt x="104" y="192"/>
                  </a:cubicBezTo>
                  <a:cubicBezTo>
                    <a:pt x="112" y="224"/>
                    <a:pt x="84" y="256"/>
                    <a:pt x="56" y="288"/>
                  </a:cubicBezTo>
                </a:path>
              </a:pathLst>
            </a:custGeom>
            <a:noFill/>
            <a:ln w="76200">
              <a:solidFill>
                <a:schemeClr val="bg1"/>
              </a:solidFill>
              <a:round/>
              <a:headEnd/>
              <a:tailEnd/>
            </a:ln>
          </p:spPr>
          <p:txBody>
            <a:bodyPr>
              <a:prstTxWarp prst="textNoShape">
                <a:avLst/>
              </a:prstTxWarp>
            </a:bodyPr>
            <a:lstStyle/>
            <a:p>
              <a:endParaRPr lang="en-US" sz="2000"/>
            </a:p>
          </p:txBody>
        </p:sp>
        <p:sp>
          <p:nvSpPr>
            <p:cNvPr id="55328" name="Freeform 28"/>
            <p:cNvSpPr>
              <a:spLocks/>
            </p:cNvSpPr>
            <p:nvPr/>
          </p:nvSpPr>
          <p:spPr bwMode="auto">
            <a:xfrm>
              <a:off x="3552" y="1440"/>
              <a:ext cx="80" cy="288"/>
            </a:xfrm>
            <a:custGeom>
              <a:avLst/>
              <a:gdLst>
                <a:gd name="T0" fmla="*/ 15 w 112"/>
                <a:gd name="T1" fmla="*/ 0 h 288"/>
                <a:gd name="T2" fmla="*/ 2 w 112"/>
                <a:gd name="T3" fmla="*/ 96 h 288"/>
                <a:gd name="T4" fmla="*/ 27 w 112"/>
                <a:gd name="T5" fmla="*/ 192 h 288"/>
                <a:gd name="T6" fmla="*/ 15 w 112"/>
                <a:gd name="T7" fmla="*/ 288 h 288"/>
                <a:gd name="T8" fmla="*/ 0 60000 65536"/>
                <a:gd name="T9" fmla="*/ 0 60000 65536"/>
                <a:gd name="T10" fmla="*/ 0 60000 65536"/>
                <a:gd name="T11" fmla="*/ 0 60000 65536"/>
                <a:gd name="T12" fmla="*/ 0 w 112"/>
                <a:gd name="T13" fmla="*/ 0 h 288"/>
                <a:gd name="T14" fmla="*/ 112 w 112"/>
                <a:gd name="T15" fmla="*/ 288 h 288"/>
              </a:gdLst>
              <a:ahLst/>
              <a:cxnLst>
                <a:cxn ang="T8">
                  <a:pos x="T0" y="T1"/>
                </a:cxn>
                <a:cxn ang="T9">
                  <a:pos x="T2" y="T3"/>
                </a:cxn>
                <a:cxn ang="T10">
                  <a:pos x="T4" y="T5"/>
                </a:cxn>
                <a:cxn ang="T11">
                  <a:pos x="T6" y="T7"/>
                </a:cxn>
              </a:cxnLst>
              <a:rect l="T12" t="T13" r="T14" b="T15"/>
              <a:pathLst>
                <a:path w="112" h="288">
                  <a:moveTo>
                    <a:pt x="56" y="0"/>
                  </a:moveTo>
                  <a:cubicBezTo>
                    <a:pt x="28" y="32"/>
                    <a:pt x="0" y="64"/>
                    <a:pt x="8" y="96"/>
                  </a:cubicBezTo>
                  <a:cubicBezTo>
                    <a:pt x="16" y="128"/>
                    <a:pt x="96" y="160"/>
                    <a:pt x="104" y="192"/>
                  </a:cubicBezTo>
                  <a:cubicBezTo>
                    <a:pt x="112" y="224"/>
                    <a:pt x="84" y="256"/>
                    <a:pt x="56" y="288"/>
                  </a:cubicBezTo>
                </a:path>
              </a:pathLst>
            </a:custGeom>
            <a:noFill/>
            <a:ln w="9525">
              <a:solidFill>
                <a:schemeClr val="tx1"/>
              </a:solidFill>
              <a:round/>
              <a:headEnd/>
              <a:tailEnd/>
            </a:ln>
          </p:spPr>
          <p:txBody>
            <a:bodyPr>
              <a:prstTxWarp prst="textNoShape">
                <a:avLst/>
              </a:prstTxWarp>
            </a:bodyPr>
            <a:lstStyle/>
            <a:p>
              <a:endParaRPr lang="en-US" sz="2000"/>
            </a:p>
          </p:txBody>
        </p:sp>
        <p:sp>
          <p:nvSpPr>
            <p:cNvPr id="55329" name="Freeform 29"/>
            <p:cNvSpPr>
              <a:spLocks/>
            </p:cNvSpPr>
            <p:nvPr/>
          </p:nvSpPr>
          <p:spPr bwMode="auto">
            <a:xfrm>
              <a:off x="3592" y="1440"/>
              <a:ext cx="80" cy="288"/>
            </a:xfrm>
            <a:custGeom>
              <a:avLst/>
              <a:gdLst>
                <a:gd name="T0" fmla="*/ 15 w 112"/>
                <a:gd name="T1" fmla="*/ 0 h 288"/>
                <a:gd name="T2" fmla="*/ 2 w 112"/>
                <a:gd name="T3" fmla="*/ 96 h 288"/>
                <a:gd name="T4" fmla="*/ 27 w 112"/>
                <a:gd name="T5" fmla="*/ 192 h 288"/>
                <a:gd name="T6" fmla="*/ 15 w 112"/>
                <a:gd name="T7" fmla="*/ 288 h 288"/>
                <a:gd name="T8" fmla="*/ 0 60000 65536"/>
                <a:gd name="T9" fmla="*/ 0 60000 65536"/>
                <a:gd name="T10" fmla="*/ 0 60000 65536"/>
                <a:gd name="T11" fmla="*/ 0 60000 65536"/>
                <a:gd name="T12" fmla="*/ 0 w 112"/>
                <a:gd name="T13" fmla="*/ 0 h 288"/>
                <a:gd name="T14" fmla="*/ 112 w 112"/>
                <a:gd name="T15" fmla="*/ 288 h 288"/>
              </a:gdLst>
              <a:ahLst/>
              <a:cxnLst>
                <a:cxn ang="T8">
                  <a:pos x="T0" y="T1"/>
                </a:cxn>
                <a:cxn ang="T9">
                  <a:pos x="T2" y="T3"/>
                </a:cxn>
                <a:cxn ang="T10">
                  <a:pos x="T4" y="T5"/>
                </a:cxn>
                <a:cxn ang="T11">
                  <a:pos x="T6" y="T7"/>
                </a:cxn>
              </a:cxnLst>
              <a:rect l="T12" t="T13" r="T14" b="T15"/>
              <a:pathLst>
                <a:path w="112" h="288">
                  <a:moveTo>
                    <a:pt x="56" y="0"/>
                  </a:moveTo>
                  <a:cubicBezTo>
                    <a:pt x="28" y="32"/>
                    <a:pt x="0" y="64"/>
                    <a:pt x="8" y="96"/>
                  </a:cubicBezTo>
                  <a:cubicBezTo>
                    <a:pt x="16" y="128"/>
                    <a:pt x="96" y="160"/>
                    <a:pt x="104" y="192"/>
                  </a:cubicBezTo>
                  <a:cubicBezTo>
                    <a:pt x="112" y="224"/>
                    <a:pt x="84" y="256"/>
                    <a:pt x="56" y="288"/>
                  </a:cubicBezTo>
                </a:path>
              </a:pathLst>
            </a:custGeom>
            <a:noFill/>
            <a:ln w="9525">
              <a:solidFill>
                <a:schemeClr val="tx1"/>
              </a:solidFill>
              <a:round/>
              <a:headEnd/>
              <a:tailEnd/>
            </a:ln>
          </p:spPr>
          <p:txBody>
            <a:bodyPr>
              <a:prstTxWarp prst="textNoShape">
                <a:avLst/>
              </a:prstTxWarp>
            </a:bodyPr>
            <a:lstStyle/>
            <a:p>
              <a:endParaRPr lang="en-US" sz="2000"/>
            </a:p>
          </p:txBody>
        </p:sp>
      </p:grpSp>
      <p:cxnSp>
        <p:nvCxnSpPr>
          <p:cNvPr id="16" name="Straight Connector 43"/>
          <p:cNvCxnSpPr/>
          <p:nvPr/>
        </p:nvCxnSpPr>
        <p:spPr>
          <a:xfrm rot="5400000">
            <a:off x="6520657" y="2780506"/>
            <a:ext cx="762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321" name="TextBox 51"/>
          <p:cNvSpPr txBox="1">
            <a:spLocks noChangeArrowheads="1"/>
          </p:cNvSpPr>
          <p:nvPr/>
        </p:nvSpPr>
        <p:spPr bwMode="auto">
          <a:xfrm>
            <a:off x="6146800" y="1981200"/>
            <a:ext cx="711200" cy="400050"/>
          </a:xfrm>
          <a:prstGeom prst="rect">
            <a:avLst/>
          </a:prstGeom>
          <a:noFill/>
          <a:ln w="9525">
            <a:noFill/>
            <a:miter lim="800000"/>
            <a:headEnd/>
            <a:tailEnd/>
          </a:ln>
        </p:spPr>
        <p:txBody>
          <a:bodyPr wrap="none">
            <a:prstTxWarp prst="textNoShape">
              <a:avLst/>
            </a:prstTxWarp>
            <a:spAutoFit/>
          </a:bodyPr>
          <a:lstStyle/>
          <a:p>
            <a:r>
              <a:rPr lang="zh-TW" altLang="en-US" sz="2000"/>
              <a:t>1024</a:t>
            </a:r>
          </a:p>
        </p:txBody>
      </p:sp>
      <p:cxnSp>
        <p:nvCxnSpPr>
          <p:cNvPr id="17" name="Straight Connector 59"/>
          <p:cNvCxnSpPr/>
          <p:nvPr/>
        </p:nvCxnSpPr>
        <p:spPr>
          <a:xfrm rot="5400000" flipH="1" flipV="1">
            <a:off x="6376194" y="2558256"/>
            <a:ext cx="361950" cy="1588"/>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323" name="Straight Connector 43"/>
          <p:cNvCxnSpPr>
            <a:cxnSpLocks noChangeShapeType="1"/>
          </p:cNvCxnSpPr>
          <p:nvPr/>
        </p:nvCxnSpPr>
        <p:spPr bwMode="auto">
          <a:xfrm flipH="1">
            <a:off x="8609013" y="2743200"/>
            <a:ext cx="1587" cy="76200"/>
          </a:xfrm>
          <a:prstGeom prst="line">
            <a:avLst/>
          </a:prstGeom>
          <a:noFill/>
          <a:ln w="9525">
            <a:solidFill>
              <a:schemeClr val="tx1"/>
            </a:solidFill>
            <a:round/>
            <a:headEnd/>
            <a:tailEnd/>
          </a:ln>
        </p:spPr>
      </p:cxnSp>
      <p:sp>
        <p:nvSpPr>
          <p:cNvPr id="55324" name="TextBox 51"/>
          <p:cNvSpPr txBox="1">
            <a:spLocks noChangeArrowheads="1"/>
          </p:cNvSpPr>
          <p:nvPr/>
        </p:nvSpPr>
        <p:spPr bwMode="auto">
          <a:xfrm>
            <a:off x="8269288" y="1981200"/>
            <a:ext cx="696912" cy="400050"/>
          </a:xfrm>
          <a:prstGeom prst="rect">
            <a:avLst/>
          </a:prstGeom>
          <a:noFill/>
          <a:ln w="9525">
            <a:noFill/>
            <a:miter lim="800000"/>
            <a:headEnd/>
            <a:tailEnd/>
          </a:ln>
        </p:spPr>
        <p:txBody>
          <a:bodyPr wrap="none">
            <a:prstTxWarp prst="textNoShape">
              <a:avLst/>
            </a:prstTxWarp>
            <a:spAutoFit/>
          </a:bodyPr>
          <a:lstStyle/>
          <a:p>
            <a:r>
              <a:rPr lang="zh-TW" altLang="en-US" sz="2000"/>
              <a:t>1088</a:t>
            </a:r>
          </a:p>
        </p:txBody>
      </p:sp>
      <p:cxnSp>
        <p:nvCxnSpPr>
          <p:cNvPr id="55325" name="Straight Connector 59"/>
          <p:cNvCxnSpPr>
            <a:cxnSpLocks noChangeShapeType="1"/>
          </p:cNvCxnSpPr>
          <p:nvPr/>
        </p:nvCxnSpPr>
        <p:spPr bwMode="auto">
          <a:xfrm flipV="1">
            <a:off x="8607425" y="2378075"/>
            <a:ext cx="1588" cy="361950"/>
          </a:xfrm>
          <a:prstGeom prst="line">
            <a:avLst/>
          </a:prstGeom>
          <a:noFill/>
          <a:ln w="9525">
            <a:solidFill>
              <a:srgbClr val="BFBFBF"/>
            </a:solidFill>
            <a:round/>
            <a:headEnd/>
            <a:tailEnd/>
          </a:ln>
        </p:spPr>
      </p:cxnSp>
      <p:sp>
        <p:nvSpPr>
          <p:cNvPr id="55326" name="Text Box 36"/>
          <p:cNvSpPr txBox="1">
            <a:spLocks noChangeArrowheads="1"/>
          </p:cNvSpPr>
          <p:nvPr/>
        </p:nvSpPr>
        <p:spPr bwMode="auto">
          <a:xfrm>
            <a:off x="495300" y="2270125"/>
            <a:ext cx="1395413" cy="400050"/>
          </a:xfrm>
          <a:prstGeom prst="rect">
            <a:avLst/>
          </a:prstGeom>
          <a:noFill/>
          <a:ln w="9525">
            <a:noFill/>
            <a:miter lim="800000"/>
            <a:headEnd/>
            <a:tailEnd/>
          </a:ln>
        </p:spPr>
        <p:txBody>
          <a:bodyPr wrap="none">
            <a:prstTxWarp prst="textNoShape">
              <a:avLst/>
            </a:prstTxWarp>
            <a:spAutoFit/>
          </a:bodyPr>
          <a:lstStyle/>
          <a:p>
            <a:r>
              <a:rPr lang="en-US" altLang="ja-JP" sz="2000"/>
              <a:t>Size (bits)</a:t>
            </a:r>
          </a:p>
        </p:txBody>
      </p:sp>
      <p:sp>
        <p:nvSpPr>
          <p:cNvPr id="37" name="Rectangle 36"/>
          <p:cNvSpPr/>
          <p:nvPr/>
        </p:nvSpPr>
        <p:spPr>
          <a:xfrm>
            <a:off x="5562600" y="6172200"/>
            <a:ext cx="4953000" cy="307777"/>
          </a:xfrm>
          <a:prstGeom prst="rect">
            <a:avLst/>
          </a:prstGeom>
        </p:spPr>
        <p:txBody>
          <a:bodyPr>
            <a:spAutoFit/>
          </a:bodyPr>
          <a:lstStyle/>
          <a:p>
            <a:pPr lvl="0" algn="ctr">
              <a:spcAft>
                <a:spcPts val="600"/>
              </a:spcAft>
            </a:pPr>
            <a:r>
              <a:rPr lang="en-US" altLang="zh-TW" sz="1400" i="1" dirty="0">
                <a:solidFill>
                  <a:srgbClr val="3366CC"/>
                </a:solidFill>
                <a:ea typeface="Arial" charset="0"/>
                <a:cs typeface="Arial" charset="0"/>
                <a:sym typeface="Wingdings" charset="2"/>
              </a:rPr>
              <a:t>[Tsai et al., </a:t>
            </a:r>
            <a:r>
              <a:rPr lang="en-US" altLang="zh-TW" sz="1400" i="1" dirty="0" err="1">
                <a:solidFill>
                  <a:srgbClr val="3366CC"/>
                </a:solidFill>
                <a:ea typeface="Arial" charset="0"/>
                <a:cs typeface="Arial" charset="0"/>
                <a:sym typeface="Wingdings" charset="2"/>
              </a:rPr>
              <a:t>MobiMedia</a:t>
            </a:r>
            <a:r>
              <a:rPr lang="en-US" altLang="zh-TW" sz="1400" i="1" dirty="0">
                <a:solidFill>
                  <a:srgbClr val="3366CC"/>
                </a:solidFill>
                <a:ea typeface="Arial" charset="0"/>
                <a:cs typeface="Arial" charset="0"/>
                <a:sym typeface="Wingdings" charset="2"/>
              </a:rPr>
              <a:t> 2009]</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7" name="Group 6"/>
          <p:cNvGrpSpPr/>
          <p:nvPr/>
        </p:nvGrpSpPr>
        <p:grpSpPr>
          <a:xfrm>
            <a:off x="1447800" y="1123890"/>
            <a:ext cx="6632000" cy="5353110"/>
            <a:chOff x="1600200" y="1066800"/>
            <a:chExt cx="6632000" cy="5353110"/>
          </a:xfrm>
        </p:grpSpPr>
        <p:pic>
          <p:nvPicPr>
            <p:cNvPr id="2084" name="Picture 2083" descr="ImageRetrievalPerformance.png"/>
            <p:cNvPicPr>
              <a:picLocks noChangeAspect="1"/>
            </p:cNvPicPr>
            <p:nvPr/>
          </p:nvPicPr>
          <p:blipFill>
            <a:blip r:embed="rId2"/>
            <a:srcRect l="1360" b="866"/>
            <a:stretch>
              <a:fillRect/>
            </a:stretch>
          </p:blipFill>
          <p:spPr>
            <a:xfrm>
              <a:off x="1600200" y="1066800"/>
              <a:ext cx="6632000" cy="5233059"/>
            </a:xfrm>
            <a:prstGeom prst="rect">
              <a:avLst/>
            </a:prstGeom>
          </p:spPr>
        </p:pic>
        <p:sp>
          <p:nvSpPr>
            <p:cNvPr id="6" name="TextBox 5"/>
            <p:cNvSpPr txBox="1"/>
            <p:nvPr/>
          </p:nvSpPr>
          <p:spPr>
            <a:xfrm>
              <a:off x="3978192" y="6019800"/>
              <a:ext cx="2422608" cy="400110"/>
            </a:xfrm>
            <a:prstGeom prst="rect">
              <a:avLst/>
            </a:prstGeom>
            <a:solidFill>
              <a:schemeClr val="bg1"/>
            </a:solidFill>
          </p:spPr>
          <p:txBody>
            <a:bodyPr wrap="none" rtlCol="0">
              <a:spAutoFit/>
            </a:bodyPr>
            <a:lstStyle/>
            <a:p>
              <a:r>
                <a:rPr lang="en-US" sz="2000"/>
                <a:t>Query size (kByte)</a:t>
              </a:r>
            </a:p>
          </p:txBody>
        </p:sp>
      </p:grpSp>
      <p:sp>
        <p:nvSpPr>
          <p:cNvPr id="119810" name="Rectangle 2"/>
          <p:cNvSpPr>
            <a:spLocks noGrp="1" noChangeArrowheads="1"/>
          </p:cNvSpPr>
          <p:nvPr>
            <p:ph type="title"/>
          </p:nvPr>
        </p:nvSpPr>
        <p:spPr>
          <a:noFill/>
          <a:ln/>
        </p:spPr>
        <p:txBody>
          <a:bodyPr/>
          <a:lstStyle/>
          <a:p>
            <a:r>
              <a:rPr lang="en-US">
                <a:effectLst/>
                <a:ea typeface="ＭＳ Ｐゴシック" charset="-128"/>
                <a:cs typeface="ＭＳ Ｐゴシック" charset="-128"/>
              </a:rPr>
              <a:t>Image Retrieval Performance </a:t>
            </a:r>
          </a:p>
        </p:txBody>
      </p:sp>
      <p:sp>
        <p:nvSpPr>
          <p:cNvPr id="121890" name="Text Box 2082"/>
          <p:cNvSpPr txBox="1">
            <a:spLocks noChangeArrowheads="1"/>
          </p:cNvSpPr>
          <p:nvPr/>
        </p:nvSpPr>
        <p:spPr bwMode="auto">
          <a:xfrm>
            <a:off x="1928813" y="6273800"/>
            <a:ext cx="7164387" cy="579438"/>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a:p>
        </p:txBody>
      </p:sp>
      <p:sp>
        <p:nvSpPr>
          <p:cNvPr id="121891" name="Text Box 2083"/>
          <p:cNvSpPr txBox="1">
            <a:spLocks noChangeArrowheads="1"/>
          </p:cNvSpPr>
          <p:nvPr/>
        </p:nvSpPr>
        <p:spPr bwMode="auto">
          <a:xfrm>
            <a:off x="2057400" y="952380"/>
            <a:ext cx="6408737" cy="40011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a:t>Database: 1 million CD/DVD/book cover images</a:t>
            </a:r>
          </a:p>
        </p:txBody>
      </p:sp>
      <p:sp>
        <p:nvSpPr>
          <p:cNvPr id="8" name="TextBox 7"/>
          <p:cNvSpPr txBox="1"/>
          <p:nvPr/>
        </p:nvSpPr>
        <p:spPr>
          <a:xfrm rot="16200000">
            <a:off x="-199893" y="3213916"/>
            <a:ext cx="3181205" cy="800219"/>
          </a:xfrm>
          <a:prstGeom prst="rect">
            <a:avLst/>
          </a:prstGeom>
          <a:solidFill>
            <a:schemeClr val="bg1"/>
          </a:solidFill>
        </p:spPr>
        <p:txBody>
          <a:bodyPr wrap="none" rtlCol="0">
            <a:spAutoFit/>
          </a:bodyPr>
          <a:lstStyle/>
          <a:p>
            <a:pPr algn="ctr"/>
            <a:r>
              <a:rPr lang="en-US" sz="2800"/>
              <a:t>Accuracy</a:t>
            </a:r>
            <a:r>
              <a:rPr lang="en-US" sz="2400"/>
              <a:t/>
            </a:r>
            <a:br>
              <a:rPr lang="en-US" sz="2400"/>
            </a:br>
            <a:r>
              <a:rPr lang="en-US" sz="1800"/>
              <a:t>% Recall @ 100% Precision</a:t>
            </a:r>
            <a:endParaRPr lang="en-US" sz="2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3" name="Chart 12"/>
          <p:cNvGraphicFramePr>
            <a:graphicFrameLocks noGrp="1"/>
          </p:cNvGraphicFramePr>
          <p:nvPr/>
        </p:nvGraphicFramePr>
        <p:xfrm>
          <a:off x="2819400" y="1219200"/>
          <a:ext cx="6325763" cy="5075371"/>
        </p:xfrm>
        <a:graphic>
          <a:graphicData uri="http://schemas.openxmlformats.org/drawingml/2006/chart">
            <c:chart xmlns:c="http://schemas.openxmlformats.org/drawingml/2006/chart" xmlns:r="http://schemas.openxmlformats.org/officeDocument/2006/relationships" r:id="rId3"/>
          </a:graphicData>
        </a:graphic>
      </p:graphicFrame>
      <p:sp>
        <p:nvSpPr>
          <p:cNvPr id="1827844" name="Rectangle 4"/>
          <p:cNvSpPr>
            <a:spLocks noChangeArrowheads="1"/>
          </p:cNvSpPr>
          <p:nvPr/>
        </p:nvSpPr>
        <p:spPr bwMode="auto">
          <a:xfrm>
            <a:off x="742950" y="152400"/>
            <a:ext cx="8407400" cy="801688"/>
          </a:xfrm>
          <a:prstGeom prst="rect">
            <a:avLst/>
          </a:prstGeom>
          <a:noFill/>
          <a:ln w="9525">
            <a:noFill/>
            <a:miter lim="800000"/>
            <a:headEnd/>
            <a:tailEnd/>
          </a:ln>
        </p:spPr>
        <p:txBody>
          <a:bodyPr anchor="b">
            <a:prstTxWarp prst="textNoShape">
              <a:avLst/>
            </a:prstTxWarp>
          </a:bodyPr>
          <a:lstStyle/>
          <a:p>
            <a:pPr algn="ctr">
              <a:defRPr/>
            </a:pPr>
            <a:r>
              <a:rPr lang="en-US" altLang="zh-TW" sz="4000">
                <a:solidFill>
                  <a:srgbClr val="CC3300"/>
                </a:solidFill>
                <a:effectLst>
                  <a:outerShdw blurRad="38100" dist="38100" dir="2700000" algn="tl">
                    <a:srgbClr val="DDDDDD"/>
                  </a:outerShdw>
                </a:effectLst>
                <a:latin typeface="Arial" charset="0"/>
              </a:rPr>
              <a:t>Retrieval Latency</a:t>
            </a:r>
          </a:p>
        </p:txBody>
      </p:sp>
      <p:sp>
        <p:nvSpPr>
          <p:cNvPr id="77828" name="Text Box 22"/>
          <p:cNvSpPr txBox="1">
            <a:spLocks noChangeArrowheads="1"/>
          </p:cNvSpPr>
          <p:nvPr/>
        </p:nvSpPr>
        <p:spPr bwMode="auto">
          <a:xfrm>
            <a:off x="863600" y="1143000"/>
            <a:ext cx="1905000" cy="1006475"/>
          </a:xfrm>
          <a:prstGeom prst="rect">
            <a:avLst/>
          </a:prstGeom>
          <a:noFill/>
          <a:ln w="12700">
            <a:noFill/>
            <a:miter lim="800000"/>
            <a:headEnd/>
            <a:tailEnd/>
          </a:ln>
        </p:spPr>
        <p:txBody>
          <a:bodyPr>
            <a:prstTxWarp prst="textNoShape">
              <a:avLst/>
            </a:prstTxWarp>
            <a:spAutoFit/>
          </a:bodyPr>
          <a:lstStyle/>
          <a:p>
            <a:pPr defTabSz="3890963" eaLnBrk="0" hangingPunct="0"/>
            <a:r>
              <a:rPr lang="en-US" altLang="zh-TW" sz="2000" b="0" dirty="0"/>
              <a:t>Nokia N95</a:t>
            </a:r>
          </a:p>
          <a:p>
            <a:pPr defTabSz="3890963" eaLnBrk="0" hangingPunct="0"/>
            <a:r>
              <a:rPr lang="en-US" altLang="zh-TW" sz="2000" b="0" dirty="0" smtClean="0"/>
              <a:t>330 </a:t>
            </a:r>
            <a:r>
              <a:rPr lang="en-US" altLang="zh-TW" sz="2000" b="0" dirty="0"/>
              <a:t>MHz ARM</a:t>
            </a:r>
          </a:p>
          <a:p>
            <a:pPr defTabSz="3890963" eaLnBrk="0" hangingPunct="0"/>
            <a:r>
              <a:rPr lang="en-US" altLang="zh-TW" sz="2000" b="0" dirty="0"/>
              <a:t>64 MB RAM </a:t>
            </a:r>
          </a:p>
        </p:txBody>
      </p:sp>
      <p:pic>
        <p:nvPicPr>
          <p:cNvPr id="77829" name="Picture 36" descr="n95_plain"/>
          <p:cNvPicPr>
            <a:picLocks noChangeAspect="1" noChangeArrowheads="1"/>
          </p:cNvPicPr>
          <p:nvPr/>
        </p:nvPicPr>
        <p:blipFill>
          <a:blip r:embed="rId4"/>
          <a:srcRect/>
          <a:stretch>
            <a:fillRect/>
          </a:stretch>
        </p:blipFill>
        <p:spPr bwMode="auto">
          <a:xfrm>
            <a:off x="1168400" y="2209800"/>
            <a:ext cx="1047750" cy="2038350"/>
          </a:xfrm>
          <a:prstGeom prst="rect">
            <a:avLst/>
          </a:prstGeom>
          <a:noFill/>
          <a:ln w="9525">
            <a:noFill/>
            <a:miter lim="800000"/>
            <a:headEnd/>
            <a:tailEnd/>
          </a:ln>
        </p:spPr>
      </p:pic>
      <p:graphicFrame>
        <p:nvGraphicFramePr>
          <p:cNvPr id="14" name="Table 13"/>
          <p:cNvGraphicFramePr>
            <a:graphicFrameLocks noGrp="1"/>
          </p:cNvGraphicFramePr>
          <p:nvPr/>
        </p:nvGraphicFramePr>
        <p:xfrm>
          <a:off x="3505200" y="1143000"/>
          <a:ext cx="6096000" cy="371475"/>
        </p:xfrm>
        <a:graphic>
          <a:graphicData uri="http://schemas.openxmlformats.org/drawingml/2006/table">
            <a:tbl>
              <a:tblPr/>
              <a:tblGrid>
                <a:gridCol w="977900"/>
                <a:gridCol w="1765300"/>
                <a:gridCol w="1219200"/>
                <a:gridCol w="21336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Arial" charset="0"/>
                          <a:ea typeface="ＭＳ Ｐゴシック" charset="-128"/>
                          <a:cs typeface="ＭＳ Ｐゴシック" charset="-128"/>
                        </a:rPr>
                        <a:t>Uplink: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Arial" charset="0"/>
                          <a:ea typeface="ＭＳ Ｐゴシック" charset="-128"/>
                          <a:cs typeface="ＭＳ Ｐゴシック" charset="-128"/>
                        </a:rPr>
                        <a:t>20 kbps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sz="1800" b="1"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Arial" charset="0"/>
                          <a:ea typeface="ＭＳ Ｐゴシック" charset="-128"/>
                          <a:cs typeface="ＭＳ Ｐゴシック" charset="-128"/>
                        </a:rPr>
                        <a:t>0.5 sec RTT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r>
            </a:tbl>
          </a:graphicData>
        </a:graphic>
      </p:graphicFrame>
      <p:sp>
        <p:nvSpPr>
          <p:cNvPr id="77842" name="TextBox 14"/>
          <p:cNvSpPr txBox="1">
            <a:spLocks noChangeArrowheads="1"/>
          </p:cNvSpPr>
          <p:nvPr/>
        </p:nvSpPr>
        <p:spPr bwMode="auto">
          <a:xfrm>
            <a:off x="3849688" y="5715000"/>
            <a:ext cx="4821237" cy="400050"/>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altLang="zh-TW" sz="2000"/>
              <a:t>“Send Features”            “Send Image”</a:t>
            </a:r>
          </a:p>
        </p:txBody>
      </p:sp>
      <p:sp>
        <p:nvSpPr>
          <p:cNvPr id="77843" name="Text Box 1047"/>
          <p:cNvSpPr txBox="1">
            <a:spLocks noChangeArrowheads="1"/>
          </p:cNvSpPr>
          <p:nvPr/>
        </p:nvSpPr>
        <p:spPr bwMode="auto">
          <a:xfrm>
            <a:off x="7043539" y="3429000"/>
            <a:ext cx="983062" cy="1077218"/>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600" b="0" dirty="0"/>
              <a:t>Upload</a:t>
            </a:r>
            <a:endParaRPr lang="en-US" altLang="zh-TW" sz="1600" b="0" dirty="0" smtClean="0"/>
          </a:p>
          <a:p>
            <a:pPr algn="ctr" eaLnBrk="0" hangingPunct="0"/>
            <a:r>
              <a:rPr lang="en-US" altLang="zh-TW" sz="1600" b="0" dirty="0" smtClean="0"/>
              <a:t>JPEG</a:t>
            </a:r>
            <a:br>
              <a:rPr lang="en-US" altLang="zh-TW" sz="1600" b="0" dirty="0" smtClean="0"/>
            </a:br>
            <a:r>
              <a:rPr lang="en-US" altLang="zh-TW" sz="1600" b="0" dirty="0" smtClean="0"/>
              <a:t>Image</a:t>
            </a:r>
            <a:endParaRPr lang="en-US" altLang="zh-TW" sz="1600" b="0" dirty="0"/>
          </a:p>
          <a:p>
            <a:pPr algn="ctr" eaLnBrk="0" hangingPunct="0"/>
            <a:r>
              <a:rPr lang="en-US" altLang="zh-TW" sz="1600" b="0" dirty="0"/>
              <a:t>40 </a:t>
            </a:r>
            <a:r>
              <a:rPr lang="en-US" altLang="zh-TW" sz="1600" b="0" dirty="0" err="1"/>
              <a:t>kByte</a:t>
            </a:r>
            <a:endParaRPr lang="en-US" altLang="zh-TW" sz="1600" b="0" dirty="0"/>
          </a:p>
        </p:txBody>
      </p:sp>
      <p:sp>
        <p:nvSpPr>
          <p:cNvPr id="77844" name="Text Box 1048"/>
          <p:cNvSpPr txBox="1">
            <a:spLocks noChangeArrowheads="1"/>
          </p:cNvSpPr>
          <p:nvPr/>
        </p:nvSpPr>
        <p:spPr bwMode="auto">
          <a:xfrm>
            <a:off x="4216400" y="4992688"/>
            <a:ext cx="1227138" cy="430212"/>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100" b="0">
                <a:solidFill>
                  <a:srgbClr val="000000"/>
                </a:solidFill>
              </a:rPr>
              <a:t>Upload Features</a:t>
            </a:r>
          </a:p>
          <a:p>
            <a:pPr algn="ctr" eaLnBrk="0" hangingPunct="0"/>
            <a:r>
              <a:rPr lang="en-US" altLang="zh-TW" sz="1100" b="0">
                <a:solidFill>
                  <a:srgbClr val="000000"/>
                </a:solidFill>
              </a:rPr>
              <a:t>2.2 kByte</a:t>
            </a:r>
          </a:p>
        </p:txBody>
      </p:sp>
      <p:sp>
        <p:nvSpPr>
          <p:cNvPr id="77845" name="Text Box 1046"/>
          <p:cNvSpPr txBox="1">
            <a:spLocks noChangeArrowheads="1"/>
          </p:cNvSpPr>
          <p:nvPr/>
        </p:nvSpPr>
        <p:spPr bwMode="auto">
          <a:xfrm>
            <a:off x="4192588" y="4767263"/>
            <a:ext cx="1370012" cy="338137"/>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600" b="0"/>
              <a:t>Server Delay</a:t>
            </a:r>
          </a:p>
        </p:txBody>
      </p:sp>
      <p:sp>
        <p:nvSpPr>
          <p:cNvPr id="77846" name="Text Box 1050"/>
          <p:cNvSpPr txBox="1">
            <a:spLocks noChangeArrowheads="1"/>
          </p:cNvSpPr>
          <p:nvPr/>
        </p:nvSpPr>
        <p:spPr bwMode="auto">
          <a:xfrm>
            <a:off x="4114800" y="5407025"/>
            <a:ext cx="1497013" cy="307975"/>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400" b="0"/>
              <a:t>Extract Features</a:t>
            </a:r>
          </a:p>
        </p:txBody>
      </p:sp>
      <p:sp>
        <p:nvSpPr>
          <p:cNvPr id="77847" name="Text Box 1046"/>
          <p:cNvSpPr txBox="1">
            <a:spLocks noChangeArrowheads="1"/>
          </p:cNvSpPr>
          <p:nvPr/>
        </p:nvSpPr>
        <p:spPr bwMode="auto">
          <a:xfrm>
            <a:off x="6827838" y="1676400"/>
            <a:ext cx="1368425" cy="338138"/>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600" b="0"/>
              <a:t>Server Delay</a:t>
            </a:r>
          </a:p>
        </p:txBody>
      </p:sp>
      <p:sp>
        <p:nvSpPr>
          <p:cNvPr id="77848" name="TextBox 14"/>
          <p:cNvSpPr txBox="1">
            <a:spLocks noChangeArrowheads="1"/>
          </p:cNvSpPr>
          <p:nvPr/>
        </p:nvSpPr>
        <p:spPr bwMode="auto">
          <a:xfrm rot="-5400000">
            <a:off x="1694657" y="3396456"/>
            <a:ext cx="2489200" cy="369887"/>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altLang="zh-TW" sz="1800"/>
              <a:t>Execution Time (sec)</a:t>
            </a:r>
          </a:p>
        </p:txBody>
      </p:sp>
      <p:sp>
        <p:nvSpPr>
          <p:cNvPr id="15" name="TextBox 14"/>
          <p:cNvSpPr txBox="1">
            <a:spLocks noChangeArrowheads="1"/>
          </p:cNvSpPr>
          <p:nvPr/>
        </p:nvSpPr>
        <p:spPr bwMode="auto">
          <a:xfrm>
            <a:off x="4168902" y="6019800"/>
            <a:ext cx="4365498" cy="338554"/>
          </a:xfrm>
          <a:prstGeom prst="rect">
            <a:avLst/>
          </a:prstGeom>
          <a:noFill/>
          <a:ln w="9525">
            <a:noFill/>
            <a:miter lim="800000"/>
            <a:headEnd/>
            <a:tailEnd/>
          </a:ln>
        </p:spPr>
        <p:txBody>
          <a:bodyPr wrap="none">
            <a:prstTxWarp prst="textNoShape">
              <a:avLst/>
            </a:prstTxWarp>
            <a:spAutoFit/>
          </a:bodyPr>
          <a:lstStyle/>
          <a:p>
            <a:pPr eaLnBrk="0" hangingPunct="0"/>
            <a:r>
              <a:rPr lang="en-US" altLang="zh-TW" sz="1600"/>
              <a:t>Architecture B                       Architecture A</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3" name="Chart 12"/>
          <p:cNvGraphicFramePr>
            <a:graphicFrameLocks noGrp="1"/>
          </p:cNvGraphicFramePr>
          <p:nvPr/>
        </p:nvGraphicFramePr>
        <p:xfrm>
          <a:off x="2819400" y="1219200"/>
          <a:ext cx="6325763" cy="5075371"/>
        </p:xfrm>
        <a:graphic>
          <a:graphicData uri="http://schemas.openxmlformats.org/drawingml/2006/chart">
            <c:chart xmlns:c="http://schemas.openxmlformats.org/drawingml/2006/chart" xmlns:r="http://schemas.openxmlformats.org/officeDocument/2006/relationships" r:id="rId3"/>
          </a:graphicData>
        </a:graphic>
      </p:graphicFrame>
      <p:sp>
        <p:nvSpPr>
          <p:cNvPr id="1827844" name="Rectangle 4"/>
          <p:cNvSpPr>
            <a:spLocks noChangeArrowheads="1"/>
          </p:cNvSpPr>
          <p:nvPr/>
        </p:nvSpPr>
        <p:spPr bwMode="auto">
          <a:xfrm>
            <a:off x="742950" y="152400"/>
            <a:ext cx="8407400" cy="801688"/>
          </a:xfrm>
          <a:prstGeom prst="rect">
            <a:avLst/>
          </a:prstGeom>
          <a:noFill/>
          <a:ln w="9525">
            <a:noFill/>
            <a:miter lim="800000"/>
            <a:headEnd/>
            <a:tailEnd/>
          </a:ln>
        </p:spPr>
        <p:txBody>
          <a:bodyPr anchor="b">
            <a:prstTxWarp prst="textNoShape">
              <a:avLst/>
            </a:prstTxWarp>
          </a:bodyPr>
          <a:lstStyle/>
          <a:p>
            <a:pPr algn="ctr">
              <a:defRPr/>
            </a:pPr>
            <a:r>
              <a:rPr lang="en-US" altLang="zh-TW" sz="4000">
                <a:solidFill>
                  <a:srgbClr val="CC3300"/>
                </a:solidFill>
                <a:effectLst>
                  <a:outerShdw blurRad="38100" dist="38100" dir="2700000" algn="tl">
                    <a:srgbClr val="DDDDDD"/>
                  </a:outerShdw>
                </a:effectLst>
                <a:latin typeface="Arial" charset="0"/>
              </a:rPr>
              <a:t>Retrieval Latency</a:t>
            </a:r>
          </a:p>
        </p:txBody>
      </p:sp>
      <p:sp>
        <p:nvSpPr>
          <p:cNvPr id="79876" name="Text Box 22"/>
          <p:cNvSpPr txBox="1">
            <a:spLocks noChangeArrowheads="1"/>
          </p:cNvSpPr>
          <p:nvPr/>
        </p:nvSpPr>
        <p:spPr bwMode="auto">
          <a:xfrm>
            <a:off x="863600" y="1143000"/>
            <a:ext cx="1905000" cy="1006475"/>
          </a:xfrm>
          <a:prstGeom prst="rect">
            <a:avLst/>
          </a:prstGeom>
          <a:noFill/>
          <a:ln w="12700">
            <a:noFill/>
            <a:miter lim="800000"/>
            <a:headEnd/>
            <a:tailEnd/>
          </a:ln>
        </p:spPr>
        <p:txBody>
          <a:bodyPr>
            <a:prstTxWarp prst="textNoShape">
              <a:avLst/>
            </a:prstTxWarp>
            <a:spAutoFit/>
          </a:bodyPr>
          <a:lstStyle/>
          <a:p>
            <a:pPr defTabSz="3890963" eaLnBrk="0" hangingPunct="0"/>
            <a:r>
              <a:rPr lang="en-US" altLang="zh-TW" sz="2000" b="0" dirty="0"/>
              <a:t>Nokia N95</a:t>
            </a:r>
          </a:p>
          <a:p>
            <a:pPr defTabSz="3890963" eaLnBrk="0" hangingPunct="0"/>
            <a:r>
              <a:rPr lang="en-US" altLang="zh-TW" sz="2000" b="0" dirty="0" smtClean="0"/>
              <a:t>330 </a:t>
            </a:r>
            <a:r>
              <a:rPr lang="en-US" altLang="zh-TW" sz="2000" b="0" dirty="0"/>
              <a:t>MHz ARM</a:t>
            </a:r>
          </a:p>
          <a:p>
            <a:pPr defTabSz="3890963" eaLnBrk="0" hangingPunct="0"/>
            <a:r>
              <a:rPr lang="en-US" altLang="zh-TW" sz="2000" b="0" dirty="0"/>
              <a:t>64 MB RAM </a:t>
            </a:r>
          </a:p>
        </p:txBody>
      </p:sp>
      <p:pic>
        <p:nvPicPr>
          <p:cNvPr id="79877" name="Picture 36" descr="n95_plain"/>
          <p:cNvPicPr>
            <a:picLocks noChangeAspect="1" noChangeArrowheads="1"/>
          </p:cNvPicPr>
          <p:nvPr/>
        </p:nvPicPr>
        <p:blipFill>
          <a:blip r:embed="rId4"/>
          <a:srcRect/>
          <a:stretch>
            <a:fillRect/>
          </a:stretch>
        </p:blipFill>
        <p:spPr bwMode="auto">
          <a:xfrm>
            <a:off x="1168400" y="2209800"/>
            <a:ext cx="1047750" cy="2038350"/>
          </a:xfrm>
          <a:prstGeom prst="rect">
            <a:avLst/>
          </a:prstGeom>
          <a:noFill/>
          <a:ln w="9525">
            <a:noFill/>
            <a:miter lim="800000"/>
            <a:headEnd/>
            <a:tailEnd/>
          </a:ln>
        </p:spPr>
      </p:pic>
      <p:sp>
        <p:nvSpPr>
          <p:cNvPr id="79878" name="Text Box 1047"/>
          <p:cNvSpPr txBox="1">
            <a:spLocks noChangeArrowheads="1"/>
          </p:cNvSpPr>
          <p:nvPr/>
        </p:nvSpPr>
        <p:spPr bwMode="auto">
          <a:xfrm>
            <a:off x="7043538" y="4495800"/>
            <a:ext cx="983062" cy="1077218"/>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600" b="0" dirty="0" smtClean="0"/>
              <a:t>Upload</a:t>
            </a:r>
          </a:p>
          <a:p>
            <a:pPr algn="ctr" eaLnBrk="0" hangingPunct="0"/>
            <a:r>
              <a:rPr lang="en-US" altLang="zh-TW" sz="1600" b="0" dirty="0" smtClean="0"/>
              <a:t>JPEG</a:t>
            </a:r>
          </a:p>
          <a:p>
            <a:pPr algn="ctr" eaLnBrk="0" hangingPunct="0"/>
            <a:r>
              <a:rPr lang="en-US" altLang="zh-TW" sz="1600" b="0" dirty="0"/>
              <a:t>Image</a:t>
            </a:r>
          </a:p>
          <a:p>
            <a:pPr algn="ctr" eaLnBrk="0" hangingPunct="0"/>
            <a:r>
              <a:rPr lang="en-US" altLang="zh-TW" sz="1600" b="0" dirty="0"/>
              <a:t>40 </a:t>
            </a:r>
            <a:r>
              <a:rPr lang="en-US" altLang="zh-TW" sz="1600" b="0" dirty="0" err="1"/>
              <a:t>kByte</a:t>
            </a:r>
            <a:endParaRPr lang="en-US" altLang="zh-TW" sz="1600" b="0" dirty="0"/>
          </a:p>
        </p:txBody>
      </p:sp>
      <p:graphicFrame>
        <p:nvGraphicFramePr>
          <p:cNvPr id="14" name="Table 13"/>
          <p:cNvGraphicFramePr>
            <a:graphicFrameLocks noGrp="1"/>
          </p:cNvGraphicFramePr>
          <p:nvPr/>
        </p:nvGraphicFramePr>
        <p:xfrm>
          <a:off x="3505200" y="1143000"/>
          <a:ext cx="6096000" cy="371475"/>
        </p:xfrm>
        <a:graphic>
          <a:graphicData uri="http://schemas.openxmlformats.org/drawingml/2006/table">
            <a:tbl>
              <a:tblPr/>
              <a:tblGrid>
                <a:gridCol w="977900"/>
                <a:gridCol w="1765300"/>
                <a:gridCol w="1219200"/>
                <a:gridCol w="21336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Arial" charset="0"/>
                          <a:ea typeface="ＭＳ Ｐゴシック" charset="-128"/>
                          <a:cs typeface="ＭＳ Ｐゴシック" charset="-128"/>
                        </a:rPr>
                        <a:t>Uplink:</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Arial" charset="0"/>
                          <a:ea typeface="ＭＳ Ｐゴシック" charset="-128"/>
                          <a:cs typeface="ＭＳ Ｐゴシック" charset="-128"/>
                        </a:rPr>
                        <a:t>60 kbps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sz="1800" b="1"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Arial" charset="0"/>
                          <a:ea typeface="ＭＳ Ｐゴシック" charset="-128"/>
                          <a:cs typeface="ＭＳ Ｐゴシック" charset="-128"/>
                        </a:rPr>
                        <a:t>0.5 sec RTT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r>
            </a:tbl>
          </a:graphicData>
        </a:graphic>
      </p:graphicFrame>
      <p:sp>
        <p:nvSpPr>
          <p:cNvPr id="79891" name="TextBox 14"/>
          <p:cNvSpPr txBox="1">
            <a:spLocks noChangeArrowheads="1"/>
          </p:cNvSpPr>
          <p:nvPr/>
        </p:nvSpPr>
        <p:spPr bwMode="auto">
          <a:xfrm>
            <a:off x="3849688" y="5715000"/>
            <a:ext cx="4821237" cy="400050"/>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altLang="zh-TW" sz="2000"/>
              <a:t>“Send Features”            “Send Image”</a:t>
            </a:r>
          </a:p>
        </p:txBody>
      </p:sp>
      <p:sp>
        <p:nvSpPr>
          <p:cNvPr id="79892" name="Text Box 1046"/>
          <p:cNvSpPr txBox="1">
            <a:spLocks noChangeArrowheads="1"/>
          </p:cNvSpPr>
          <p:nvPr/>
        </p:nvSpPr>
        <p:spPr bwMode="auto">
          <a:xfrm>
            <a:off x="4192588" y="4919663"/>
            <a:ext cx="1370012" cy="338137"/>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600" b="0"/>
              <a:t>Server Delay</a:t>
            </a:r>
          </a:p>
        </p:txBody>
      </p:sp>
      <p:sp>
        <p:nvSpPr>
          <p:cNvPr id="79893" name="Text Box 1050"/>
          <p:cNvSpPr txBox="1">
            <a:spLocks noChangeArrowheads="1"/>
          </p:cNvSpPr>
          <p:nvPr/>
        </p:nvSpPr>
        <p:spPr bwMode="auto">
          <a:xfrm>
            <a:off x="4114800" y="5407025"/>
            <a:ext cx="1497013" cy="307975"/>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400" b="0"/>
              <a:t>Extract Features</a:t>
            </a:r>
          </a:p>
        </p:txBody>
      </p:sp>
      <p:sp>
        <p:nvSpPr>
          <p:cNvPr id="79894" name="Text Box 1046"/>
          <p:cNvSpPr txBox="1">
            <a:spLocks noChangeArrowheads="1"/>
          </p:cNvSpPr>
          <p:nvPr/>
        </p:nvSpPr>
        <p:spPr bwMode="auto">
          <a:xfrm>
            <a:off x="6827838" y="4078288"/>
            <a:ext cx="1368425" cy="338137"/>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600" b="0"/>
              <a:t>Server Delay</a:t>
            </a:r>
          </a:p>
        </p:txBody>
      </p:sp>
      <p:sp>
        <p:nvSpPr>
          <p:cNvPr id="79895" name="TextBox 14"/>
          <p:cNvSpPr txBox="1">
            <a:spLocks noChangeArrowheads="1"/>
          </p:cNvSpPr>
          <p:nvPr/>
        </p:nvSpPr>
        <p:spPr bwMode="auto">
          <a:xfrm rot="-5400000">
            <a:off x="1694657" y="3396456"/>
            <a:ext cx="2489200" cy="369887"/>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altLang="zh-TW" sz="1800"/>
              <a:t>Execution Time (sec)</a:t>
            </a:r>
          </a:p>
        </p:txBody>
      </p:sp>
      <p:sp>
        <p:nvSpPr>
          <p:cNvPr id="79896" name="Text Box 1048"/>
          <p:cNvSpPr txBox="1">
            <a:spLocks noChangeArrowheads="1"/>
          </p:cNvSpPr>
          <p:nvPr/>
        </p:nvSpPr>
        <p:spPr bwMode="auto">
          <a:xfrm>
            <a:off x="4216400" y="4992688"/>
            <a:ext cx="1258888" cy="430212"/>
          </a:xfrm>
          <a:prstGeom prst="rect">
            <a:avLst/>
          </a:prstGeom>
          <a:noFill/>
          <a:ln w="12700">
            <a:noFill/>
            <a:miter lim="800000"/>
            <a:headEnd/>
            <a:tailEnd/>
          </a:ln>
        </p:spPr>
        <p:txBody>
          <a:bodyPr wrap="none">
            <a:prstTxWarp prst="textNoShape">
              <a:avLst/>
            </a:prstTxWarp>
            <a:spAutoFit/>
          </a:bodyPr>
          <a:lstStyle/>
          <a:p>
            <a:pPr algn="ctr" eaLnBrk="0" hangingPunct="0"/>
            <a:endParaRPr lang="en-US" altLang="zh-TW" sz="1100" b="0">
              <a:solidFill>
                <a:srgbClr val="000000"/>
              </a:solidFill>
            </a:endParaRPr>
          </a:p>
          <a:p>
            <a:pPr algn="ctr" eaLnBrk="0" hangingPunct="0"/>
            <a:r>
              <a:rPr lang="en-US" altLang="zh-TW" sz="1100" b="0">
                <a:solidFill>
                  <a:srgbClr val="000000"/>
                </a:solidFill>
              </a:rPr>
              <a:t>Upload 2.2 kByte</a:t>
            </a:r>
          </a:p>
        </p:txBody>
      </p:sp>
      <p:sp>
        <p:nvSpPr>
          <p:cNvPr id="15" name="TextBox 14"/>
          <p:cNvSpPr txBox="1">
            <a:spLocks noChangeArrowheads="1"/>
          </p:cNvSpPr>
          <p:nvPr/>
        </p:nvSpPr>
        <p:spPr bwMode="auto">
          <a:xfrm>
            <a:off x="4168902" y="6019800"/>
            <a:ext cx="4365498" cy="338554"/>
          </a:xfrm>
          <a:prstGeom prst="rect">
            <a:avLst/>
          </a:prstGeom>
          <a:noFill/>
          <a:ln w="9525">
            <a:noFill/>
            <a:miter lim="800000"/>
            <a:headEnd/>
            <a:tailEnd/>
          </a:ln>
        </p:spPr>
        <p:txBody>
          <a:bodyPr wrap="none">
            <a:prstTxWarp prst="textNoShape">
              <a:avLst/>
            </a:prstTxWarp>
            <a:spAutoFit/>
          </a:bodyPr>
          <a:lstStyle/>
          <a:p>
            <a:pPr eaLnBrk="0" hangingPunct="0"/>
            <a:r>
              <a:rPr lang="en-US" altLang="zh-TW" sz="1600"/>
              <a:t>Architecture B                       Architecture A</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lum/>
          </a:blip>
          <a:stretch>
            <a:fillRect/>
          </a:stretch>
        </p:blipFill>
        <p:spPr>
          <a:xfrm>
            <a:off x="0" y="0"/>
            <a:ext cx="9906000" cy="6800850"/>
          </a:xfrm>
          <a:prstGeom prst="rect">
            <a:avLst/>
          </a:prstGeom>
        </p:spPr>
      </p:pic>
      <p:pic>
        <p:nvPicPr>
          <p:cNvPr id="10242" name="Picture 8"/>
          <p:cNvPicPr>
            <a:picLocks noChangeAspect="1" noChangeArrowheads="1"/>
          </p:cNvPicPr>
          <p:nvPr/>
        </p:nvPicPr>
        <p:blipFill>
          <a:blip r:embed="rId4">
            <a:lum/>
          </a:blip>
          <a:srcRect l="25675" t="6113" r="25675" b="6113"/>
          <a:stretch>
            <a:fillRect/>
          </a:stretch>
        </p:blipFill>
        <p:spPr bwMode="auto">
          <a:xfrm>
            <a:off x="3581400" y="1002949"/>
            <a:ext cx="3286439" cy="5474051"/>
          </a:xfrm>
          <a:prstGeom prst="rect">
            <a:avLst/>
          </a:prstGeom>
          <a:noFill/>
          <a:ln w="9525">
            <a:noFill/>
            <a:miter lim="800000"/>
            <a:headEnd/>
            <a:tailEnd/>
          </a:ln>
          <a:effectLst>
            <a:glow rad="101600">
              <a:schemeClr val="tx1">
                <a:alpha val="75000"/>
              </a:schemeClr>
            </a:glow>
            <a:softEdge rad="88900"/>
          </a:effectLst>
        </p:spPr>
      </p:pic>
      <p:sp>
        <p:nvSpPr>
          <p:cNvPr id="2" name="Title 1"/>
          <p:cNvSpPr>
            <a:spLocks noGrp="1"/>
          </p:cNvSpPr>
          <p:nvPr>
            <p:ph type="title"/>
          </p:nvPr>
        </p:nvSpPr>
        <p:spPr>
          <a:xfrm>
            <a:off x="1295400" y="-152400"/>
            <a:ext cx="8407400" cy="801688"/>
          </a:xfrm>
        </p:spPr>
        <p:txBody>
          <a:bodyPr/>
          <a:lstStyle/>
          <a:p>
            <a:r>
              <a:rPr lang="en-US" sz="3600" dirty="0" smtClean="0">
                <a:solidFill>
                  <a:schemeClr val="bg1"/>
                </a:solidFill>
                <a:effectLst/>
              </a:rPr>
              <a:t>Browsing CDs and DVDs</a:t>
            </a:r>
            <a:endParaRPr lang="en-US" sz="3600" dirty="0">
              <a:solidFill>
                <a:schemeClr val="bg1"/>
              </a:solidFill>
              <a:effectLst/>
            </a:endParaRPr>
          </a:p>
        </p:txBody>
      </p:sp>
      <p:pic>
        <p:nvPicPr>
          <p:cNvPr id="10245" name="Picture 8"/>
          <p:cNvPicPr>
            <a:picLocks noChangeAspect="1" noChangeArrowheads="1"/>
          </p:cNvPicPr>
          <p:nvPr/>
        </p:nvPicPr>
        <p:blipFill>
          <a:blip r:embed="rId4"/>
          <a:srcRect l="29227" t="11589" r="63441" b="85509"/>
          <a:stretch>
            <a:fillRect/>
          </a:stretch>
        </p:blipFill>
        <p:spPr bwMode="auto">
          <a:xfrm>
            <a:off x="3836703" y="1206325"/>
            <a:ext cx="495300" cy="180975"/>
          </a:xfrm>
          <a:prstGeom prst="rect">
            <a:avLst/>
          </a:prstGeom>
          <a:noFill/>
          <a:ln w="9525">
            <a:noFill/>
            <a:miter lim="800000"/>
            <a:headEnd/>
            <a:tailEnd/>
          </a:ln>
        </p:spPr>
      </p:pic>
      <p:pic>
        <p:nvPicPr>
          <p:cNvPr id="10246" name="Picture 8"/>
          <p:cNvPicPr>
            <a:picLocks noChangeAspect="1" noChangeArrowheads="1"/>
          </p:cNvPicPr>
          <p:nvPr/>
        </p:nvPicPr>
        <p:blipFill>
          <a:blip r:embed="rId4"/>
          <a:srcRect l="40225" t="76300" r="41446" b="22968"/>
          <a:stretch>
            <a:fillRect/>
          </a:stretch>
        </p:blipFill>
        <p:spPr bwMode="auto">
          <a:xfrm>
            <a:off x="4564174" y="5121100"/>
            <a:ext cx="1238250" cy="46037"/>
          </a:xfrm>
          <a:prstGeom prst="rect">
            <a:avLst/>
          </a:prstGeom>
          <a:noFill/>
          <a:ln w="9525">
            <a:noFill/>
            <a:miter lim="800000"/>
            <a:headEnd/>
            <a:tailEnd/>
          </a:ln>
        </p:spPr>
      </p:pic>
      <p:pic>
        <p:nvPicPr>
          <p:cNvPr id="10247" name="Picture 9"/>
          <p:cNvPicPr>
            <a:picLocks noChangeAspect="1" noChangeArrowheads="1"/>
          </p:cNvPicPr>
          <p:nvPr/>
        </p:nvPicPr>
        <p:blipFill>
          <a:blip r:embed="rId4"/>
          <a:srcRect l="40225" t="76300" r="41446" b="22968"/>
          <a:stretch>
            <a:fillRect/>
          </a:stretch>
        </p:blipFill>
        <p:spPr bwMode="auto">
          <a:xfrm>
            <a:off x="4564174" y="5163959"/>
            <a:ext cx="1238250" cy="46038"/>
          </a:xfrm>
          <a:prstGeom prst="rect">
            <a:avLst/>
          </a:prstGeom>
          <a:noFill/>
          <a:ln w="9525">
            <a:noFill/>
            <a:miter lim="800000"/>
            <a:headEnd/>
            <a:tailEnd/>
          </a:ln>
        </p:spPr>
      </p:pic>
      <p:pic>
        <p:nvPicPr>
          <p:cNvPr id="10248" name="Picture 10"/>
          <p:cNvPicPr>
            <a:picLocks noChangeAspect="1" noChangeArrowheads="1"/>
          </p:cNvPicPr>
          <p:nvPr/>
        </p:nvPicPr>
        <p:blipFill>
          <a:blip r:embed="rId4"/>
          <a:srcRect l="40225" t="76300" r="41446" b="22968"/>
          <a:stretch>
            <a:fillRect/>
          </a:stretch>
        </p:blipFill>
        <p:spPr bwMode="auto">
          <a:xfrm>
            <a:off x="4646724" y="5197300"/>
            <a:ext cx="1238250" cy="46037"/>
          </a:xfrm>
          <a:prstGeom prst="rect">
            <a:avLst/>
          </a:prstGeom>
          <a:noFill/>
          <a:ln w="9525">
            <a:noFill/>
            <a:miter lim="800000"/>
            <a:headEnd/>
            <a:tailEnd/>
          </a:ln>
        </p:spPr>
      </p:pic>
      <p:pic>
        <p:nvPicPr>
          <p:cNvPr id="10249" name="Picture 12"/>
          <p:cNvPicPr>
            <a:picLocks noChangeAspect="1" noChangeArrowheads="1"/>
          </p:cNvPicPr>
          <p:nvPr/>
        </p:nvPicPr>
        <p:blipFill>
          <a:blip r:embed="rId4"/>
          <a:srcRect l="40225" t="76300" r="41446" b="22968"/>
          <a:stretch>
            <a:fillRect/>
          </a:stretch>
        </p:blipFill>
        <p:spPr bwMode="auto">
          <a:xfrm>
            <a:off x="4646724" y="5230634"/>
            <a:ext cx="1238250" cy="46038"/>
          </a:xfrm>
          <a:prstGeom prst="rect">
            <a:avLst/>
          </a:prstGeom>
          <a:noFill/>
          <a:ln w="9525">
            <a:noFill/>
            <a:miter lim="800000"/>
            <a:headEnd/>
            <a:tailEnd/>
          </a:ln>
        </p:spPr>
      </p:pic>
      <p:sp>
        <p:nvSpPr>
          <p:cNvPr id="11" name="Rectangle 10"/>
          <p:cNvSpPr/>
          <p:nvPr/>
        </p:nvSpPr>
        <p:spPr bwMode="auto">
          <a:xfrm>
            <a:off x="3776774" y="1449209"/>
            <a:ext cx="2895600" cy="3733800"/>
          </a:xfrm>
          <a:prstGeom prst="rect">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pic>
        <p:nvPicPr>
          <p:cNvPr id="12" name="2010-01-13-Mobile-Visual-Search-Demo-Cropped.avi">
            <a:hlinkClick r:id="" action="ppaction://media"/>
          </p:cNvPr>
          <p:cNvPicPr/>
          <p:nvPr>
            <a:videoFile r:link="rId1"/>
          </p:nvPr>
        </p:nvPicPr>
        <p:blipFill>
          <a:blip r:embed="rId5"/>
          <a:stretch>
            <a:fillRect/>
          </a:stretch>
        </p:blipFill>
        <p:spPr>
          <a:xfrm>
            <a:off x="3929174" y="1449209"/>
            <a:ext cx="2580715" cy="373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6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2" name="Chart 11"/>
          <p:cNvGraphicFramePr>
            <a:graphicFrameLocks noGrp="1"/>
          </p:cNvGraphicFramePr>
          <p:nvPr/>
        </p:nvGraphicFramePr>
        <p:xfrm>
          <a:off x="2819400" y="1219200"/>
          <a:ext cx="6325763" cy="5075371"/>
        </p:xfrm>
        <a:graphic>
          <a:graphicData uri="http://schemas.openxmlformats.org/drawingml/2006/chart">
            <c:chart xmlns:c="http://schemas.openxmlformats.org/drawingml/2006/chart" xmlns:r="http://schemas.openxmlformats.org/officeDocument/2006/relationships" r:id="rId3"/>
          </a:graphicData>
        </a:graphic>
      </p:graphicFrame>
      <p:sp>
        <p:nvSpPr>
          <p:cNvPr id="1827844" name="Rectangle 4"/>
          <p:cNvSpPr>
            <a:spLocks noChangeArrowheads="1"/>
          </p:cNvSpPr>
          <p:nvPr/>
        </p:nvSpPr>
        <p:spPr bwMode="auto">
          <a:xfrm>
            <a:off x="742950" y="152400"/>
            <a:ext cx="8407400" cy="801688"/>
          </a:xfrm>
          <a:prstGeom prst="rect">
            <a:avLst/>
          </a:prstGeom>
          <a:noFill/>
          <a:ln w="9525">
            <a:noFill/>
            <a:miter lim="800000"/>
            <a:headEnd/>
            <a:tailEnd/>
          </a:ln>
        </p:spPr>
        <p:txBody>
          <a:bodyPr anchor="b">
            <a:prstTxWarp prst="textNoShape">
              <a:avLst/>
            </a:prstTxWarp>
          </a:bodyPr>
          <a:lstStyle/>
          <a:p>
            <a:pPr algn="ctr">
              <a:defRPr/>
            </a:pPr>
            <a:r>
              <a:rPr lang="en-US" altLang="zh-TW" sz="4000">
                <a:solidFill>
                  <a:srgbClr val="CC3300"/>
                </a:solidFill>
                <a:effectLst>
                  <a:outerShdw blurRad="38100" dist="38100" dir="2700000" algn="tl">
                    <a:srgbClr val="DDDDDD"/>
                  </a:outerShdw>
                </a:effectLst>
                <a:latin typeface="Arial" charset="0"/>
              </a:rPr>
              <a:t>Retrieval Latency</a:t>
            </a:r>
          </a:p>
        </p:txBody>
      </p:sp>
      <p:sp>
        <p:nvSpPr>
          <p:cNvPr id="81924" name="Text Box 22"/>
          <p:cNvSpPr txBox="1">
            <a:spLocks noChangeArrowheads="1"/>
          </p:cNvSpPr>
          <p:nvPr/>
        </p:nvSpPr>
        <p:spPr bwMode="auto">
          <a:xfrm>
            <a:off x="863600" y="1143000"/>
            <a:ext cx="1905000" cy="1006475"/>
          </a:xfrm>
          <a:prstGeom prst="rect">
            <a:avLst/>
          </a:prstGeom>
          <a:noFill/>
          <a:ln w="12700">
            <a:noFill/>
            <a:miter lim="800000"/>
            <a:headEnd/>
            <a:tailEnd/>
          </a:ln>
        </p:spPr>
        <p:txBody>
          <a:bodyPr>
            <a:prstTxWarp prst="textNoShape">
              <a:avLst/>
            </a:prstTxWarp>
            <a:spAutoFit/>
          </a:bodyPr>
          <a:lstStyle/>
          <a:p>
            <a:pPr defTabSz="3890963" eaLnBrk="0" hangingPunct="0"/>
            <a:r>
              <a:rPr lang="en-US" altLang="zh-TW" sz="2000" b="0" dirty="0"/>
              <a:t>Nokia N95</a:t>
            </a:r>
          </a:p>
          <a:p>
            <a:pPr defTabSz="3890963" eaLnBrk="0" hangingPunct="0"/>
            <a:r>
              <a:rPr lang="en-US" altLang="zh-TW" sz="2000" b="0" dirty="0" smtClean="0"/>
              <a:t>330 </a:t>
            </a:r>
            <a:r>
              <a:rPr lang="en-US" altLang="zh-TW" sz="2000" b="0" dirty="0"/>
              <a:t>MHz ARM</a:t>
            </a:r>
          </a:p>
          <a:p>
            <a:pPr defTabSz="3890963" eaLnBrk="0" hangingPunct="0"/>
            <a:r>
              <a:rPr lang="en-US" altLang="zh-TW" sz="2000" b="0" dirty="0"/>
              <a:t>64 MB RAM </a:t>
            </a:r>
          </a:p>
        </p:txBody>
      </p:sp>
      <p:pic>
        <p:nvPicPr>
          <p:cNvPr id="81925" name="Picture 36" descr="n95_plain"/>
          <p:cNvPicPr>
            <a:picLocks noChangeAspect="1" noChangeArrowheads="1"/>
          </p:cNvPicPr>
          <p:nvPr/>
        </p:nvPicPr>
        <p:blipFill>
          <a:blip r:embed="rId4"/>
          <a:srcRect/>
          <a:stretch>
            <a:fillRect/>
          </a:stretch>
        </p:blipFill>
        <p:spPr bwMode="auto">
          <a:xfrm>
            <a:off x="1168400" y="2209800"/>
            <a:ext cx="1047750" cy="2038350"/>
          </a:xfrm>
          <a:prstGeom prst="rect">
            <a:avLst/>
          </a:prstGeom>
          <a:noFill/>
          <a:ln w="9525">
            <a:noFill/>
            <a:miter lim="800000"/>
            <a:headEnd/>
            <a:tailEnd/>
          </a:ln>
        </p:spPr>
      </p:pic>
      <p:sp>
        <p:nvSpPr>
          <p:cNvPr id="81926" name="Text Box 1046"/>
          <p:cNvSpPr txBox="1">
            <a:spLocks noChangeArrowheads="1"/>
          </p:cNvSpPr>
          <p:nvPr/>
        </p:nvSpPr>
        <p:spPr bwMode="auto">
          <a:xfrm>
            <a:off x="4192588" y="5072063"/>
            <a:ext cx="1370012" cy="338137"/>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600" b="0"/>
              <a:t>Server Delay</a:t>
            </a:r>
          </a:p>
        </p:txBody>
      </p:sp>
      <p:sp>
        <p:nvSpPr>
          <p:cNvPr id="81927" name="Text Box 1050"/>
          <p:cNvSpPr txBox="1">
            <a:spLocks noChangeArrowheads="1"/>
          </p:cNvSpPr>
          <p:nvPr/>
        </p:nvSpPr>
        <p:spPr bwMode="auto">
          <a:xfrm>
            <a:off x="4114800" y="5407025"/>
            <a:ext cx="1497013" cy="307975"/>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400" b="0"/>
              <a:t>Extract Features</a:t>
            </a:r>
          </a:p>
        </p:txBody>
      </p:sp>
      <p:graphicFrame>
        <p:nvGraphicFramePr>
          <p:cNvPr id="11" name="Table 10"/>
          <p:cNvGraphicFramePr>
            <a:graphicFrameLocks noGrp="1"/>
          </p:cNvGraphicFramePr>
          <p:nvPr/>
        </p:nvGraphicFramePr>
        <p:xfrm>
          <a:off x="3505200" y="1143000"/>
          <a:ext cx="6096000" cy="371475"/>
        </p:xfrm>
        <a:graphic>
          <a:graphicData uri="http://schemas.openxmlformats.org/drawingml/2006/table">
            <a:tbl>
              <a:tblPr/>
              <a:tblGrid>
                <a:gridCol w="977900"/>
                <a:gridCol w="1765300"/>
                <a:gridCol w="1219200"/>
                <a:gridCol w="21336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Arial" charset="0"/>
                          <a:ea typeface="ＭＳ Ｐゴシック" charset="-128"/>
                          <a:cs typeface="ＭＳ Ｐゴシック" charset="-128"/>
                        </a:rPr>
                        <a:t>Uplink:</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Arial" charset="0"/>
                          <a:ea typeface="ＭＳ Ｐゴシック" charset="-128"/>
                          <a:cs typeface="ＭＳ Ｐゴシック" charset="-128"/>
                        </a:rPr>
                        <a:t>&gt; 1 Mbps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Arial" charset="0"/>
                          <a:ea typeface="ＭＳ Ｐゴシック" charset="-128"/>
                          <a:cs typeface="ＭＳ Ｐゴシック" charset="-128"/>
                        </a:rPr>
                        <a:t>WLAN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a:ln>
                            <a:noFill/>
                          </a:ln>
                          <a:solidFill>
                            <a:schemeClr val="tx1"/>
                          </a:solidFill>
                          <a:effectLst/>
                          <a:latin typeface="Arial" charset="0"/>
                          <a:ea typeface="ＭＳ Ｐゴシック" charset="-128"/>
                          <a:cs typeface="ＭＳ Ｐゴシック" charset="-128"/>
                        </a:rPr>
                        <a:t>0.1 sec RTT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r>
            </a:tbl>
          </a:graphicData>
        </a:graphic>
      </p:graphicFrame>
      <p:sp>
        <p:nvSpPr>
          <p:cNvPr id="81940" name="TextBox 11"/>
          <p:cNvSpPr txBox="1">
            <a:spLocks noChangeArrowheads="1"/>
          </p:cNvSpPr>
          <p:nvPr/>
        </p:nvSpPr>
        <p:spPr bwMode="auto">
          <a:xfrm>
            <a:off x="3849688" y="5715000"/>
            <a:ext cx="4821237" cy="400050"/>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altLang="zh-TW" sz="2000"/>
              <a:t>“Send Features”            “Send Image”</a:t>
            </a:r>
          </a:p>
        </p:txBody>
      </p:sp>
      <p:sp>
        <p:nvSpPr>
          <p:cNvPr id="81941" name="Text Box 1046"/>
          <p:cNvSpPr txBox="1">
            <a:spLocks noChangeArrowheads="1"/>
          </p:cNvSpPr>
          <p:nvPr/>
        </p:nvSpPr>
        <p:spPr bwMode="auto">
          <a:xfrm>
            <a:off x="6781800" y="5334000"/>
            <a:ext cx="1370013" cy="338138"/>
          </a:xfrm>
          <a:prstGeom prst="rect">
            <a:avLst/>
          </a:prstGeom>
          <a:noFill/>
          <a:ln w="12700">
            <a:noFill/>
            <a:miter lim="800000"/>
            <a:headEnd/>
            <a:tailEnd/>
          </a:ln>
        </p:spPr>
        <p:txBody>
          <a:bodyPr wrap="none">
            <a:prstTxWarp prst="textNoShape">
              <a:avLst/>
            </a:prstTxWarp>
            <a:spAutoFit/>
          </a:bodyPr>
          <a:lstStyle/>
          <a:p>
            <a:pPr algn="ctr" eaLnBrk="0" hangingPunct="0"/>
            <a:r>
              <a:rPr lang="en-US" altLang="zh-TW" sz="1600" b="0"/>
              <a:t>Server Delay</a:t>
            </a:r>
          </a:p>
        </p:txBody>
      </p:sp>
      <p:sp>
        <p:nvSpPr>
          <p:cNvPr id="81942" name="TextBox 14"/>
          <p:cNvSpPr txBox="1">
            <a:spLocks noChangeArrowheads="1"/>
          </p:cNvSpPr>
          <p:nvPr/>
        </p:nvSpPr>
        <p:spPr bwMode="auto">
          <a:xfrm rot="-5400000">
            <a:off x="1694657" y="3396456"/>
            <a:ext cx="2489200" cy="369887"/>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altLang="zh-TW" sz="1800"/>
              <a:t>Execution Time (sec)</a:t>
            </a:r>
          </a:p>
        </p:txBody>
      </p:sp>
      <p:sp>
        <p:nvSpPr>
          <p:cNvPr id="13" name="TextBox 12"/>
          <p:cNvSpPr txBox="1">
            <a:spLocks noChangeArrowheads="1"/>
          </p:cNvSpPr>
          <p:nvPr/>
        </p:nvSpPr>
        <p:spPr bwMode="auto">
          <a:xfrm>
            <a:off x="4168902" y="6019800"/>
            <a:ext cx="4365498" cy="338554"/>
          </a:xfrm>
          <a:prstGeom prst="rect">
            <a:avLst/>
          </a:prstGeom>
          <a:noFill/>
          <a:ln w="9525">
            <a:noFill/>
            <a:miter lim="800000"/>
            <a:headEnd/>
            <a:tailEnd/>
          </a:ln>
        </p:spPr>
        <p:txBody>
          <a:bodyPr wrap="none">
            <a:prstTxWarp prst="textNoShape">
              <a:avLst/>
            </a:prstTxWarp>
            <a:spAutoFit/>
          </a:bodyPr>
          <a:lstStyle/>
          <a:p>
            <a:pPr eaLnBrk="0" hangingPunct="0"/>
            <a:r>
              <a:rPr lang="en-US" altLang="zh-TW" sz="1600"/>
              <a:t>Architecture B                       Architecture A</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52400"/>
            <a:ext cx="8616950" cy="801688"/>
          </a:xfrm>
        </p:spPr>
        <p:txBody>
          <a:bodyPr/>
          <a:lstStyle/>
          <a:p>
            <a:r>
              <a:rPr lang="en-US" dirty="0" smtClean="0"/>
              <a:t>Time-Out Percentage (3G Network)</a:t>
            </a:r>
            <a:endParaRPr lang="en-US" dirty="0"/>
          </a:p>
        </p:txBody>
      </p:sp>
      <p:pic>
        <p:nvPicPr>
          <p:cNvPr id="4" name="Picture 3"/>
          <p:cNvPicPr>
            <a:picLocks noChangeAspect="1"/>
          </p:cNvPicPr>
          <p:nvPr/>
        </p:nvPicPr>
        <p:blipFill>
          <a:blip r:embed="rId2"/>
          <a:stretch>
            <a:fillRect/>
          </a:stretch>
        </p:blipFill>
        <p:spPr>
          <a:xfrm>
            <a:off x="1295400" y="1143000"/>
            <a:ext cx="7194550" cy="5217908"/>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Consumption Per Query</a:t>
            </a:r>
            <a:endParaRPr lang="en-US" dirty="0"/>
          </a:p>
        </p:txBody>
      </p:sp>
      <p:pic>
        <p:nvPicPr>
          <p:cNvPr id="4" name="Picture 2" descr="C:\Users\Sam\Desktop\My Dropbox\Research\Experiments\PowerConsumption\EnergyConsumption.emf"/>
          <p:cNvPicPr>
            <a:picLocks noChangeAspect="1" noChangeArrowheads="1"/>
          </p:cNvPicPr>
          <p:nvPr/>
        </p:nvPicPr>
        <p:blipFill>
          <a:blip r:embed="rId3" cstate="print"/>
          <a:srcRect/>
          <a:stretch>
            <a:fillRect/>
          </a:stretch>
        </p:blipFill>
        <p:spPr bwMode="auto">
          <a:xfrm>
            <a:off x="4726668" y="1143000"/>
            <a:ext cx="5195470" cy="5018335"/>
          </a:xfrm>
          <a:prstGeom prst="rect">
            <a:avLst/>
          </a:prstGeom>
          <a:noFill/>
        </p:spPr>
      </p:pic>
      <p:pic>
        <p:nvPicPr>
          <p:cNvPr id="5" name="Content Placeholder 5" descr="05262010163.jpg"/>
          <p:cNvPicPr>
            <a:picLocks noGrp="1" noChangeAspect="1"/>
          </p:cNvPicPr>
          <p:nvPr>
            <p:ph idx="1"/>
          </p:nvPr>
        </p:nvPicPr>
        <p:blipFill>
          <a:blip r:embed="rId4" cstate="print"/>
          <a:stretch>
            <a:fillRect/>
          </a:stretch>
        </p:blipFill>
        <p:spPr>
          <a:xfrm rot="16200000">
            <a:off x="1419226" y="3228975"/>
            <a:ext cx="2571749" cy="3429000"/>
          </a:xfrm>
        </p:spPr>
      </p:pic>
      <p:sp>
        <p:nvSpPr>
          <p:cNvPr id="6" name="Rectangle 5"/>
          <p:cNvSpPr/>
          <p:nvPr/>
        </p:nvSpPr>
        <p:spPr bwMode="auto">
          <a:xfrm>
            <a:off x="5796840" y="4297440"/>
            <a:ext cx="533400" cy="1295400"/>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7" name="Rectangle 6"/>
          <p:cNvSpPr/>
          <p:nvPr/>
        </p:nvSpPr>
        <p:spPr bwMode="auto">
          <a:xfrm>
            <a:off x="6463320" y="4267200"/>
            <a:ext cx="547080" cy="1325640"/>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pic>
        <p:nvPicPr>
          <p:cNvPr id="8" name="Picture 2" descr="C:\Users\Sam\Desktop\nep_v2_4.png"/>
          <p:cNvPicPr>
            <a:picLocks noChangeAspect="1" noChangeArrowheads="1"/>
          </p:cNvPicPr>
          <p:nvPr/>
        </p:nvPicPr>
        <p:blipFill>
          <a:blip r:embed="rId5" cstate="print"/>
          <a:srcRect/>
          <a:stretch>
            <a:fillRect/>
          </a:stretch>
        </p:blipFill>
        <p:spPr bwMode="auto">
          <a:xfrm>
            <a:off x="1066800" y="1371600"/>
            <a:ext cx="1600200" cy="2133600"/>
          </a:xfrm>
          <a:prstGeom prst="rect">
            <a:avLst/>
          </a:prstGeom>
          <a:noFill/>
        </p:spPr>
      </p:pic>
      <p:pic>
        <p:nvPicPr>
          <p:cNvPr id="9" name="Picture 3" descr="C:\Users\Sam\Desktop\7_nep_measures.gif"/>
          <p:cNvPicPr>
            <a:picLocks noChangeAspect="1" noChangeArrowheads="1"/>
          </p:cNvPicPr>
          <p:nvPr/>
        </p:nvPicPr>
        <p:blipFill>
          <a:blip r:embed="rId6" cstate="print"/>
          <a:srcRect/>
          <a:stretch>
            <a:fillRect/>
          </a:stretch>
        </p:blipFill>
        <p:spPr bwMode="auto">
          <a:xfrm>
            <a:off x="2743200" y="1371600"/>
            <a:ext cx="1600200" cy="2133600"/>
          </a:xfrm>
          <a:prstGeom prst="rect">
            <a:avLst/>
          </a:prstGeom>
          <a:noFill/>
        </p:spPr>
      </p:pic>
      <p:sp>
        <p:nvSpPr>
          <p:cNvPr id="10" name="TextBox 9"/>
          <p:cNvSpPr txBox="1">
            <a:spLocks noChangeArrowheads="1"/>
          </p:cNvSpPr>
          <p:nvPr/>
        </p:nvSpPr>
        <p:spPr bwMode="auto">
          <a:xfrm>
            <a:off x="5486400" y="6019800"/>
            <a:ext cx="3339376" cy="338554"/>
          </a:xfrm>
          <a:prstGeom prst="rect">
            <a:avLst/>
          </a:prstGeom>
          <a:noFill/>
          <a:ln w="9525">
            <a:noFill/>
            <a:miter lim="800000"/>
            <a:headEnd/>
            <a:tailEnd/>
          </a:ln>
        </p:spPr>
        <p:txBody>
          <a:bodyPr wrap="none">
            <a:prstTxWarp prst="textNoShape">
              <a:avLst/>
            </a:prstTxWarp>
            <a:spAutoFit/>
          </a:bodyPr>
          <a:lstStyle/>
          <a:p>
            <a:pPr eaLnBrk="0" hangingPunct="0"/>
            <a:r>
              <a:rPr lang="en-US" altLang="zh-TW" sz="1600"/>
              <a:t>Architecture B    Architecture A</a:t>
            </a:r>
          </a:p>
        </p:txBody>
      </p:sp>
      <p:cxnSp>
        <p:nvCxnSpPr>
          <p:cNvPr id="12" name="Straight Connector 11"/>
          <p:cNvCxnSpPr/>
          <p:nvPr/>
        </p:nvCxnSpPr>
        <p:spPr bwMode="auto">
          <a:xfrm rot="5400000">
            <a:off x="5257005" y="4495006"/>
            <a:ext cx="3657600" cy="1588"/>
          </a:xfrm>
          <a:prstGeom prst="line">
            <a:avLst/>
          </a:prstGeom>
          <a:solidFill>
            <a:schemeClr val="accent1"/>
          </a:solidFill>
          <a:ln w="12700" cap="flat" cmpd="sng" algn="ctr">
            <a:solidFill>
              <a:schemeClr val="tx1"/>
            </a:solidFill>
            <a:prstDash val="dash"/>
            <a:round/>
            <a:headEnd type="none" w="med" len="med"/>
            <a:tailEnd type="none" w="med" len="med"/>
          </a:ln>
          <a:effectLst/>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Rectangle 9"/>
          <p:cNvSpPr/>
          <p:nvPr/>
        </p:nvSpPr>
        <p:spPr bwMode="auto">
          <a:xfrm>
            <a:off x="0" y="0"/>
            <a:ext cx="9906000" cy="6858000"/>
          </a:xfrm>
          <a:prstGeom prst="rect">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1185794" name="Rectangle 2"/>
          <p:cNvSpPr>
            <a:spLocks noGrp="1" noChangeArrowheads="1"/>
          </p:cNvSpPr>
          <p:nvPr>
            <p:ph type="title"/>
          </p:nvPr>
        </p:nvSpPr>
        <p:spPr>
          <a:xfrm>
            <a:off x="304800" y="341313"/>
            <a:ext cx="9448800" cy="801687"/>
          </a:xfrm>
        </p:spPr>
        <p:txBody>
          <a:bodyPr/>
          <a:lstStyle/>
          <a:p>
            <a:pPr>
              <a:defRPr/>
            </a:pPr>
            <a:r>
              <a:rPr lang="en-US" sz="3200" dirty="0">
                <a:solidFill>
                  <a:srgbClr val="FFFFFF"/>
                </a:solidFill>
                <a:effectLst/>
                <a:ea typeface="+mj-ea"/>
                <a:cs typeface="+mj-cs"/>
              </a:rPr>
              <a:t>Augmented Reality</a:t>
            </a:r>
            <a:r>
              <a:rPr lang="en-US" sz="3200" dirty="0" smtClean="0">
                <a:solidFill>
                  <a:srgbClr val="FFFFFF"/>
                </a:solidFill>
                <a:effectLst/>
                <a:ea typeface="+mj-ea"/>
                <a:cs typeface="+mj-cs"/>
              </a:rPr>
              <a:t> </a:t>
            </a:r>
            <a:r>
              <a:rPr lang="en-US" sz="2800" dirty="0" smtClean="0">
                <a:solidFill>
                  <a:srgbClr val="FFFFFF"/>
                </a:solidFill>
                <a:effectLst/>
                <a:ea typeface="+mj-ea"/>
                <a:cs typeface="+mj-cs"/>
              </a:rPr>
              <a:t/>
            </a:r>
            <a:br>
              <a:rPr lang="en-US" sz="2800" dirty="0" smtClean="0">
                <a:solidFill>
                  <a:srgbClr val="FFFFFF"/>
                </a:solidFill>
                <a:effectLst/>
                <a:ea typeface="+mj-ea"/>
                <a:cs typeface="+mj-cs"/>
              </a:rPr>
            </a:br>
            <a:endParaRPr lang="en-US" sz="2800" dirty="0">
              <a:solidFill>
                <a:srgbClr val="FFFFFF"/>
              </a:solidFill>
              <a:effectLst/>
              <a:ea typeface="+mj-ea"/>
              <a:cs typeface="+mj-cs"/>
            </a:endParaRPr>
          </a:p>
        </p:txBody>
      </p:sp>
      <p:pic>
        <p:nvPicPr>
          <p:cNvPr id="7" name="Picture 6"/>
          <p:cNvPicPr>
            <a:picLocks noChangeAspect="1"/>
          </p:cNvPicPr>
          <p:nvPr/>
        </p:nvPicPr>
        <p:blipFill>
          <a:blip r:embed="rId4"/>
          <a:stretch>
            <a:fillRect/>
          </a:stretch>
        </p:blipFill>
        <p:spPr>
          <a:xfrm>
            <a:off x="0" y="990600"/>
            <a:ext cx="4495800" cy="4495800"/>
          </a:xfrm>
          <a:prstGeom prst="rect">
            <a:avLst/>
          </a:prstGeom>
        </p:spPr>
      </p:pic>
      <p:pic>
        <p:nvPicPr>
          <p:cNvPr id="11" name="TerminatorVision.flv">
            <a:hlinkClick r:id="" action="ppaction://media"/>
          </p:cNvPr>
          <p:cNvPicPr/>
          <p:nvPr>
            <a:videoFile r:link="rId1"/>
          </p:nvPr>
        </p:nvPicPr>
        <p:blipFill>
          <a:blip r:embed="rId5"/>
          <a:stretch>
            <a:fillRect/>
          </a:stretch>
        </p:blipFill>
        <p:spPr>
          <a:xfrm>
            <a:off x="3854669" y="1600200"/>
            <a:ext cx="6053960"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2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5" name="Group 121"/>
          <p:cNvGrpSpPr>
            <a:grpSpLocks/>
          </p:cNvGrpSpPr>
          <p:nvPr/>
        </p:nvGrpSpPr>
        <p:grpSpPr>
          <a:xfrm>
            <a:off x="4114800" y="990600"/>
            <a:ext cx="762000" cy="1033923"/>
            <a:chOff x="6427788" y="1579563"/>
            <a:chExt cx="2667000" cy="4164012"/>
          </a:xfrm>
        </p:grpSpPr>
        <p:sp>
          <p:nvSpPr>
            <p:cNvPr id="88" name="Line 7"/>
            <p:cNvSpPr>
              <a:spLocks noChangeShapeType="1"/>
            </p:cNvSpPr>
            <p:nvPr/>
          </p:nvSpPr>
          <p:spPr bwMode="auto">
            <a:xfrm flipV="1">
              <a:off x="8366125" y="4565650"/>
              <a:ext cx="304800" cy="4572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89" name="Line 8"/>
            <p:cNvSpPr>
              <a:spLocks noChangeShapeType="1"/>
            </p:cNvSpPr>
            <p:nvPr/>
          </p:nvSpPr>
          <p:spPr bwMode="auto">
            <a:xfrm>
              <a:off x="8672513" y="4586288"/>
              <a:ext cx="0" cy="7620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90" name="Line 9"/>
            <p:cNvSpPr>
              <a:spLocks noChangeShapeType="1"/>
            </p:cNvSpPr>
            <p:nvPr/>
          </p:nvSpPr>
          <p:spPr bwMode="auto">
            <a:xfrm>
              <a:off x="8713788" y="4600575"/>
              <a:ext cx="228600" cy="9906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91" name="Oval 10"/>
            <p:cNvSpPr>
              <a:spLocks noChangeArrowheads="1"/>
            </p:cNvSpPr>
            <p:nvPr/>
          </p:nvSpPr>
          <p:spPr bwMode="auto">
            <a:xfrm>
              <a:off x="8561388" y="5210175"/>
              <a:ext cx="228600" cy="228600"/>
            </a:xfrm>
            <a:prstGeom prst="ellipse">
              <a:avLst/>
            </a:prstGeom>
            <a:solidFill>
              <a:srgbClr val="0000FF"/>
            </a:solidFill>
            <a:ln w="9525" cmpd="sng">
              <a:solidFill>
                <a:schemeClr val="tx1"/>
              </a:solidFill>
              <a:round/>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92" name="Oval 11"/>
            <p:cNvSpPr>
              <a:spLocks noChangeArrowheads="1"/>
            </p:cNvSpPr>
            <p:nvPr/>
          </p:nvSpPr>
          <p:spPr bwMode="auto">
            <a:xfrm>
              <a:off x="8864600" y="5514975"/>
              <a:ext cx="230188" cy="228600"/>
            </a:xfrm>
            <a:prstGeom prst="ellipse">
              <a:avLst/>
            </a:prstGeom>
            <a:solidFill>
              <a:srgbClr val="0000FF"/>
            </a:solidFill>
            <a:ln w="9525" cmpd="sng">
              <a:solidFill>
                <a:schemeClr val="tx1"/>
              </a:solidFill>
              <a:round/>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95" name="Oval 12"/>
            <p:cNvSpPr>
              <a:spLocks noChangeArrowheads="1"/>
            </p:cNvSpPr>
            <p:nvPr/>
          </p:nvSpPr>
          <p:spPr bwMode="auto">
            <a:xfrm>
              <a:off x="8256588" y="4905375"/>
              <a:ext cx="228600" cy="228600"/>
            </a:xfrm>
            <a:prstGeom prst="ellipse">
              <a:avLst/>
            </a:prstGeom>
            <a:solidFill>
              <a:srgbClr val="0000FF"/>
            </a:solidFill>
            <a:ln w="9525" cmpd="sng">
              <a:solidFill>
                <a:schemeClr val="tx1"/>
              </a:solidFill>
              <a:round/>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96" name="Line 13"/>
            <p:cNvSpPr>
              <a:spLocks noChangeShapeType="1"/>
            </p:cNvSpPr>
            <p:nvPr/>
          </p:nvSpPr>
          <p:spPr bwMode="auto">
            <a:xfrm flipV="1">
              <a:off x="7451725" y="3689350"/>
              <a:ext cx="304800" cy="4572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97" name="Line 14"/>
            <p:cNvSpPr>
              <a:spLocks noChangeShapeType="1"/>
            </p:cNvSpPr>
            <p:nvPr/>
          </p:nvSpPr>
          <p:spPr bwMode="auto">
            <a:xfrm>
              <a:off x="7758113" y="3709988"/>
              <a:ext cx="0" cy="7620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98" name="Line 15"/>
            <p:cNvSpPr>
              <a:spLocks noChangeShapeType="1"/>
            </p:cNvSpPr>
            <p:nvPr/>
          </p:nvSpPr>
          <p:spPr bwMode="auto">
            <a:xfrm>
              <a:off x="7799388" y="3724275"/>
              <a:ext cx="228600" cy="9906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99" name="Oval 16"/>
            <p:cNvSpPr>
              <a:spLocks noChangeArrowheads="1"/>
            </p:cNvSpPr>
            <p:nvPr/>
          </p:nvSpPr>
          <p:spPr bwMode="auto">
            <a:xfrm>
              <a:off x="7648575" y="4333875"/>
              <a:ext cx="227013" cy="228600"/>
            </a:xfrm>
            <a:prstGeom prst="ellipse">
              <a:avLst/>
            </a:prstGeom>
            <a:solidFill>
              <a:srgbClr val="0000FF"/>
            </a:solidFill>
            <a:ln w="9525" cmpd="sng">
              <a:solidFill>
                <a:schemeClr val="tx1"/>
              </a:solidFill>
              <a:round/>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101" name="Oval 17"/>
            <p:cNvSpPr>
              <a:spLocks noChangeArrowheads="1"/>
            </p:cNvSpPr>
            <p:nvPr/>
          </p:nvSpPr>
          <p:spPr bwMode="auto">
            <a:xfrm>
              <a:off x="7951788" y="4638675"/>
              <a:ext cx="228600" cy="228600"/>
            </a:xfrm>
            <a:prstGeom prst="ellipse">
              <a:avLst/>
            </a:prstGeom>
            <a:solidFill>
              <a:srgbClr val="0000FF"/>
            </a:solidFill>
            <a:ln w="9525" cmpd="sng">
              <a:solidFill>
                <a:schemeClr val="tx1"/>
              </a:solidFill>
              <a:round/>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102" name="Oval 18"/>
            <p:cNvSpPr>
              <a:spLocks noChangeArrowheads="1"/>
            </p:cNvSpPr>
            <p:nvPr/>
          </p:nvSpPr>
          <p:spPr bwMode="auto">
            <a:xfrm>
              <a:off x="7342188" y="4029075"/>
              <a:ext cx="228600" cy="228600"/>
            </a:xfrm>
            <a:prstGeom prst="ellipse">
              <a:avLst/>
            </a:prstGeom>
            <a:solidFill>
              <a:srgbClr val="0000FF"/>
            </a:solidFill>
            <a:ln w="9525" cmpd="sng">
              <a:solidFill>
                <a:schemeClr val="tx1"/>
              </a:solidFill>
              <a:round/>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103" name="Line 19"/>
            <p:cNvSpPr>
              <a:spLocks noChangeShapeType="1"/>
            </p:cNvSpPr>
            <p:nvPr/>
          </p:nvSpPr>
          <p:spPr bwMode="auto">
            <a:xfrm flipV="1">
              <a:off x="6537325" y="2774950"/>
              <a:ext cx="306388" cy="4572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104" name="Line 20"/>
            <p:cNvSpPr>
              <a:spLocks noChangeShapeType="1"/>
            </p:cNvSpPr>
            <p:nvPr/>
          </p:nvSpPr>
          <p:spPr bwMode="auto">
            <a:xfrm>
              <a:off x="6842125" y="2795588"/>
              <a:ext cx="0" cy="7620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105" name="Line 21"/>
            <p:cNvSpPr>
              <a:spLocks noChangeShapeType="1"/>
            </p:cNvSpPr>
            <p:nvPr/>
          </p:nvSpPr>
          <p:spPr bwMode="auto">
            <a:xfrm>
              <a:off x="6883400" y="2809875"/>
              <a:ext cx="230188" cy="9906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108" name="Oval 22"/>
            <p:cNvSpPr>
              <a:spLocks noChangeArrowheads="1"/>
            </p:cNvSpPr>
            <p:nvPr/>
          </p:nvSpPr>
          <p:spPr bwMode="auto">
            <a:xfrm>
              <a:off x="6732588" y="3419475"/>
              <a:ext cx="228600" cy="228600"/>
            </a:xfrm>
            <a:prstGeom prst="ellipse">
              <a:avLst/>
            </a:prstGeom>
            <a:solidFill>
              <a:srgbClr val="0000FF"/>
            </a:solidFill>
            <a:ln w="9525" cmpd="sng">
              <a:solidFill>
                <a:schemeClr val="tx1"/>
              </a:solidFill>
              <a:round/>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109" name="Oval 23"/>
            <p:cNvSpPr>
              <a:spLocks noChangeArrowheads="1"/>
            </p:cNvSpPr>
            <p:nvPr/>
          </p:nvSpPr>
          <p:spPr bwMode="auto">
            <a:xfrm>
              <a:off x="7037388" y="3724275"/>
              <a:ext cx="228600" cy="228600"/>
            </a:xfrm>
            <a:prstGeom prst="ellipse">
              <a:avLst/>
            </a:prstGeom>
            <a:solidFill>
              <a:srgbClr val="0000FF"/>
            </a:solidFill>
            <a:ln w="9525" cmpd="sng">
              <a:solidFill>
                <a:schemeClr val="tx1"/>
              </a:solidFill>
              <a:round/>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110" name="Line 24"/>
            <p:cNvSpPr>
              <a:spLocks noChangeShapeType="1"/>
            </p:cNvSpPr>
            <p:nvPr/>
          </p:nvSpPr>
          <p:spPr bwMode="auto">
            <a:xfrm flipV="1">
              <a:off x="6884988" y="1857375"/>
              <a:ext cx="685800" cy="9144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112" name="Line 25"/>
            <p:cNvSpPr>
              <a:spLocks noChangeShapeType="1"/>
            </p:cNvSpPr>
            <p:nvPr/>
          </p:nvSpPr>
          <p:spPr bwMode="auto">
            <a:xfrm flipV="1">
              <a:off x="7723188" y="1933575"/>
              <a:ext cx="0" cy="17526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113" name="Line 26"/>
            <p:cNvSpPr>
              <a:spLocks noChangeShapeType="1"/>
            </p:cNvSpPr>
            <p:nvPr/>
          </p:nvSpPr>
          <p:spPr bwMode="auto">
            <a:xfrm flipH="1" flipV="1">
              <a:off x="7874000" y="1933575"/>
              <a:ext cx="839788" cy="2667000"/>
            </a:xfrm>
            <a:prstGeom prst="line">
              <a:avLst/>
            </a:prstGeom>
            <a:noFill/>
            <a:ln w="9525" cmpd="sng">
              <a:solidFill>
                <a:schemeClr val="tx1"/>
              </a:solidFill>
              <a:round/>
              <a:headEnd/>
              <a:tailEnd/>
            </a:ln>
          </p:spPr>
          <p:txBody>
            <a:bodyPr>
              <a:prstTxWarp prst="textNoShape">
                <a:avLst/>
              </a:prstTxWarp>
            </a:bodyPr>
            <a:lstStyle/>
            <a:p>
              <a:endParaRPr lang="en-US"/>
            </a:p>
          </p:txBody>
        </p:sp>
        <p:sp>
          <p:nvSpPr>
            <p:cNvPr id="115" name="AutoShape 35"/>
            <p:cNvSpPr>
              <a:spLocks noChangeAspect="1" noChangeArrowheads="1"/>
            </p:cNvSpPr>
            <p:nvPr/>
          </p:nvSpPr>
          <p:spPr bwMode="auto">
            <a:xfrm>
              <a:off x="7456488" y="1579563"/>
              <a:ext cx="569912" cy="571500"/>
            </a:xfrm>
            <a:prstGeom prst="diamond">
              <a:avLst/>
            </a:prstGeom>
            <a:solidFill>
              <a:schemeClr val="tx1"/>
            </a:solidFill>
            <a:ln w="9525" cmpd="sng">
              <a:solidFill>
                <a:schemeClr val="tx1"/>
              </a:solidFill>
              <a:miter lim="800000"/>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116" name="AutoShape 36"/>
            <p:cNvSpPr>
              <a:spLocks noChangeAspect="1" noChangeArrowheads="1"/>
            </p:cNvSpPr>
            <p:nvPr/>
          </p:nvSpPr>
          <p:spPr bwMode="auto">
            <a:xfrm>
              <a:off x="6427788" y="3152775"/>
              <a:ext cx="244475" cy="244475"/>
            </a:xfrm>
            <a:prstGeom prst="flowChartConnector">
              <a:avLst/>
            </a:prstGeom>
            <a:solidFill>
              <a:srgbClr val="0000FF"/>
            </a:solidFill>
            <a:ln w="9525" cmpd="sng">
              <a:solidFill>
                <a:schemeClr val="tx1"/>
              </a:solidFill>
              <a:round/>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117" name="AutoShape 37"/>
            <p:cNvSpPr>
              <a:spLocks noChangeAspect="1" noChangeArrowheads="1"/>
            </p:cNvSpPr>
            <p:nvPr/>
          </p:nvSpPr>
          <p:spPr bwMode="auto">
            <a:xfrm>
              <a:off x="6657975" y="2543175"/>
              <a:ext cx="404813" cy="407988"/>
            </a:xfrm>
            <a:prstGeom prst="octagon">
              <a:avLst>
                <a:gd name="adj" fmla="val 29287"/>
              </a:avLst>
            </a:prstGeom>
            <a:solidFill>
              <a:srgbClr val="008000"/>
            </a:solidFill>
            <a:ln w="9525" cmpd="sng">
              <a:solidFill>
                <a:schemeClr val="tx1"/>
              </a:solidFill>
              <a:miter lim="800000"/>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119" name="AutoShape 38"/>
            <p:cNvSpPr>
              <a:spLocks noChangeAspect="1" noChangeArrowheads="1"/>
            </p:cNvSpPr>
            <p:nvPr/>
          </p:nvSpPr>
          <p:spPr bwMode="auto">
            <a:xfrm>
              <a:off x="7570788" y="3381375"/>
              <a:ext cx="407987" cy="407988"/>
            </a:xfrm>
            <a:prstGeom prst="octagon">
              <a:avLst>
                <a:gd name="adj" fmla="val 29287"/>
              </a:avLst>
            </a:prstGeom>
            <a:solidFill>
              <a:srgbClr val="008000"/>
            </a:solidFill>
            <a:ln w="9525" cmpd="sng">
              <a:solidFill>
                <a:schemeClr val="tx1"/>
              </a:solidFill>
              <a:miter lim="800000"/>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sp>
          <p:nvSpPr>
            <p:cNvPr id="120" name="AutoShape 39"/>
            <p:cNvSpPr>
              <a:spLocks noChangeAspect="1" noChangeArrowheads="1"/>
            </p:cNvSpPr>
            <p:nvPr/>
          </p:nvSpPr>
          <p:spPr bwMode="auto">
            <a:xfrm>
              <a:off x="8485188" y="4295775"/>
              <a:ext cx="406400" cy="407988"/>
            </a:xfrm>
            <a:prstGeom prst="octagon">
              <a:avLst>
                <a:gd name="adj" fmla="val 29287"/>
              </a:avLst>
            </a:prstGeom>
            <a:solidFill>
              <a:srgbClr val="008000"/>
            </a:solidFill>
            <a:ln w="9525" cmpd="sng">
              <a:solidFill>
                <a:schemeClr val="tx1"/>
              </a:solidFill>
              <a:miter lim="800000"/>
              <a:headEnd/>
              <a:tailEnd/>
            </a:ln>
          </p:spPr>
          <p:txBody>
            <a:bodyPr wrap="none" anchor="ctr">
              <a:prstTxWarp prst="textNoShape">
                <a:avLst/>
              </a:prstTxWarp>
            </a:bodyPr>
            <a:lstStyle/>
            <a:p>
              <a:pPr eaLnBrk="0" hangingPunct="0"/>
              <a:endParaRPr lang="ja-JP" altLang="en-US">
                <a:ea typeface="MS PGothic" charset="0"/>
                <a:cs typeface="MS PGothic" charset="0"/>
              </a:endParaRPr>
            </a:p>
          </p:txBody>
        </p:sp>
      </p:grpSp>
      <p:cxnSp>
        <p:nvCxnSpPr>
          <p:cNvPr id="130" name="Shape 110"/>
          <p:cNvCxnSpPr/>
          <p:nvPr/>
        </p:nvCxnSpPr>
        <p:spPr>
          <a:xfrm rot="5400000">
            <a:off x="7233444" y="4533106"/>
            <a:ext cx="381000" cy="158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Up Arrow Callout 99"/>
          <p:cNvSpPr/>
          <p:nvPr/>
        </p:nvSpPr>
        <p:spPr>
          <a:xfrm>
            <a:off x="495300" y="5410200"/>
            <a:ext cx="3467100" cy="1066800"/>
          </a:xfrm>
          <a:prstGeom prst="upArrowCallout">
            <a:avLst>
              <a:gd name="adj1" fmla="val 25000"/>
              <a:gd name="adj2" fmla="val 25000"/>
              <a:gd name="adj3" fmla="val 15756"/>
              <a:gd name="adj4" fmla="val 76202"/>
            </a:avLst>
          </a:prstGeom>
          <a:solidFill>
            <a:srgbClr val="F2EEE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83972" name="Line 67"/>
          <p:cNvSpPr>
            <a:spLocks noChangeShapeType="1"/>
          </p:cNvSpPr>
          <p:nvPr/>
        </p:nvSpPr>
        <p:spPr bwMode="auto">
          <a:xfrm>
            <a:off x="0" y="3200400"/>
            <a:ext cx="9906000" cy="0"/>
          </a:xfrm>
          <a:prstGeom prst="line">
            <a:avLst/>
          </a:prstGeom>
          <a:noFill/>
          <a:ln w="38100">
            <a:solidFill>
              <a:srgbClr val="C00000"/>
            </a:solidFill>
            <a:round/>
            <a:headEnd/>
            <a:tailEnd/>
          </a:ln>
        </p:spPr>
        <p:txBody>
          <a:bodyPr>
            <a:prstTxWarp prst="textNoShape">
              <a:avLst/>
            </a:prstTxWarp>
          </a:bodyPr>
          <a:lstStyle/>
          <a:p>
            <a:endParaRPr lang="en-US"/>
          </a:p>
        </p:txBody>
      </p:sp>
      <p:sp>
        <p:nvSpPr>
          <p:cNvPr id="2" name="Title 1"/>
          <p:cNvSpPr>
            <a:spLocks noGrp="1"/>
          </p:cNvSpPr>
          <p:nvPr>
            <p:ph type="title"/>
          </p:nvPr>
        </p:nvSpPr>
        <p:spPr/>
        <p:txBody>
          <a:bodyPr/>
          <a:lstStyle/>
          <a:p>
            <a:pPr>
              <a:defRPr/>
            </a:pPr>
            <a:r>
              <a:rPr lang="en-US" dirty="0" smtClean="0"/>
              <a:t>Mobile Augmented Reality</a:t>
            </a:r>
            <a:endParaRPr lang="en-US" dirty="0"/>
          </a:p>
        </p:txBody>
      </p:sp>
      <p:grpSp>
        <p:nvGrpSpPr>
          <p:cNvPr id="6" name="Group 55"/>
          <p:cNvGrpSpPr>
            <a:grpSpLocks/>
          </p:cNvGrpSpPr>
          <p:nvPr/>
        </p:nvGrpSpPr>
        <p:grpSpPr bwMode="auto">
          <a:xfrm>
            <a:off x="8420100" y="990600"/>
            <a:ext cx="1300163" cy="1749425"/>
            <a:chOff x="448" y="2880"/>
            <a:chExt cx="756" cy="1102"/>
          </a:xfrm>
        </p:grpSpPr>
        <p:pic>
          <p:nvPicPr>
            <p:cNvPr id="84053" name="Picture 56" descr="server"/>
            <p:cNvPicPr>
              <a:picLocks noChangeAspect="1" noChangeArrowheads="1"/>
            </p:cNvPicPr>
            <p:nvPr/>
          </p:nvPicPr>
          <p:blipFill>
            <a:blip r:embed="rId2"/>
            <a:srcRect/>
            <a:stretch>
              <a:fillRect/>
            </a:stretch>
          </p:blipFill>
          <p:spPr bwMode="auto">
            <a:xfrm>
              <a:off x="448" y="3072"/>
              <a:ext cx="756" cy="910"/>
            </a:xfrm>
            <a:prstGeom prst="rect">
              <a:avLst/>
            </a:prstGeom>
            <a:noFill/>
            <a:ln w="9525">
              <a:noFill/>
              <a:miter lim="800000"/>
              <a:headEnd/>
              <a:tailEnd/>
            </a:ln>
          </p:spPr>
        </p:pic>
        <p:sp>
          <p:nvSpPr>
            <p:cNvPr id="84054" name="Text Box 57"/>
            <p:cNvSpPr txBox="1">
              <a:spLocks noChangeArrowheads="1"/>
            </p:cNvSpPr>
            <p:nvPr/>
          </p:nvSpPr>
          <p:spPr bwMode="auto">
            <a:xfrm>
              <a:off x="519" y="2880"/>
              <a:ext cx="525" cy="233"/>
            </a:xfrm>
            <a:prstGeom prst="rect">
              <a:avLst/>
            </a:prstGeom>
            <a:noFill/>
            <a:ln w="12700">
              <a:noFill/>
              <a:miter lim="800000"/>
              <a:headEnd/>
              <a:tailEnd/>
            </a:ln>
          </p:spPr>
          <p:txBody>
            <a:bodyPr wrap="none">
              <a:prstTxWarp prst="textNoShape">
                <a:avLst/>
              </a:prstTxWarp>
              <a:spAutoFit/>
            </a:bodyPr>
            <a:lstStyle/>
            <a:p>
              <a:r>
                <a:rPr lang="en-US" sz="1800">
                  <a:solidFill>
                    <a:srgbClr val="000000"/>
                  </a:solidFill>
                </a:rPr>
                <a:t>Server</a:t>
              </a:r>
            </a:p>
          </p:txBody>
        </p:sp>
      </p:grpSp>
      <p:sp>
        <p:nvSpPr>
          <p:cNvPr id="83975" name="AutoShape 66"/>
          <p:cNvSpPr>
            <a:spLocks noChangeArrowheads="1"/>
          </p:cNvSpPr>
          <p:nvPr/>
        </p:nvSpPr>
        <p:spPr bwMode="auto">
          <a:xfrm rot="-5400000">
            <a:off x="8356600" y="3213100"/>
            <a:ext cx="1447800" cy="660400"/>
          </a:xfrm>
          <a:prstGeom prst="leftRightArrow">
            <a:avLst>
              <a:gd name="adj1" fmla="val 50000"/>
              <a:gd name="adj2" fmla="val 47500"/>
            </a:avLst>
          </a:prstGeom>
          <a:solidFill>
            <a:srgbClr val="DDDDDD"/>
          </a:solidFill>
          <a:ln w="12700">
            <a:solidFill>
              <a:srgbClr val="000000"/>
            </a:solidFill>
            <a:miter lim="800000"/>
            <a:headEnd/>
            <a:tailEnd/>
          </a:ln>
        </p:spPr>
        <p:txBody>
          <a:bodyPr wrap="none" anchor="ctr">
            <a:prstTxWarp prst="textNoShape">
              <a:avLst/>
            </a:prstTxWarp>
          </a:bodyPr>
          <a:lstStyle/>
          <a:p>
            <a:pPr algn="ctr"/>
            <a:r>
              <a:rPr lang="en-US" sz="1800">
                <a:solidFill>
                  <a:srgbClr val="000000"/>
                </a:solidFill>
              </a:rPr>
              <a:t>Network</a:t>
            </a:r>
          </a:p>
        </p:txBody>
      </p:sp>
      <p:grpSp>
        <p:nvGrpSpPr>
          <p:cNvPr id="7" name="Group 52"/>
          <p:cNvGrpSpPr>
            <a:grpSpLocks/>
          </p:cNvGrpSpPr>
          <p:nvPr/>
        </p:nvGrpSpPr>
        <p:grpSpPr bwMode="auto">
          <a:xfrm>
            <a:off x="8645525" y="4876800"/>
            <a:ext cx="847725" cy="1447800"/>
            <a:chOff x="5471205" y="1066802"/>
            <a:chExt cx="1107395" cy="2052407"/>
          </a:xfrm>
        </p:grpSpPr>
        <p:pic>
          <p:nvPicPr>
            <p:cNvPr id="84051" name="Picture 6"/>
            <p:cNvPicPr>
              <a:picLocks noChangeAspect="1" noChangeArrowheads="1"/>
            </p:cNvPicPr>
            <p:nvPr/>
          </p:nvPicPr>
          <p:blipFill>
            <a:blip r:embed="rId3"/>
            <a:srcRect l="4752" t="21204" b="5360"/>
            <a:stretch>
              <a:fillRect/>
            </a:stretch>
          </p:blipFill>
          <p:spPr bwMode="auto">
            <a:xfrm rot="5400000">
              <a:off x="4998699" y="1539308"/>
              <a:ext cx="2052407" cy="1107395"/>
            </a:xfrm>
            <a:prstGeom prst="rect">
              <a:avLst/>
            </a:prstGeom>
            <a:solidFill>
              <a:schemeClr val="bg1"/>
            </a:solidFill>
            <a:ln w="12700">
              <a:noFill/>
              <a:miter lim="800000"/>
              <a:headEnd/>
              <a:tailEnd/>
            </a:ln>
          </p:spPr>
        </p:pic>
        <p:pic>
          <p:nvPicPr>
            <p:cNvPr id="84052" name="Picture 75" descr="02.jpg"/>
            <p:cNvPicPr>
              <a:picLocks noChangeAspect="1"/>
            </p:cNvPicPr>
            <p:nvPr/>
          </p:nvPicPr>
          <p:blipFill>
            <a:blip r:embed="rId4"/>
            <a:srcRect r="7214"/>
            <a:stretch>
              <a:fillRect/>
            </a:stretch>
          </p:blipFill>
          <p:spPr bwMode="auto">
            <a:xfrm rot="5400000">
              <a:off x="5600897" y="1626990"/>
              <a:ext cx="925516" cy="748110"/>
            </a:xfrm>
            <a:prstGeom prst="rect">
              <a:avLst/>
            </a:prstGeom>
            <a:noFill/>
            <a:ln w="9525">
              <a:noFill/>
              <a:miter lim="800000"/>
              <a:headEnd/>
              <a:tailEnd/>
            </a:ln>
          </p:spPr>
        </p:pic>
      </p:grpSp>
      <p:sp>
        <p:nvSpPr>
          <p:cNvPr id="18" name="Text Box 17"/>
          <p:cNvSpPr txBox="1">
            <a:spLocks noChangeArrowheads="1"/>
          </p:cNvSpPr>
          <p:nvPr/>
        </p:nvSpPr>
        <p:spPr bwMode="auto">
          <a:xfrm>
            <a:off x="1981200" y="2057400"/>
            <a:ext cx="1320800" cy="609600"/>
          </a:xfrm>
          <a:prstGeom prst="rect">
            <a:avLst/>
          </a:prstGeom>
          <a:solidFill>
            <a:schemeClr val="accent1"/>
          </a:solidFill>
          <a:ln w="15875">
            <a:solidFill>
              <a:schemeClr val="tx1"/>
            </a:solidFill>
            <a:miter lim="800000"/>
            <a:headEnd/>
            <a:tailEnd/>
          </a:ln>
        </p:spPr>
        <p:txBody>
          <a:bodyPr lIns="90488" tIns="44450" rIns="90488" bIns="44450">
            <a:prstTxWarp prst="textNoShape">
              <a:avLst/>
            </a:prstTxWarp>
          </a:bodyPr>
          <a:lstStyle/>
          <a:p>
            <a:pPr algn="ctr" defTabSz="762000">
              <a:spcBef>
                <a:spcPct val="50000"/>
              </a:spcBef>
              <a:spcAft>
                <a:spcPct val="15000"/>
              </a:spcAft>
              <a:buClr>
                <a:schemeClr val="accent1"/>
              </a:buClr>
            </a:pPr>
            <a:r>
              <a:rPr lang="en-US" sz="1600">
                <a:ea typeface="Arial Unicode MS" charset="0"/>
                <a:cs typeface="Arial Unicode MS" charset="0"/>
              </a:rPr>
              <a:t>Extract Features</a:t>
            </a:r>
          </a:p>
        </p:txBody>
      </p:sp>
      <p:pic>
        <p:nvPicPr>
          <p:cNvPr id="3" name="Picture 5"/>
          <p:cNvPicPr>
            <a:picLocks noChangeAspect="1" noChangeArrowheads="1"/>
          </p:cNvPicPr>
          <p:nvPr/>
        </p:nvPicPr>
        <p:blipFill>
          <a:blip r:embed="rId5"/>
          <a:srcRect/>
          <a:stretch>
            <a:fillRect/>
          </a:stretch>
        </p:blipFill>
        <p:spPr bwMode="auto">
          <a:xfrm>
            <a:off x="577850" y="5753100"/>
            <a:ext cx="925513" cy="639763"/>
          </a:xfrm>
          <a:prstGeom prst="rect">
            <a:avLst/>
          </a:prstGeom>
          <a:noFill/>
          <a:ln w="9525">
            <a:solidFill>
              <a:schemeClr val="tx1"/>
            </a:solidFill>
            <a:miter lim="800000"/>
            <a:headEnd/>
            <a:tailEnd/>
          </a:ln>
        </p:spPr>
      </p:pic>
      <p:pic>
        <p:nvPicPr>
          <p:cNvPr id="8198" name="Picture 6"/>
          <p:cNvPicPr>
            <a:picLocks noChangeAspect="1" noChangeArrowheads="1"/>
          </p:cNvPicPr>
          <p:nvPr/>
        </p:nvPicPr>
        <p:blipFill>
          <a:blip r:embed="rId6"/>
          <a:srcRect/>
          <a:stretch>
            <a:fillRect/>
          </a:stretch>
        </p:blipFill>
        <p:spPr bwMode="auto">
          <a:xfrm>
            <a:off x="1568450" y="5753100"/>
            <a:ext cx="925513" cy="639763"/>
          </a:xfrm>
          <a:prstGeom prst="rect">
            <a:avLst/>
          </a:prstGeom>
          <a:noFill/>
          <a:ln w="9525">
            <a:solidFill>
              <a:schemeClr val="tx1"/>
            </a:solidFill>
            <a:miter lim="800000"/>
            <a:headEnd/>
            <a:tailEnd/>
          </a:ln>
        </p:spPr>
      </p:pic>
      <p:pic>
        <p:nvPicPr>
          <p:cNvPr id="4" name="Picture 7"/>
          <p:cNvPicPr>
            <a:picLocks noChangeAspect="1" noChangeArrowheads="1"/>
          </p:cNvPicPr>
          <p:nvPr/>
        </p:nvPicPr>
        <p:blipFill>
          <a:blip r:embed="rId7"/>
          <a:srcRect/>
          <a:stretch>
            <a:fillRect/>
          </a:stretch>
        </p:blipFill>
        <p:spPr bwMode="auto">
          <a:xfrm>
            <a:off x="2559050" y="5753100"/>
            <a:ext cx="925513" cy="639763"/>
          </a:xfrm>
          <a:prstGeom prst="rect">
            <a:avLst/>
          </a:prstGeom>
          <a:noFill/>
          <a:ln w="9525">
            <a:solidFill>
              <a:schemeClr val="tx1"/>
            </a:solidFill>
            <a:miter lim="800000"/>
            <a:headEnd/>
            <a:tailEnd/>
          </a:ln>
        </p:spPr>
      </p:pic>
      <p:pic>
        <p:nvPicPr>
          <p:cNvPr id="83981" name="Picture 5"/>
          <p:cNvPicPr>
            <a:picLocks noChangeAspect="1" noChangeArrowheads="1"/>
          </p:cNvPicPr>
          <p:nvPr/>
        </p:nvPicPr>
        <p:blipFill>
          <a:blip r:embed="rId8"/>
          <a:srcRect b="-1917"/>
          <a:stretch>
            <a:fillRect/>
          </a:stretch>
        </p:blipFill>
        <p:spPr bwMode="auto">
          <a:xfrm>
            <a:off x="8853488" y="5195888"/>
            <a:ext cx="534987" cy="671512"/>
          </a:xfrm>
          <a:prstGeom prst="rect">
            <a:avLst/>
          </a:prstGeom>
          <a:noFill/>
          <a:ln w="9525">
            <a:noFill/>
            <a:miter lim="800000"/>
            <a:headEnd/>
            <a:tailEnd/>
          </a:ln>
        </p:spPr>
      </p:pic>
      <p:sp>
        <p:nvSpPr>
          <p:cNvPr id="83982" name="Text Box 57"/>
          <p:cNvSpPr txBox="1">
            <a:spLocks noChangeArrowheads="1"/>
          </p:cNvSpPr>
          <p:nvPr/>
        </p:nvSpPr>
        <p:spPr bwMode="auto">
          <a:xfrm>
            <a:off x="8667750" y="4551363"/>
            <a:ext cx="839788" cy="368300"/>
          </a:xfrm>
          <a:prstGeom prst="rect">
            <a:avLst/>
          </a:prstGeom>
          <a:noFill/>
          <a:ln w="12700">
            <a:noFill/>
            <a:miter lim="800000"/>
            <a:headEnd/>
            <a:tailEnd/>
          </a:ln>
        </p:spPr>
        <p:txBody>
          <a:bodyPr wrap="none">
            <a:prstTxWarp prst="textNoShape">
              <a:avLst/>
            </a:prstTxWarp>
            <a:spAutoFit/>
          </a:bodyPr>
          <a:lstStyle/>
          <a:p>
            <a:r>
              <a:rPr lang="en-US" sz="1800">
                <a:solidFill>
                  <a:srgbClr val="000000"/>
                </a:solidFill>
              </a:rPr>
              <a:t>Client</a:t>
            </a:r>
          </a:p>
        </p:txBody>
      </p:sp>
      <p:sp>
        <p:nvSpPr>
          <p:cNvPr id="39" name="Text Box 17"/>
          <p:cNvSpPr txBox="1">
            <a:spLocks noChangeArrowheads="1"/>
          </p:cNvSpPr>
          <p:nvPr/>
        </p:nvSpPr>
        <p:spPr bwMode="auto">
          <a:xfrm>
            <a:off x="1627188" y="4648200"/>
            <a:ext cx="1238250" cy="750888"/>
          </a:xfrm>
          <a:prstGeom prst="rect">
            <a:avLst/>
          </a:prstGeom>
          <a:solidFill>
            <a:schemeClr val="accent1"/>
          </a:solidFill>
          <a:ln w="15875">
            <a:solidFill>
              <a:schemeClr val="tx1"/>
            </a:solidFill>
            <a:miter lim="800000"/>
            <a:headEnd/>
            <a:tailEnd/>
          </a:ln>
        </p:spPr>
        <p:txBody>
          <a:bodyPr lIns="90488" tIns="44450" rIns="90488" bIns="44450">
            <a:prstTxWarp prst="textNoShape">
              <a:avLst/>
            </a:prstTxWarp>
          </a:bodyPr>
          <a:lstStyle/>
          <a:p>
            <a:pPr algn="ctr" defTabSz="762000">
              <a:spcBef>
                <a:spcPct val="50000"/>
              </a:spcBef>
              <a:spcAft>
                <a:spcPct val="15000"/>
              </a:spcAft>
              <a:buClr>
                <a:schemeClr val="accent1"/>
              </a:buClr>
            </a:pPr>
            <a:r>
              <a:rPr lang="en-US" sz="1400" dirty="0" smtClean="0">
                <a:ea typeface="Arial Unicode MS" charset="0"/>
                <a:cs typeface="Arial Unicode MS" charset="0"/>
              </a:rPr>
              <a:t>Track</a:t>
            </a:r>
            <a:br>
              <a:rPr lang="en-US" sz="1400" dirty="0" smtClean="0">
                <a:ea typeface="Arial Unicode MS" charset="0"/>
                <a:cs typeface="Arial Unicode MS" charset="0"/>
              </a:rPr>
            </a:br>
            <a:r>
              <a:rPr lang="en-US" sz="1400" dirty="0" smtClean="0">
                <a:ea typeface="Arial Unicode MS" charset="0"/>
                <a:cs typeface="Arial Unicode MS" charset="0"/>
              </a:rPr>
              <a:t>Camera Pose</a:t>
            </a:r>
            <a:endParaRPr lang="en-US" sz="1400" dirty="0">
              <a:ea typeface="Arial Unicode MS" charset="0"/>
              <a:cs typeface="Arial Unicode MS" charset="0"/>
            </a:endParaRPr>
          </a:p>
        </p:txBody>
      </p:sp>
      <p:sp>
        <p:nvSpPr>
          <p:cNvPr id="51" name="TextBox 50"/>
          <p:cNvSpPr txBox="1">
            <a:spLocks noChangeArrowheads="1"/>
          </p:cNvSpPr>
          <p:nvPr/>
        </p:nvSpPr>
        <p:spPr bwMode="auto">
          <a:xfrm>
            <a:off x="3467100" y="5791200"/>
            <a:ext cx="495300" cy="1077913"/>
          </a:xfrm>
          <a:prstGeom prst="rect">
            <a:avLst/>
          </a:prstGeom>
          <a:noFill/>
          <a:ln w="9525">
            <a:noFill/>
            <a:miter lim="800000"/>
            <a:headEnd/>
            <a:tailEnd/>
          </a:ln>
        </p:spPr>
        <p:txBody>
          <a:bodyPr>
            <a:prstTxWarp prst="textNoShape">
              <a:avLst/>
            </a:prstTxWarp>
            <a:spAutoFit/>
          </a:bodyPr>
          <a:lstStyle/>
          <a:p>
            <a:pPr algn="ctr"/>
            <a:r>
              <a:rPr lang="en-US"/>
              <a:t>…</a:t>
            </a:r>
          </a:p>
        </p:txBody>
      </p:sp>
      <p:sp>
        <p:nvSpPr>
          <p:cNvPr id="52" name="Rectangle 51"/>
          <p:cNvSpPr/>
          <p:nvPr/>
        </p:nvSpPr>
        <p:spPr>
          <a:xfrm>
            <a:off x="908050" y="3886200"/>
            <a:ext cx="825500" cy="2286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sz="1600">
              <a:solidFill>
                <a:schemeClr val="tx1"/>
              </a:solidFill>
            </a:endParaRPr>
          </a:p>
        </p:txBody>
      </p:sp>
      <p:sp>
        <p:nvSpPr>
          <p:cNvPr id="53" name="Rectangle 52"/>
          <p:cNvSpPr/>
          <p:nvPr/>
        </p:nvSpPr>
        <p:spPr>
          <a:xfrm>
            <a:off x="577850" y="3886200"/>
            <a:ext cx="330200" cy="2286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sz="1600">
              <a:solidFill>
                <a:schemeClr val="tx1"/>
              </a:solidFill>
            </a:endParaRPr>
          </a:p>
        </p:txBody>
      </p:sp>
      <p:sp>
        <p:nvSpPr>
          <p:cNvPr id="54" name="Rectangle 53"/>
          <p:cNvSpPr/>
          <p:nvPr/>
        </p:nvSpPr>
        <p:spPr>
          <a:xfrm>
            <a:off x="1733550" y="3886200"/>
            <a:ext cx="330200" cy="2286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sz="1600">
              <a:solidFill>
                <a:schemeClr val="tx1"/>
              </a:solidFill>
            </a:endParaRPr>
          </a:p>
        </p:txBody>
      </p:sp>
      <p:sp>
        <p:nvSpPr>
          <p:cNvPr id="55" name="Rectangle 54"/>
          <p:cNvSpPr/>
          <p:nvPr/>
        </p:nvSpPr>
        <p:spPr>
          <a:xfrm>
            <a:off x="2063750" y="3886200"/>
            <a:ext cx="577850" cy="2286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sz="1600">
              <a:solidFill>
                <a:schemeClr val="tx1"/>
              </a:solidFill>
            </a:endParaRPr>
          </a:p>
        </p:txBody>
      </p:sp>
      <p:sp>
        <p:nvSpPr>
          <p:cNvPr id="57" name="Rectangle 56"/>
          <p:cNvSpPr/>
          <p:nvPr/>
        </p:nvSpPr>
        <p:spPr>
          <a:xfrm>
            <a:off x="2641600" y="3886200"/>
            <a:ext cx="330200" cy="2286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sz="1600">
              <a:solidFill>
                <a:schemeClr val="tx1"/>
              </a:solidFill>
            </a:endParaRPr>
          </a:p>
        </p:txBody>
      </p:sp>
      <p:sp>
        <p:nvSpPr>
          <p:cNvPr id="58" name="Rectangle 57"/>
          <p:cNvSpPr/>
          <p:nvPr/>
        </p:nvSpPr>
        <p:spPr>
          <a:xfrm>
            <a:off x="2971800" y="3886200"/>
            <a:ext cx="825500" cy="2286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sz="1600">
              <a:solidFill>
                <a:schemeClr val="tx1"/>
              </a:solidFill>
            </a:endParaRPr>
          </a:p>
        </p:txBody>
      </p:sp>
      <p:sp>
        <p:nvSpPr>
          <p:cNvPr id="59" name="TextBox 58"/>
          <p:cNvSpPr txBox="1">
            <a:spLocks noChangeArrowheads="1"/>
          </p:cNvSpPr>
          <p:nvPr/>
        </p:nvSpPr>
        <p:spPr bwMode="auto">
          <a:xfrm>
            <a:off x="2476500" y="3352800"/>
            <a:ext cx="1568450" cy="338138"/>
          </a:xfrm>
          <a:prstGeom prst="rect">
            <a:avLst/>
          </a:prstGeom>
          <a:noFill/>
          <a:ln w="9525">
            <a:noFill/>
            <a:miter lim="800000"/>
            <a:headEnd/>
            <a:tailEnd/>
          </a:ln>
        </p:spPr>
        <p:txBody>
          <a:bodyPr>
            <a:prstTxWarp prst="textNoShape">
              <a:avLst/>
            </a:prstTxWarp>
            <a:spAutoFit/>
          </a:bodyPr>
          <a:lstStyle/>
          <a:p>
            <a:pPr algn="ctr"/>
            <a:r>
              <a:rPr lang="en-US" sz="1600" dirty="0"/>
              <a:t>Low Motion</a:t>
            </a:r>
          </a:p>
        </p:txBody>
      </p:sp>
      <p:sp>
        <p:nvSpPr>
          <p:cNvPr id="60" name="TextBox 59"/>
          <p:cNvSpPr txBox="1">
            <a:spLocks noChangeArrowheads="1"/>
          </p:cNvSpPr>
          <p:nvPr/>
        </p:nvSpPr>
        <p:spPr bwMode="auto">
          <a:xfrm>
            <a:off x="355600" y="4343400"/>
            <a:ext cx="1568450" cy="338138"/>
          </a:xfrm>
          <a:prstGeom prst="rect">
            <a:avLst/>
          </a:prstGeom>
          <a:noFill/>
          <a:ln w="9525">
            <a:noFill/>
            <a:miter lim="800000"/>
            <a:headEnd/>
            <a:tailEnd/>
          </a:ln>
        </p:spPr>
        <p:txBody>
          <a:bodyPr>
            <a:prstTxWarp prst="textNoShape">
              <a:avLst/>
            </a:prstTxWarp>
            <a:spAutoFit/>
          </a:bodyPr>
          <a:lstStyle/>
          <a:p>
            <a:pPr algn="ctr"/>
            <a:r>
              <a:rPr lang="en-US" sz="1600" dirty="0"/>
              <a:t>High Motion</a:t>
            </a:r>
          </a:p>
        </p:txBody>
      </p:sp>
      <p:cxnSp>
        <p:nvCxnSpPr>
          <p:cNvPr id="62" name="Straight Arrow Connector 61"/>
          <p:cNvCxnSpPr>
            <a:stCxn id="59" idx="2"/>
            <a:endCxn id="52" idx="0"/>
          </p:cNvCxnSpPr>
          <p:nvPr/>
        </p:nvCxnSpPr>
        <p:spPr>
          <a:xfrm rot="5400000">
            <a:off x="2193132" y="2818606"/>
            <a:ext cx="195262" cy="19399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9" idx="2"/>
            <a:endCxn id="55" idx="0"/>
          </p:cNvCxnSpPr>
          <p:nvPr/>
        </p:nvCxnSpPr>
        <p:spPr>
          <a:xfrm rot="5400000">
            <a:off x="2709069" y="3334544"/>
            <a:ext cx="195262" cy="9080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9" idx="2"/>
            <a:endCxn id="58" idx="0"/>
          </p:cNvCxnSpPr>
          <p:nvPr/>
        </p:nvCxnSpPr>
        <p:spPr>
          <a:xfrm rot="16200000" flipH="1">
            <a:off x="3225007" y="3726656"/>
            <a:ext cx="195262" cy="1238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0" idx="0"/>
            <a:endCxn id="53" idx="2"/>
          </p:cNvCxnSpPr>
          <p:nvPr/>
        </p:nvCxnSpPr>
        <p:spPr>
          <a:xfrm rot="16200000" flipV="1">
            <a:off x="827088" y="4030662"/>
            <a:ext cx="228600" cy="3968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0" idx="0"/>
            <a:endCxn id="57" idx="2"/>
          </p:cNvCxnSpPr>
          <p:nvPr/>
        </p:nvCxnSpPr>
        <p:spPr>
          <a:xfrm rot="5400000" flipH="1" flipV="1">
            <a:off x="1858963" y="3395662"/>
            <a:ext cx="228600" cy="16668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0" idx="0"/>
            <a:endCxn id="54" idx="2"/>
          </p:cNvCxnSpPr>
          <p:nvPr/>
        </p:nvCxnSpPr>
        <p:spPr>
          <a:xfrm rot="5400000" flipH="1" flipV="1">
            <a:off x="1404938" y="3849687"/>
            <a:ext cx="228600" cy="7588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 Box 17"/>
          <p:cNvSpPr txBox="1">
            <a:spLocks noChangeArrowheads="1"/>
          </p:cNvSpPr>
          <p:nvPr/>
        </p:nvSpPr>
        <p:spPr bwMode="auto">
          <a:xfrm>
            <a:off x="223838" y="2895600"/>
            <a:ext cx="1403350" cy="609600"/>
          </a:xfrm>
          <a:prstGeom prst="rect">
            <a:avLst/>
          </a:prstGeom>
          <a:solidFill>
            <a:schemeClr val="accent1"/>
          </a:solidFill>
          <a:ln w="15875">
            <a:solidFill>
              <a:schemeClr val="tx1"/>
            </a:solidFill>
            <a:miter lim="800000"/>
            <a:headEnd/>
            <a:tailEnd/>
          </a:ln>
        </p:spPr>
        <p:txBody>
          <a:bodyPr lIns="90488" tIns="44450" rIns="90488" bIns="44450">
            <a:prstTxWarp prst="textNoShape">
              <a:avLst/>
            </a:prstTxWarp>
          </a:bodyPr>
          <a:lstStyle/>
          <a:p>
            <a:pPr algn="ctr" defTabSz="762000">
              <a:spcBef>
                <a:spcPct val="50000"/>
              </a:spcBef>
              <a:spcAft>
                <a:spcPct val="15000"/>
              </a:spcAft>
              <a:buClr>
                <a:schemeClr val="accent1"/>
              </a:buClr>
            </a:pPr>
            <a:r>
              <a:rPr lang="en-US" sz="1600">
                <a:ea typeface="Arial Unicode MS" charset="0"/>
                <a:cs typeface="Arial Unicode MS" charset="0"/>
              </a:rPr>
              <a:t>Send Query Frame</a:t>
            </a:r>
          </a:p>
        </p:txBody>
      </p:sp>
      <p:cxnSp>
        <p:nvCxnSpPr>
          <p:cNvPr id="94" name="Straight Arrow Connector 93"/>
          <p:cNvCxnSpPr>
            <a:endCxn id="93" idx="2"/>
          </p:cNvCxnSpPr>
          <p:nvPr/>
        </p:nvCxnSpPr>
        <p:spPr>
          <a:xfrm rot="5400000" flipH="1" flipV="1">
            <a:off x="735013" y="3695700"/>
            <a:ext cx="3810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hape 105"/>
          <p:cNvCxnSpPr>
            <a:stCxn id="93" idx="0"/>
            <a:endCxn id="18" idx="1"/>
          </p:cNvCxnSpPr>
          <p:nvPr/>
        </p:nvCxnSpPr>
        <p:spPr>
          <a:xfrm rot="5400000" flipH="1" flipV="1">
            <a:off x="1186657" y="2101056"/>
            <a:ext cx="533400" cy="1055687"/>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Text Box 17"/>
          <p:cNvSpPr txBox="1">
            <a:spLocks noChangeArrowheads="1"/>
          </p:cNvSpPr>
          <p:nvPr/>
        </p:nvSpPr>
        <p:spPr bwMode="auto">
          <a:xfrm>
            <a:off x="3797300" y="2057400"/>
            <a:ext cx="1320800" cy="609600"/>
          </a:xfrm>
          <a:prstGeom prst="rect">
            <a:avLst/>
          </a:prstGeom>
          <a:solidFill>
            <a:schemeClr val="accent1"/>
          </a:solidFill>
          <a:ln w="15875">
            <a:solidFill>
              <a:schemeClr val="tx1"/>
            </a:solidFill>
            <a:miter lim="800000"/>
            <a:headEnd/>
            <a:tailEnd/>
          </a:ln>
        </p:spPr>
        <p:txBody>
          <a:bodyPr lIns="90488" tIns="44450" rIns="90488" bIns="44450">
            <a:prstTxWarp prst="textNoShape">
              <a:avLst/>
            </a:prstTxWarp>
          </a:bodyPr>
          <a:lstStyle/>
          <a:p>
            <a:pPr algn="ctr" defTabSz="762000">
              <a:spcBef>
                <a:spcPct val="50000"/>
              </a:spcBef>
              <a:spcAft>
                <a:spcPct val="15000"/>
              </a:spcAft>
              <a:buClr>
                <a:schemeClr val="accent1"/>
              </a:buClr>
            </a:pPr>
            <a:r>
              <a:rPr lang="en-US" sz="1600" dirty="0" smtClean="0">
                <a:ea typeface="Arial Unicode MS" charset="0"/>
                <a:cs typeface="Arial Unicode MS" charset="0"/>
              </a:rPr>
              <a:t>Query</a:t>
            </a:r>
            <a:br>
              <a:rPr lang="en-US" sz="1600" dirty="0" smtClean="0">
                <a:ea typeface="Arial Unicode MS" charset="0"/>
                <a:cs typeface="Arial Unicode MS" charset="0"/>
              </a:rPr>
            </a:br>
            <a:r>
              <a:rPr lang="en-US" sz="1600" dirty="0" err="1" smtClean="0">
                <a:ea typeface="Arial Unicode MS" charset="0"/>
                <a:cs typeface="Arial Unicode MS" charset="0"/>
              </a:rPr>
              <a:t>VocTree</a:t>
            </a:r>
            <a:endParaRPr lang="en-US" sz="1600" dirty="0">
              <a:ea typeface="Arial Unicode MS" charset="0"/>
              <a:cs typeface="Arial Unicode MS" charset="0"/>
            </a:endParaRPr>
          </a:p>
        </p:txBody>
      </p:sp>
      <p:cxnSp>
        <p:nvCxnSpPr>
          <p:cNvPr id="111" name="Shape 110"/>
          <p:cNvCxnSpPr>
            <a:stCxn id="18" idx="3"/>
            <a:endCxn id="107" idx="1"/>
          </p:cNvCxnSpPr>
          <p:nvPr/>
        </p:nvCxnSpPr>
        <p:spPr>
          <a:xfrm>
            <a:off x="3302000" y="2362200"/>
            <a:ext cx="495300" cy="158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4" name="Text Box 17"/>
          <p:cNvSpPr txBox="1">
            <a:spLocks noChangeArrowheads="1"/>
          </p:cNvSpPr>
          <p:nvPr/>
        </p:nvSpPr>
        <p:spPr bwMode="auto">
          <a:xfrm>
            <a:off x="5613400" y="2057400"/>
            <a:ext cx="1320800" cy="609600"/>
          </a:xfrm>
          <a:prstGeom prst="rect">
            <a:avLst/>
          </a:prstGeom>
          <a:solidFill>
            <a:schemeClr val="accent1"/>
          </a:solidFill>
          <a:ln w="15875">
            <a:solidFill>
              <a:schemeClr val="tx1"/>
            </a:solidFill>
            <a:miter lim="800000"/>
            <a:headEnd/>
            <a:tailEnd/>
          </a:ln>
        </p:spPr>
        <p:txBody>
          <a:bodyPr lIns="90488" tIns="44450" rIns="90488" bIns="44450">
            <a:prstTxWarp prst="textNoShape">
              <a:avLst/>
            </a:prstTxWarp>
          </a:bodyPr>
          <a:lstStyle/>
          <a:p>
            <a:pPr algn="ctr" defTabSz="762000">
              <a:spcBef>
                <a:spcPct val="50000"/>
              </a:spcBef>
              <a:spcAft>
                <a:spcPct val="15000"/>
              </a:spcAft>
              <a:buClr>
                <a:schemeClr val="accent1"/>
              </a:buClr>
            </a:pPr>
            <a:r>
              <a:rPr lang="en-US" sz="1600" dirty="0">
                <a:ea typeface="Arial Unicode MS" charset="0"/>
                <a:cs typeface="Arial Unicode MS" charset="0"/>
              </a:rPr>
              <a:t>Check Geometry</a:t>
            </a:r>
          </a:p>
        </p:txBody>
      </p:sp>
      <p:cxnSp>
        <p:nvCxnSpPr>
          <p:cNvPr id="118" name="Shape 110"/>
          <p:cNvCxnSpPr>
            <a:stCxn id="107" idx="3"/>
            <a:endCxn id="114" idx="1"/>
          </p:cNvCxnSpPr>
          <p:nvPr/>
        </p:nvCxnSpPr>
        <p:spPr>
          <a:xfrm>
            <a:off x="5118100" y="2362200"/>
            <a:ext cx="495300" cy="158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5" name="Oval 614"/>
          <p:cNvSpPr/>
          <p:nvPr/>
        </p:nvSpPr>
        <p:spPr>
          <a:xfrm>
            <a:off x="2311400" y="11064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16" name="Oval 615"/>
          <p:cNvSpPr/>
          <p:nvPr/>
        </p:nvSpPr>
        <p:spPr>
          <a:xfrm>
            <a:off x="2109788" y="1001713"/>
            <a:ext cx="1073150" cy="9906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17" name="Oval 616"/>
          <p:cNvSpPr/>
          <p:nvPr/>
        </p:nvSpPr>
        <p:spPr>
          <a:xfrm>
            <a:off x="2228850" y="13350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18" name="Oval 617"/>
          <p:cNvSpPr/>
          <p:nvPr/>
        </p:nvSpPr>
        <p:spPr>
          <a:xfrm>
            <a:off x="2476500" y="14874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19" name="Oval 618"/>
          <p:cNvSpPr/>
          <p:nvPr/>
        </p:nvSpPr>
        <p:spPr>
          <a:xfrm>
            <a:off x="2559050" y="11826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20" name="Oval 619"/>
          <p:cNvSpPr/>
          <p:nvPr/>
        </p:nvSpPr>
        <p:spPr>
          <a:xfrm>
            <a:off x="2724150" y="13350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21" name="Oval 620"/>
          <p:cNvSpPr/>
          <p:nvPr/>
        </p:nvSpPr>
        <p:spPr>
          <a:xfrm>
            <a:off x="2311400" y="15636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22" name="Oval 621"/>
          <p:cNvSpPr/>
          <p:nvPr/>
        </p:nvSpPr>
        <p:spPr>
          <a:xfrm>
            <a:off x="2476500" y="17922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23" name="Oval 622"/>
          <p:cNvSpPr/>
          <p:nvPr/>
        </p:nvSpPr>
        <p:spPr>
          <a:xfrm>
            <a:off x="2641600" y="16398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24" name="Oval 623"/>
          <p:cNvSpPr/>
          <p:nvPr/>
        </p:nvSpPr>
        <p:spPr>
          <a:xfrm>
            <a:off x="2971800" y="12588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25" name="Oval 624"/>
          <p:cNvSpPr/>
          <p:nvPr/>
        </p:nvSpPr>
        <p:spPr>
          <a:xfrm>
            <a:off x="2724150" y="10302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26" name="Oval 625"/>
          <p:cNvSpPr/>
          <p:nvPr/>
        </p:nvSpPr>
        <p:spPr>
          <a:xfrm>
            <a:off x="2971800" y="17160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27" name="Oval 626"/>
          <p:cNvSpPr/>
          <p:nvPr/>
        </p:nvSpPr>
        <p:spPr>
          <a:xfrm>
            <a:off x="3054350" y="14874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28" name="Oval 627"/>
          <p:cNvSpPr/>
          <p:nvPr/>
        </p:nvSpPr>
        <p:spPr>
          <a:xfrm>
            <a:off x="2806700" y="14874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29" name="Oval 628"/>
          <p:cNvSpPr/>
          <p:nvPr/>
        </p:nvSpPr>
        <p:spPr>
          <a:xfrm>
            <a:off x="2641600" y="18684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pic>
        <p:nvPicPr>
          <p:cNvPr id="633" name="Picture 5"/>
          <p:cNvPicPr>
            <a:picLocks noChangeAspect="1" noChangeArrowheads="1"/>
          </p:cNvPicPr>
          <p:nvPr/>
        </p:nvPicPr>
        <p:blipFill>
          <a:blip r:embed="rId5"/>
          <a:srcRect/>
          <a:stretch>
            <a:fillRect/>
          </a:stretch>
        </p:blipFill>
        <p:spPr bwMode="auto">
          <a:xfrm>
            <a:off x="5695950" y="1047750"/>
            <a:ext cx="1155700" cy="800100"/>
          </a:xfrm>
          <a:prstGeom prst="rect">
            <a:avLst/>
          </a:prstGeom>
          <a:noFill/>
          <a:ln w="9525">
            <a:solidFill>
              <a:schemeClr val="tx1"/>
            </a:solidFill>
            <a:miter lim="800000"/>
            <a:headEnd/>
            <a:tailEnd/>
          </a:ln>
        </p:spPr>
      </p:pic>
      <p:sp>
        <p:nvSpPr>
          <p:cNvPr id="651" name="Text Box 17"/>
          <p:cNvSpPr txBox="1">
            <a:spLocks noChangeArrowheads="1"/>
          </p:cNvSpPr>
          <p:nvPr/>
        </p:nvSpPr>
        <p:spPr bwMode="auto">
          <a:xfrm>
            <a:off x="6564313" y="2895600"/>
            <a:ext cx="1733550" cy="609600"/>
          </a:xfrm>
          <a:prstGeom prst="rect">
            <a:avLst/>
          </a:prstGeom>
          <a:solidFill>
            <a:schemeClr val="accent1"/>
          </a:solidFill>
          <a:ln w="15875">
            <a:solidFill>
              <a:schemeClr val="tx1"/>
            </a:solidFill>
            <a:miter lim="800000"/>
            <a:headEnd/>
            <a:tailEnd/>
          </a:ln>
        </p:spPr>
        <p:txBody>
          <a:bodyPr lIns="90488" tIns="44450" rIns="90488" bIns="44450">
            <a:prstTxWarp prst="textNoShape">
              <a:avLst/>
            </a:prstTxWarp>
          </a:bodyPr>
          <a:lstStyle/>
          <a:p>
            <a:pPr algn="ctr" defTabSz="762000">
              <a:spcBef>
                <a:spcPct val="50000"/>
              </a:spcBef>
              <a:spcAft>
                <a:spcPct val="15000"/>
              </a:spcAft>
              <a:buClr>
                <a:schemeClr val="accent1"/>
              </a:buClr>
            </a:pPr>
            <a:r>
              <a:rPr lang="en-US" sz="1600">
                <a:ea typeface="Arial Unicode MS" charset="0"/>
                <a:cs typeface="Arial Unicode MS" charset="0"/>
              </a:rPr>
              <a:t>Send ID and Geometry</a:t>
            </a:r>
          </a:p>
        </p:txBody>
      </p:sp>
      <p:cxnSp>
        <p:nvCxnSpPr>
          <p:cNvPr id="652" name="Shape 110"/>
          <p:cNvCxnSpPr>
            <a:stCxn id="114" idx="3"/>
            <a:endCxn id="651" idx="0"/>
          </p:cNvCxnSpPr>
          <p:nvPr/>
        </p:nvCxnSpPr>
        <p:spPr>
          <a:xfrm>
            <a:off x="6934200" y="2362200"/>
            <a:ext cx="496888" cy="533400"/>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5" name="Oval 654"/>
          <p:cNvSpPr/>
          <p:nvPr/>
        </p:nvSpPr>
        <p:spPr>
          <a:xfrm>
            <a:off x="2354263" y="1130300"/>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56" name="Oval 655"/>
          <p:cNvSpPr/>
          <p:nvPr/>
        </p:nvSpPr>
        <p:spPr>
          <a:xfrm>
            <a:off x="2368550" y="1282700"/>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57" name="Oval 656"/>
          <p:cNvSpPr/>
          <p:nvPr/>
        </p:nvSpPr>
        <p:spPr>
          <a:xfrm>
            <a:off x="2311400" y="1728788"/>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58" name="Oval 657"/>
          <p:cNvSpPr/>
          <p:nvPr/>
        </p:nvSpPr>
        <p:spPr>
          <a:xfrm>
            <a:off x="2806700" y="1600200"/>
            <a:ext cx="8255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662" name="Text Box 17"/>
          <p:cNvSpPr txBox="1">
            <a:spLocks noChangeArrowheads="1"/>
          </p:cNvSpPr>
          <p:nvPr/>
        </p:nvSpPr>
        <p:spPr bwMode="auto">
          <a:xfrm>
            <a:off x="6564313" y="3886200"/>
            <a:ext cx="1733550" cy="609600"/>
          </a:xfrm>
          <a:prstGeom prst="rect">
            <a:avLst/>
          </a:prstGeom>
          <a:solidFill>
            <a:schemeClr val="accent1"/>
          </a:solidFill>
          <a:ln w="15875">
            <a:solidFill>
              <a:schemeClr val="tx1"/>
            </a:solidFill>
            <a:miter lim="800000"/>
            <a:headEnd/>
            <a:tailEnd/>
          </a:ln>
        </p:spPr>
        <p:txBody>
          <a:bodyPr lIns="90488" tIns="44450" rIns="90488" bIns="44450">
            <a:prstTxWarp prst="textNoShape">
              <a:avLst/>
            </a:prstTxWarp>
          </a:bodyPr>
          <a:lstStyle/>
          <a:p>
            <a:pPr algn="ctr" defTabSz="762000">
              <a:spcBef>
                <a:spcPct val="50000"/>
              </a:spcBef>
              <a:spcAft>
                <a:spcPct val="15000"/>
              </a:spcAft>
              <a:buClr>
                <a:schemeClr val="accent1"/>
              </a:buClr>
            </a:pPr>
            <a:r>
              <a:rPr lang="en-US" sz="1600">
                <a:ea typeface="Arial Unicode MS" charset="0"/>
                <a:cs typeface="Arial Unicode MS" charset="0"/>
              </a:rPr>
              <a:t>Display ID and Draw Boundary</a:t>
            </a:r>
          </a:p>
        </p:txBody>
      </p:sp>
      <p:grpSp>
        <p:nvGrpSpPr>
          <p:cNvPr id="8" name="Group 84"/>
          <p:cNvGrpSpPr>
            <a:grpSpLocks/>
          </p:cNvGrpSpPr>
          <p:nvPr/>
        </p:nvGrpSpPr>
        <p:grpSpPr bwMode="auto">
          <a:xfrm>
            <a:off x="6364287" y="4856890"/>
            <a:ext cx="2093913" cy="1401763"/>
            <a:chOff x="4027753" y="3505200"/>
            <a:chExt cx="2246048" cy="1554162"/>
          </a:xfrm>
        </p:grpSpPr>
        <p:pic>
          <p:nvPicPr>
            <p:cNvPr id="84045" name="Picture 5"/>
            <p:cNvPicPr>
              <a:picLocks noChangeAspect="1" noChangeArrowheads="1"/>
            </p:cNvPicPr>
            <p:nvPr/>
          </p:nvPicPr>
          <p:blipFill>
            <a:blip r:embed="rId5"/>
            <a:srcRect/>
            <a:stretch>
              <a:fillRect/>
            </a:stretch>
          </p:blipFill>
          <p:spPr bwMode="auto">
            <a:xfrm>
              <a:off x="4027753" y="3505200"/>
              <a:ext cx="2246048" cy="1554162"/>
            </a:xfrm>
            <a:prstGeom prst="rect">
              <a:avLst/>
            </a:prstGeom>
            <a:noFill/>
            <a:ln w="9525">
              <a:solidFill>
                <a:schemeClr val="tx1"/>
              </a:solidFill>
              <a:miter lim="800000"/>
              <a:headEnd/>
              <a:tailEnd/>
            </a:ln>
          </p:spPr>
        </p:pic>
        <p:cxnSp>
          <p:nvCxnSpPr>
            <p:cNvPr id="666" name="Straight Connector 665"/>
            <p:cNvCxnSpPr/>
            <p:nvPr/>
          </p:nvCxnSpPr>
          <p:spPr>
            <a:xfrm>
              <a:off x="4522995" y="4724399"/>
              <a:ext cx="1403184" cy="1524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p:cNvCxnSpPr/>
            <p:nvPr/>
          </p:nvCxnSpPr>
          <p:spPr>
            <a:xfrm rot="5400000" flipH="1" flipV="1">
              <a:off x="4043564" y="4108459"/>
              <a:ext cx="1066799" cy="165081"/>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4605535" y="3657600"/>
              <a:ext cx="1320644" cy="76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rot="5400000">
              <a:off x="5372934" y="4306094"/>
              <a:ext cx="1142999" cy="158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664" name="TextBox 663"/>
            <p:cNvSpPr txBox="1"/>
            <p:nvPr/>
          </p:nvSpPr>
          <p:spPr>
            <a:xfrm>
              <a:off x="4030928" y="3506788"/>
              <a:ext cx="1568265" cy="461962"/>
            </a:xfrm>
            <a:prstGeom prst="rect">
              <a:avLst/>
            </a:prstGeom>
            <a:solidFill>
              <a:schemeClr val="tx1">
                <a:alpha val="25000"/>
              </a:schemeClr>
            </a:solidFill>
          </p:spPr>
          <p:txBody>
            <a:bodyPr>
              <a:prstTxWarp prst="textNoShape">
                <a:avLst/>
              </a:prstTxWarp>
              <a:spAutoFit/>
            </a:bodyPr>
            <a:lstStyle/>
            <a:p>
              <a:pPr>
                <a:defRPr/>
              </a:pPr>
              <a:r>
                <a:rPr lang="en-US" sz="1200">
                  <a:solidFill>
                    <a:srgbClr val="FFFF00"/>
                  </a:solidFill>
                  <a:effectLst>
                    <a:outerShdw blurRad="38100" dist="38100" dir="2700000" algn="tl">
                      <a:srgbClr val="FFFFFF"/>
                    </a:outerShdw>
                  </a:effectLst>
                </a:rPr>
                <a:t>John Mayer</a:t>
              </a:r>
            </a:p>
            <a:p>
              <a:pPr>
                <a:defRPr/>
              </a:pPr>
              <a:r>
                <a:rPr lang="en-US" sz="1200">
                  <a:solidFill>
                    <a:srgbClr val="FFFF00"/>
                  </a:solidFill>
                  <a:effectLst>
                    <a:outerShdw blurRad="38100" dist="38100" dir="2700000" algn="tl">
                      <a:srgbClr val="FFFFFF"/>
                    </a:outerShdw>
                  </a:effectLst>
                </a:rPr>
                <a:t>Inside Wants Out</a:t>
              </a:r>
            </a:p>
          </p:txBody>
        </p:sp>
      </p:grpSp>
      <p:cxnSp>
        <p:nvCxnSpPr>
          <p:cNvPr id="676" name="Shape 110"/>
          <p:cNvCxnSpPr>
            <a:stCxn id="651" idx="2"/>
            <a:endCxn id="662" idx="0"/>
          </p:cNvCxnSpPr>
          <p:nvPr/>
        </p:nvCxnSpPr>
        <p:spPr>
          <a:xfrm rot="5400000">
            <a:off x="7239794" y="3696494"/>
            <a:ext cx="381000" cy="158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9" name="Text Box 17"/>
          <p:cNvSpPr txBox="1">
            <a:spLocks noChangeArrowheads="1"/>
          </p:cNvSpPr>
          <p:nvPr/>
        </p:nvSpPr>
        <p:spPr bwMode="auto">
          <a:xfrm>
            <a:off x="4591050" y="3886200"/>
            <a:ext cx="1733550" cy="609600"/>
          </a:xfrm>
          <a:prstGeom prst="rect">
            <a:avLst/>
          </a:prstGeom>
          <a:solidFill>
            <a:schemeClr val="accent1"/>
          </a:solidFill>
          <a:ln w="15875">
            <a:solidFill>
              <a:schemeClr val="tx1"/>
            </a:solidFill>
            <a:miter lim="800000"/>
            <a:headEnd/>
            <a:tailEnd/>
          </a:ln>
        </p:spPr>
        <p:txBody>
          <a:bodyPr lIns="90488" tIns="44450" rIns="90488" bIns="44450">
            <a:prstTxWarp prst="textNoShape">
              <a:avLst/>
            </a:prstTxWarp>
          </a:bodyPr>
          <a:lstStyle/>
          <a:p>
            <a:pPr algn="ctr" defTabSz="762000">
              <a:spcBef>
                <a:spcPct val="50000"/>
              </a:spcBef>
              <a:spcAft>
                <a:spcPct val="15000"/>
              </a:spcAft>
              <a:buClr>
                <a:schemeClr val="accent1"/>
              </a:buClr>
            </a:pPr>
            <a:r>
              <a:rPr lang="en-US" sz="1600" dirty="0">
                <a:ea typeface="Arial Unicode MS" charset="0"/>
                <a:cs typeface="Arial Unicode MS" charset="0"/>
              </a:rPr>
              <a:t>Compensate</a:t>
            </a:r>
            <a:br>
              <a:rPr lang="en-US" sz="1600" dirty="0">
                <a:ea typeface="Arial Unicode MS" charset="0"/>
                <a:cs typeface="Arial Unicode MS" charset="0"/>
              </a:rPr>
            </a:br>
            <a:r>
              <a:rPr lang="en-US" sz="1600" dirty="0">
                <a:ea typeface="Arial Unicode MS" charset="0"/>
                <a:cs typeface="Arial Unicode MS" charset="0"/>
              </a:rPr>
              <a:t>Camera</a:t>
            </a:r>
            <a:r>
              <a:rPr lang="en-US" sz="1600" dirty="0" smtClean="0">
                <a:ea typeface="Arial Unicode MS" charset="0"/>
                <a:cs typeface="Arial Unicode MS" charset="0"/>
              </a:rPr>
              <a:t> Pose</a:t>
            </a:r>
            <a:endParaRPr lang="en-US" sz="1600" dirty="0">
              <a:ea typeface="Arial Unicode MS" charset="0"/>
              <a:cs typeface="Arial Unicode MS" charset="0"/>
            </a:endParaRPr>
          </a:p>
        </p:txBody>
      </p:sp>
      <p:cxnSp>
        <p:nvCxnSpPr>
          <p:cNvPr id="680" name="Shape 110"/>
          <p:cNvCxnSpPr>
            <a:stCxn id="662" idx="1"/>
            <a:endCxn id="679" idx="3"/>
          </p:cNvCxnSpPr>
          <p:nvPr/>
        </p:nvCxnSpPr>
        <p:spPr>
          <a:xfrm rot="10800000">
            <a:off x="6324600" y="4191000"/>
            <a:ext cx="239713" cy="1588"/>
          </a:xfrm>
          <a:prstGeom prst="bentConnector3">
            <a:avLst>
              <a:gd name="adj1" fmla="val 50000"/>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p:nvPr/>
        </p:nvCxnSpPr>
        <p:spPr>
          <a:xfrm rot="10800000">
            <a:off x="6026150" y="1143000"/>
            <a:ext cx="660400" cy="158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p:cNvCxnSpPr/>
          <p:nvPr/>
        </p:nvCxnSpPr>
        <p:spPr>
          <a:xfrm rot="5400000" flipH="1" flipV="1">
            <a:off x="6381751" y="1447800"/>
            <a:ext cx="609600" cy="317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p:nvPr/>
        </p:nvCxnSpPr>
        <p:spPr>
          <a:xfrm rot="10800000">
            <a:off x="5943600" y="1676400"/>
            <a:ext cx="742950" cy="762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rot="5400000">
            <a:off x="5718175" y="1368425"/>
            <a:ext cx="533400" cy="8255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706" name="TextBox 705"/>
          <p:cNvSpPr txBox="1">
            <a:spLocks noChangeArrowheads="1"/>
          </p:cNvSpPr>
          <p:nvPr/>
        </p:nvSpPr>
        <p:spPr bwMode="auto">
          <a:xfrm>
            <a:off x="2971800" y="4191000"/>
            <a:ext cx="825500" cy="338138"/>
          </a:xfrm>
          <a:prstGeom prst="rect">
            <a:avLst/>
          </a:prstGeom>
          <a:noFill/>
          <a:ln w="9525">
            <a:noFill/>
            <a:miter lim="800000"/>
            <a:headEnd/>
            <a:tailEnd/>
          </a:ln>
        </p:spPr>
        <p:txBody>
          <a:bodyPr>
            <a:prstTxWarp prst="textNoShape">
              <a:avLst/>
            </a:prstTxWarp>
            <a:spAutoFit/>
          </a:bodyPr>
          <a:lstStyle/>
          <a:p>
            <a:pPr algn="ctr"/>
            <a:r>
              <a:rPr lang="en-US" sz="1600"/>
              <a:t>Time</a:t>
            </a:r>
          </a:p>
        </p:txBody>
      </p:sp>
      <p:cxnSp>
        <p:nvCxnSpPr>
          <p:cNvPr id="707" name="Shape 110"/>
          <p:cNvCxnSpPr/>
          <p:nvPr/>
        </p:nvCxnSpPr>
        <p:spPr>
          <a:xfrm>
            <a:off x="3017838" y="4213225"/>
            <a:ext cx="892175" cy="158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86"/>
          <p:cNvGrpSpPr/>
          <p:nvPr/>
        </p:nvGrpSpPr>
        <p:grpSpPr>
          <a:xfrm>
            <a:off x="2865438" y="4495800"/>
            <a:ext cx="2592387" cy="795754"/>
            <a:chOff x="2865438" y="4495800"/>
            <a:chExt cx="2592387" cy="795754"/>
          </a:xfrm>
        </p:grpSpPr>
        <p:cxnSp>
          <p:nvCxnSpPr>
            <p:cNvPr id="84041" name="Shape 98"/>
            <p:cNvCxnSpPr>
              <a:cxnSpLocks noChangeShapeType="1"/>
              <a:stCxn id="39" idx="3"/>
              <a:endCxn id="679" idx="2"/>
            </p:cNvCxnSpPr>
            <p:nvPr/>
          </p:nvCxnSpPr>
          <p:spPr bwMode="auto">
            <a:xfrm flipV="1">
              <a:off x="2865438" y="4495800"/>
              <a:ext cx="2592387" cy="528638"/>
            </a:xfrm>
            <a:prstGeom prst="bentConnector2">
              <a:avLst/>
            </a:prstGeom>
            <a:noFill/>
            <a:ln w="12700">
              <a:solidFill>
                <a:schemeClr val="tx1"/>
              </a:solidFill>
              <a:round/>
              <a:headEnd/>
              <a:tailEnd type="arrow" w="med" len="med"/>
            </a:ln>
          </p:spPr>
        </p:cxnSp>
        <p:sp>
          <p:nvSpPr>
            <p:cNvPr id="84043" name="TextBox 130"/>
            <p:cNvSpPr txBox="1">
              <a:spLocks noChangeArrowheads="1"/>
            </p:cNvSpPr>
            <p:nvPr/>
          </p:nvSpPr>
          <p:spPr bwMode="auto">
            <a:xfrm>
              <a:off x="3346450" y="4953000"/>
              <a:ext cx="184666" cy="338554"/>
            </a:xfrm>
            <a:prstGeom prst="rect">
              <a:avLst/>
            </a:prstGeom>
            <a:noFill/>
            <a:ln w="9525">
              <a:noFill/>
              <a:miter lim="800000"/>
              <a:headEnd/>
              <a:tailEnd/>
            </a:ln>
          </p:spPr>
          <p:txBody>
            <a:bodyPr wrap="none">
              <a:prstTxWarp prst="textNoShape">
                <a:avLst/>
              </a:prstTxWarp>
              <a:spAutoFit/>
            </a:bodyPr>
            <a:lstStyle/>
            <a:p>
              <a:endParaRPr lang="en-US" sz="1600" dirty="0"/>
            </a:p>
          </p:txBody>
        </p:sp>
      </p:grpSp>
      <p:grpSp>
        <p:nvGrpSpPr>
          <p:cNvPr id="10" name="Group 85"/>
          <p:cNvGrpSpPr/>
          <p:nvPr/>
        </p:nvGrpSpPr>
        <p:grpSpPr>
          <a:xfrm>
            <a:off x="2209800" y="4310063"/>
            <a:ext cx="184666" cy="338554"/>
            <a:chOff x="2209800" y="4310063"/>
            <a:chExt cx="184666" cy="338554"/>
          </a:xfrm>
        </p:grpSpPr>
        <p:cxnSp>
          <p:nvCxnSpPr>
            <p:cNvPr id="84042" name="Straight Arrow Connector 111"/>
            <p:cNvCxnSpPr>
              <a:cxnSpLocks noChangeShapeType="1"/>
            </p:cNvCxnSpPr>
            <p:nvPr/>
          </p:nvCxnSpPr>
          <p:spPr bwMode="auto">
            <a:xfrm rot="5400000" flipH="1" flipV="1">
              <a:off x="2089944" y="4495006"/>
              <a:ext cx="304800" cy="1588"/>
            </a:xfrm>
            <a:prstGeom prst="straightConnector1">
              <a:avLst/>
            </a:prstGeom>
            <a:noFill/>
            <a:ln w="12700">
              <a:solidFill>
                <a:schemeClr val="tx1"/>
              </a:solidFill>
              <a:round/>
              <a:headEnd/>
              <a:tailEnd type="arrow" w="med" len="med"/>
            </a:ln>
          </p:spPr>
        </p:cxnSp>
        <p:sp>
          <p:nvSpPr>
            <p:cNvPr id="84044" name="TextBox 131"/>
            <p:cNvSpPr txBox="1">
              <a:spLocks noChangeArrowheads="1"/>
            </p:cNvSpPr>
            <p:nvPr/>
          </p:nvSpPr>
          <p:spPr bwMode="auto">
            <a:xfrm>
              <a:off x="2209800" y="4310063"/>
              <a:ext cx="184666" cy="338554"/>
            </a:xfrm>
            <a:prstGeom prst="rect">
              <a:avLst/>
            </a:prstGeom>
            <a:noFill/>
            <a:ln w="9525">
              <a:noFill/>
              <a:miter lim="800000"/>
              <a:headEnd/>
              <a:tailEnd/>
            </a:ln>
          </p:spPr>
          <p:txBody>
            <a:bodyPr wrap="none">
              <a:prstTxWarp prst="textNoShape">
                <a:avLst/>
              </a:prstTxWarp>
              <a:spAutoFit/>
            </a:bodyPr>
            <a:lstStyle/>
            <a:p>
              <a:endParaRPr lang="en-US" sz="16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8198"/>
                                        </p:tgtEl>
                                        <p:attrNameLst>
                                          <p:attrName>style.visibility</p:attrName>
                                        </p:attrNameLst>
                                      </p:cBhvr>
                                      <p:to>
                                        <p:strVal val="visible"/>
                                      </p:to>
                                    </p:set>
                                    <p:animEffect transition="in" filter="fade">
                                      <p:cBhvr>
                                        <p:cTn id="13" dur="500"/>
                                        <p:tgtEl>
                                          <p:spTgt spid="819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nodeType="withEffect">
                                  <p:stCondLst>
                                    <p:cond delay="0"/>
                                  </p:stCondLst>
                                  <p:childTnLst>
                                    <p:set>
                                      <p:cBhvr>
                                        <p:cTn id="47" dur="1" fill="hold">
                                          <p:stCondLst>
                                            <p:cond delay="0"/>
                                          </p:stCondLst>
                                        </p:cTn>
                                        <p:tgtEl>
                                          <p:spTgt spid="707"/>
                                        </p:tgtEl>
                                        <p:attrNameLst>
                                          <p:attrName>style.visibility</p:attrName>
                                        </p:attrNameLst>
                                      </p:cBhvr>
                                      <p:to>
                                        <p:strVal val="visible"/>
                                      </p:to>
                                    </p:set>
                                    <p:animEffect transition="in" filter="fade">
                                      <p:cBhvr>
                                        <p:cTn id="48" dur="500"/>
                                        <p:tgtEl>
                                          <p:spTgt spid="70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6"/>
                                        </p:tgtEl>
                                        <p:attrNameLst>
                                          <p:attrName>style.visibility</p:attrName>
                                        </p:attrNameLst>
                                      </p:cBhvr>
                                      <p:to>
                                        <p:strVal val="visible"/>
                                      </p:to>
                                    </p:set>
                                    <p:animEffect transition="in" filter="fade">
                                      <p:cBhvr>
                                        <p:cTn id="51" dur="500"/>
                                        <p:tgtEl>
                                          <p:spTgt spid="706"/>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par>
                                <p:cTn id="62" presetID="10" presetClass="entr" presetSubtype="0" fill="hold" nodeType="with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fade">
                                      <p:cBhvr>
                                        <p:cTn id="64" dur="500"/>
                                        <p:tgtEl>
                                          <p:spTgt spid="75"/>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par>
                                <p:cTn id="75" presetID="10" presetClass="entr" presetSubtype="0" fill="hold"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500"/>
                                        <p:tgtEl>
                                          <p:spTgt spid="9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500"/>
                                        <p:tgtEl>
                                          <p:spTgt spid="9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15"/>
                                        </p:tgtEl>
                                        <p:attrNameLst>
                                          <p:attrName>style.visibility</p:attrName>
                                        </p:attrNameLst>
                                      </p:cBhvr>
                                      <p:to>
                                        <p:strVal val="visible"/>
                                      </p:to>
                                    </p:set>
                                    <p:animEffect transition="in" filter="fade">
                                      <p:cBhvr>
                                        <p:cTn id="90" dur="500"/>
                                        <p:tgtEl>
                                          <p:spTgt spid="61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16"/>
                                        </p:tgtEl>
                                        <p:attrNameLst>
                                          <p:attrName>style.visibility</p:attrName>
                                        </p:attrNameLst>
                                      </p:cBhvr>
                                      <p:to>
                                        <p:strVal val="visible"/>
                                      </p:to>
                                    </p:set>
                                    <p:animEffect transition="in" filter="fade">
                                      <p:cBhvr>
                                        <p:cTn id="93" dur="500"/>
                                        <p:tgtEl>
                                          <p:spTgt spid="6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17"/>
                                        </p:tgtEl>
                                        <p:attrNameLst>
                                          <p:attrName>style.visibility</p:attrName>
                                        </p:attrNameLst>
                                      </p:cBhvr>
                                      <p:to>
                                        <p:strVal val="visible"/>
                                      </p:to>
                                    </p:set>
                                    <p:animEffect transition="in" filter="fade">
                                      <p:cBhvr>
                                        <p:cTn id="96" dur="500"/>
                                        <p:tgtEl>
                                          <p:spTgt spid="61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8"/>
                                        </p:tgtEl>
                                        <p:attrNameLst>
                                          <p:attrName>style.visibility</p:attrName>
                                        </p:attrNameLst>
                                      </p:cBhvr>
                                      <p:to>
                                        <p:strVal val="visible"/>
                                      </p:to>
                                    </p:set>
                                    <p:animEffect transition="in" filter="fade">
                                      <p:cBhvr>
                                        <p:cTn id="99" dur="500"/>
                                        <p:tgtEl>
                                          <p:spTgt spid="61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19"/>
                                        </p:tgtEl>
                                        <p:attrNameLst>
                                          <p:attrName>style.visibility</p:attrName>
                                        </p:attrNameLst>
                                      </p:cBhvr>
                                      <p:to>
                                        <p:strVal val="visible"/>
                                      </p:to>
                                    </p:set>
                                    <p:animEffect transition="in" filter="fade">
                                      <p:cBhvr>
                                        <p:cTn id="102" dur="500"/>
                                        <p:tgtEl>
                                          <p:spTgt spid="61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20"/>
                                        </p:tgtEl>
                                        <p:attrNameLst>
                                          <p:attrName>style.visibility</p:attrName>
                                        </p:attrNameLst>
                                      </p:cBhvr>
                                      <p:to>
                                        <p:strVal val="visible"/>
                                      </p:to>
                                    </p:set>
                                    <p:animEffect transition="in" filter="fade">
                                      <p:cBhvr>
                                        <p:cTn id="105" dur="500"/>
                                        <p:tgtEl>
                                          <p:spTgt spid="62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21"/>
                                        </p:tgtEl>
                                        <p:attrNameLst>
                                          <p:attrName>style.visibility</p:attrName>
                                        </p:attrNameLst>
                                      </p:cBhvr>
                                      <p:to>
                                        <p:strVal val="visible"/>
                                      </p:to>
                                    </p:set>
                                    <p:animEffect transition="in" filter="fade">
                                      <p:cBhvr>
                                        <p:cTn id="108" dur="500"/>
                                        <p:tgtEl>
                                          <p:spTgt spid="62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22"/>
                                        </p:tgtEl>
                                        <p:attrNameLst>
                                          <p:attrName>style.visibility</p:attrName>
                                        </p:attrNameLst>
                                      </p:cBhvr>
                                      <p:to>
                                        <p:strVal val="visible"/>
                                      </p:to>
                                    </p:set>
                                    <p:animEffect transition="in" filter="fade">
                                      <p:cBhvr>
                                        <p:cTn id="111" dur="500"/>
                                        <p:tgtEl>
                                          <p:spTgt spid="62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23"/>
                                        </p:tgtEl>
                                        <p:attrNameLst>
                                          <p:attrName>style.visibility</p:attrName>
                                        </p:attrNameLst>
                                      </p:cBhvr>
                                      <p:to>
                                        <p:strVal val="visible"/>
                                      </p:to>
                                    </p:set>
                                    <p:animEffect transition="in" filter="fade">
                                      <p:cBhvr>
                                        <p:cTn id="114" dur="500"/>
                                        <p:tgtEl>
                                          <p:spTgt spid="62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624"/>
                                        </p:tgtEl>
                                        <p:attrNameLst>
                                          <p:attrName>style.visibility</p:attrName>
                                        </p:attrNameLst>
                                      </p:cBhvr>
                                      <p:to>
                                        <p:strVal val="visible"/>
                                      </p:to>
                                    </p:set>
                                    <p:animEffect transition="in" filter="fade">
                                      <p:cBhvr>
                                        <p:cTn id="117" dur="500"/>
                                        <p:tgtEl>
                                          <p:spTgt spid="62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25"/>
                                        </p:tgtEl>
                                        <p:attrNameLst>
                                          <p:attrName>style.visibility</p:attrName>
                                        </p:attrNameLst>
                                      </p:cBhvr>
                                      <p:to>
                                        <p:strVal val="visible"/>
                                      </p:to>
                                    </p:set>
                                    <p:animEffect transition="in" filter="fade">
                                      <p:cBhvr>
                                        <p:cTn id="120" dur="500"/>
                                        <p:tgtEl>
                                          <p:spTgt spid="62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26"/>
                                        </p:tgtEl>
                                        <p:attrNameLst>
                                          <p:attrName>style.visibility</p:attrName>
                                        </p:attrNameLst>
                                      </p:cBhvr>
                                      <p:to>
                                        <p:strVal val="visible"/>
                                      </p:to>
                                    </p:set>
                                    <p:animEffect transition="in" filter="fade">
                                      <p:cBhvr>
                                        <p:cTn id="123" dur="500"/>
                                        <p:tgtEl>
                                          <p:spTgt spid="62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27"/>
                                        </p:tgtEl>
                                        <p:attrNameLst>
                                          <p:attrName>style.visibility</p:attrName>
                                        </p:attrNameLst>
                                      </p:cBhvr>
                                      <p:to>
                                        <p:strVal val="visible"/>
                                      </p:to>
                                    </p:set>
                                    <p:animEffect transition="in" filter="fade">
                                      <p:cBhvr>
                                        <p:cTn id="126" dur="500"/>
                                        <p:tgtEl>
                                          <p:spTgt spid="62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28"/>
                                        </p:tgtEl>
                                        <p:attrNameLst>
                                          <p:attrName>style.visibility</p:attrName>
                                        </p:attrNameLst>
                                      </p:cBhvr>
                                      <p:to>
                                        <p:strVal val="visible"/>
                                      </p:to>
                                    </p:set>
                                    <p:animEffect transition="in" filter="fade">
                                      <p:cBhvr>
                                        <p:cTn id="129" dur="500"/>
                                        <p:tgtEl>
                                          <p:spTgt spid="62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29"/>
                                        </p:tgtEl>
                                        <p:attrNameLst>
                                          <p:attrName>style.visibility</p:attrName>
                                        </p:attrNameLst>
                                      </p:cBhvr>
                                      <p:to>
                                        <p:strVal val="visible"/>
                                      </p:to>
                                    </p:set>
                                    <p:animEffect transition="in" filter="fade">
                                      <p:cBhvr>
                                        <p:cTn id="132" dur="500"/>
                                        <p:tgtEl>
                                          <p:spTgt spid="62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55"/>
                                        </p:tgtEl>
                                        <p:attrNameLst>
                                          <p:attrName>style.visibility</p:attrName>
                                        </p:attrNameLst>
                                      </p:cBhvr>
                                      <p:to>
                                        <p:strVal val="visible"/>
                                      </p:to>
                                    </p:set>
                                    <p:animEffect transition="in" filter="fade">
                                      <p:cBhvr>
                                        <p:cTn id="135" dur="500"/>
                                        <p:tgtEl>
                                          <p:spTgt spid="65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656"/>
                                        </p:tgtEl>
                                        <p:attrNameLst>
                                          <p:attrName>style.visibility</p:attrName>
                                        </p:attrNameLst>
                                      </p:cBhvr>
                                      <p:to>
                                        <p:strVal val="visible"/>
                                      </p:to>
                                    </p:set>
                                    <p:animEffect transition="in" filter="fade">
                                      <p:cBhvr>
                                        <p:cTn id="138" dur="500"/>
                                        <p:tgtEl>
                                          <p:spTgt spid="65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657"/>
                                        </p:tgtEl>
                                        <p:attrNameLst>
                                          <p:attrName>style.visibility</p:attrName>
                                        </p:attrNameLst>
                                      </p:cBhvr>
                                      <p:to>
                                        <p:strVal val="visible"/>
                                      </p:to>
                                    </p:set>
                                    <p:animEffect transition="in" filter="fade">
                                      <p:cBhvr>
                                        <p:cTn id="141" dur="500"/>
                                        <p:tgtEl>
                                          <p:spTgt spid="65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58"/>
                                        </p:tgtEl>
                                        <p:attrNameLst>
                                          <p:attrName>style.visibility</p:attrName>
                                        </p:attrNameLst>
                                      </p:cBhvr>
                                      <p:to>
                                        <p:strVal val="visible"/>
                                      </p:to>
                                    </p:set>
                                    <p:animEffect transition="in" filter="fade">
                                      <p:cBhvr>
                                        <p:cTn id="144" dur="500"/>
                                        <p:tgtEl>
                                          <p:spTgt spid="658"/>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fade">
                                      <p:cBhvr>
                                        <p:cTn id="147" dur="500"/>
                                        <p:tgtEl>
                                          <p:spTgt spid="18"/>
                                        </p:tgtEl>
                                      </p:cBhvr>
                                    </p:animEffect>
                                  </p:childTnLst>
                                </p:cTn>
                              </p:par>
                              <p:par>
                                <p:cTn id="148" presetID="10" presetClass="entr" presetSubtype="0" fill="hold" nodeType="withEffect">
                                  <p:stCondLst>
                                    <p:cond delay="0"/>
                                  </p:stCondLst>
                                  <p:childTnLst>
                                    <p:set>
                                      <p:cBhvr>
                                        <p:cTn id="149" dur="1" fill="hold">
                                          <p:stCondLst>
                                            <p:cond delay="0"/>
                                          </p:stCondLst>
                                        </p:cTn>
                                        <p:tgtEl>
                                          <p:spTgt spid="106"/>
                                        </p:tgtEl>
                                        <p:attrNameLst>
                                          <p:attrName>style.visibility</p:attrName>
                                        </p:attrNameLst>
                                      </p:cBhvr>
                                      <p:to>
                                        <p:strVal val="visible"/>
                                      </p:to>
                                    </p:set>
                                    <p:animEffect transition="in" filter="fade">
                                      <p:cBhvr>
                                        <p:cTn id="150" dur="500"/>
                                        <p:tgtEl>
                                          <p:spTgt spid="106"/>
                                        </p:tgtEl>
                                      </p:cBhvr>
                                    </p:animEffect>
                                  </p:childTnLst>
                                </p:cTn>
                              </p:par>
                              <p:par>
                                <p:cTn id="151" presetID="10" presetClass="entr" presetSubtype="0" fill="hold" nodeType="withEffect">
                                  <p:stCondLst>
                                    <p:cond delay="0"/>
                                  </p:stCondLst>
                                  <p:childTnLst>
                                    <p:set>
                                      <p:cBhvr>
                                        <p:cTn id="152" dur="1" fill="hold">
                                          <p:stCondLst>
                                            <p:cond delay="0"/>
                                          </p:stCondLst>
                                        </p:cTn>
                                        <p:tgtEl>
                                          <p:spTgt spid="111"/>
                                        </p:tgtEl>
                                        <p:attrNameLst>
                                          <p:attrName>style.visibility</p:attrName>
                                        </p:attrNameLst>
                                      </p:cBhvr>
                                      <p:to>
                                        <p:strVal val="visible"/>
                                      </p:to>
                                    </p:set>
                                    <p:animEffect transition="in" filter="fade">
                                      <p:cBhvr>
                                        <p:cTn id="153" dur="500"/>
                                        <p:tgtEl>
                                          <p:spTgt spid="111"/>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07"/>
                                        </p:tgtEl>
                                        <p:attrNameLst>
                                          <p:attrName>style.visibility</p:attrName>
                                        </p:attrNameLst>
                                      </p:cBhvr>
                                      <p:to>
                                        <p:strVal val="visible"/>
                                      </p:to>
                                    </p:set>
                                    <p:animEffect transition="in" filter="fade">
                                      <p:cBhvr>
                                        <p:cTn id="156" dur="500"/>
                                        <p:tgtEl>
                                          <p:spTgt spid="107"/>
                                        </p:tgtEl>
                                      </p:cBhvr>
                                    </p:animEffect>
                                  </p:childTnLst>
                                </p:cTn>
                              </p:par>
                              <p:par>
                                <p:cTn id="157" presetID="1" presetClass="entr" presetSubtype="0" fill="hold" nodeType="withEffect">
                                  <p:stCondLst>
                                    <p:cond delay="0"/>
                                  </p:stCondLst>
                                  <p:childTnLst>
                                    <p:set>
                                      <p:cBhvr>
                                        <p:cTn id="158" dur="1" fill="hold">
                                          <p:stCondLst>
                                            <p:cond delay="0"/>
                                          </p:stCondLst>
                                        </p:cTn>
                                        <p:tgtEl>
                                          <p:spTgt spid="5"/>
                                        </p:tgtEl>
                                        <p:attrNameLst>
                                          <p:attrName>style.visibility</p:attrName>
                                        </p:attrNameLst>
                                      </p:cBhvr>
                                      <p:to>
                                        <p:strVal val="visible"/>
                                      </p:to>
                                    </p:set>
                                  </p:childTnLst>
                                </p:cTn>
                              </p:par>
                            </p:childTnLst>
                          </p:cTn>
                        </p:par>
                        <p:par>
                          <p:cTn id="159" fill="hold">
                            <p:stCondLst>
                              <p:cond delay="500"/>
                            </p:stCondLst>
                            <p:childTnLst>
                              <p:par>
                                <p:cTn id="160" presetID="10" presetClass="entr" presetSubtype="0" fill="hold" nodeType="afterEffect">
                                  <p:stCondLst>
                                    <p:cond delay="0"/>
                                  </p:stCondLst>
                                  <p:childTnLst>
                                    <p:set>
                                      <p:cBhvr>
                                        <p:cTn id="161" dur="1" fill="hold">
                                          <p:stCondLst>
                                            <p:cond delay="0"/>
                                          </p:stCondLst>
                                        </p:cTn>
                                        <p:tgtEl>
                                          <p:spTgt spid="633"/>
                                        </p:tgtEl>
                                        <p:attrNameLst>
                                          <p:attrName>style.visibility</p:attrName>
                                        </p:attrNameLst>
                                      </p:cBhvr>
                                      <p:to>
                                        <p:strVal val="visible"/>
                                      </p:to>
                                    </p:set>
                                    <p:animEffect transition="in" filter="fade">
                                      <p:cBhvr>
                                        <p:cTn id="162" dur="500"/>
                                        <p:tgtEl>
                                          <p:spTgt spid="633"/>
                                        </p:tgtEl>
                                      </p:cBhvr>
                                    </p:animEffect>
                                  </p:childTnLst>
                                </p:cTn>
                              </p:par>
                              <p:par>
                                <p:cTn id="163" presetID="10" presetClass="entr" presetSubtype="0" fill="hold" nodeType="withEffect">
                                  <p:stCondLst>
                                    <p:cond delay="0"/>
                                  </p:stCondLst>
                                  <p:childTnLst>
                                    <p:set>
                                      <p:cBhvr>
                                        <p:cTn id="164" dur="1" fill="hold">
                                          <p:stCondLst>
                                            <p:cond delay="0"/>
                                          </p:stCondLst>
                                        </p:cTn>
                                        <p:tgtEl>
                                          <p:spTgt spid="688"/>
                                        </p:tgtEl>
                                        <p:attrNameLst>
                                          <p:attrName>style.visibility</p:attrName>
                                        </p:attrNameLst>
                                      </p:cBhvr>
                                      <p:to>
                                        <p:strVal val="visible"/>
                                      </p:to>
                                    </p:set>
                                    <p:animEffect transition="in" filter="fade">
                                      <p:cBhvr>
                                        <p:cTn id="165" dur="500"/>
                                        <p:tgtEl>
                                          <p:spTgt spid="688"/>
                                        </p:tgtEl>
                                      </p:cBhvr>
                                    </p:animEffect>
                                  </p:childTnLst>
                                </p:cTn>
                              </p:par>
                              <p:par>
                                <p:cTn id="166" presetID="10" presetClass="entr" presetSubtype="0" fill="hold" nodeType="withEffect">
                                  <p:stCondLst>
                                    <p:cond delay="0"/>
                                  </p:stCondLst>
                                  <p:childTnLst>
                                    <p:set>
                                      <p:cBhvr>
                                        <p:cTn id="167" dur="1" fill="hold">
                                          <p:stCondLst>
                                            <p:cond delay="0"/>
                                          </p:stCondLst>
                                        </p:cTn>
                                        <p:tgtEl>
                                          <p:spTgt spid="692"/>
                                        </p:tgtEl>
                                        <p:attrNameLst>
                                          <p:attrName>style.visibility</p:attrName>
                                        </p:attrNameLst>
                                      </p:cBhvr>
                                      <p:to>
                                        <p:strVal val="visible"/>
                                      </p:to>
                                    </p:set>
                                    <p:animEffect transition="in" filter="fade">
                                      <p:cBhvr>
                                        <p:cTn id="168" dur="500"/>
                                        <p:tgtEl>
                                          <p:spTgt spid="692"/>
                                        </p:tgtEl>
                                      </p:cBhvr>
                                    </p:animEffect>
                                  </p:childTnLst>
                                </p:cTn>
                              </p:par>
                              <p:par>
                                <p:cTn id="169" presetID="10" presetClass="entr" presetSubtype="0" fill="hold" nodeType="withEffect">
                                  <p:stCondLst>
                                    <p:cond delay="0"/>
                                  </p:stCondLst>
                                  <p:childTnLst>
                                    <p:set>
                                      <p:cBhvr>
                                        <p:cTn id="170" dur="1" fill="hold">
                                          <p:stCondLst>
                                            <p:cond delay="0"/>
                                          </p:stCondLst>
                                        </p:cTn>
                                        <p:tgtEl>
                                          <p:spTgt spid="695"/>
                                        </p:tgtEl>
                                        <p:attrNameLst>
                                          <p:attrName>style.visibility</p:attrName>
                                        </p:attrNameLst>
                                      </p:cBhvr>
                                      <p:to>
                                        <p:strVal val="visible"/>
                                      </p:to>
                                    </p:set>
                                    <p:animEffect transition="in" filter="fade">
                                      <p:cBhvr>
                                        <p:cTn id="171" dur="500"/>
                                        <p:tgtEl>
                                          <p:spTgt spid="695"/>
                                        </p:tgtEl>
                                      </p:cBhvr>
                                    </p:animEffect>
                                  </p:childTnLst>
                                </p:cTn>
                              </p:par>
                              <p:par>
                                <p:cTn id="172" presetID="10" presetClass="entr" presetSubtype="0" fill="hold" nodeType="withEffect">
                                  <p:stCondLst>
                                    <p:cond delay="0"/>
                                  </p:stCondLst>
                                  <p:childTnLst>
                                    <p:set>
                                      <p:cBhvr>
                                        <p:cTn id="173" dur="1" fill="hold">
                                          <p:stCondLst>
                                            <p:cond delay="0"/>
                                          </p:stCondLst>
                                        </p:cTn>
                                        <p:tgtEl>
                                          <p:spTgt spid="698"/>
                                        </p:tgtEl>
                                        <p:attrNameLst>
                                          <p:attrName>style.visibility</p:attrName>
                                        </p:attrNameLst>
                                      </p:cBhvr>
                                      <p:to>
                                        <p:strVal val="visible"/>
                                      </p:to>
                                    </p:set>
                                    <p:animEffect transition="in" filter="fade">
                                      <p:cBhvr>
                                        <p:cTn id="174" dur="500"/>
                                        <p:tgtEl>
                                          <p:spTgt spid="698"/>
                                        </p:tgtEl>
                                      </p:cBhvr>
                                    </p:animEffect>
                                  </p:childTnLst>
                                </p:cTn>
                              </p:par>
                              <p:par>
                                <p:cTn id="175" presetID="10" presetClass="entr" presetSubtype="0" fill="hold" nodeType="withEffect">
                                  <p:stCondLst>
                                    <p:cond delay="0"/>
                                  </p:stCondLst>
                                  <p:childTnLst>
                                    <p:set>
                                      <p:cBhvr>
                                        <p:cTn id="176" dur="1" fill="hold">
                                          <p:stCondLst>
                                            <p:cond delay="0"/>
                                          </p:stCondLst>
                                        </p:cTn>
                                        <p:tgtEl>
                                          <p:spTgt spid="118"/>
                                        </p:tgtEl>
                                        <p:attrNameLst>
                                          <p:attrName>style.visibility</p:attrName>
                                        </p:attrNameLst>
                                      </p:cBhvr>
                                      <p:to>
                                        <p:strVal val="visible"/>
                                      </p:to>
                                    </p:set>
                                    <p:animEffect transition="in" filter="fade">
                                      <p:cBhvr>
                                        <p:cTn id="177" dur="500"/>
                                        <p:tgtEl>
                                          <p:spTgt spid="118"/>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14"/>
                                        </p:tgtEl>
                                        <p:attrNameLst>
                                          <p:attrName>style.visibility</p:attrName>
                                        </p:attrNameLst>
                                      </p:cBhvr>
                                      <p:to>
                                        <p:strVal val="visible"/>
                                      </p:to>
                                    </p:set>
                                    <p:animEffect transition="in" filter="fade">
                                      <p:cBhvr>
                                        <p:cTn id="180" dur="500"/>
                                        <p:tgtEl>
                                          <p:spTgt spid="114"/>
                                        </p:tgtEl>
                                      </p:cBhvr>
                                    </p:animEffect>
                                  </p:childTnLst>
                                </p:cTn>
                              </p:par>
                            </p:childTnLst>
                          </p:cTn>
                        </p:par>
                        <p:par>
                          <p:cTn id="181" fill="hold">
                            <p:stCondLst>
                              <p:cond delay="1000"/>
                            </p:stCondLst>
                            <p:childTnLst>
                              <p:par>
                                <p:cTn id="182" presetID="10" presetClass="entr" presetSubtype="0" fill="hold" nodeType="afterEffect">
                                  <p:stCondLst>
                                    <p:cond delay="0"/>
                                  </p:stCondLst>
                                  <p:childTnLst>
                                    <p:set>
                                      <p:cBhvr>
                                        <p:cTn id="183" dur="1" fill="hold">
                                          <p:stCondLst>
                                            <p:cond delay="0"/>
                                          </p:stCondLst>
                                        </p:cTn>
                                        <p:tgtEl>
                                          <p:spTgt spid="652"/>
                                        </p:tgtEl>
                                        <p:attrNameLst>
                                          <p:attrName>style.visibility</p:attrName>
                                        </p:attrNameLst>
                                      </p:cBhvr>
                                      <p:to>
                                        <p:strVal val="visible"/>
                                      </p:to>
                                    </p:set>
                                    <p:animEffect transition="in" filter="fade">
                                      <p:cBhvr>
                                        <p:cTn id="184" dur="500"/>
                                        <p:tgtEl>
                                          <p:spTgt spid="652"/>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51"/>
                                        </p:tgtEl>
                                        <p:attrNameLst>
                                          <p:attrName>style.visibility</p:attrName>
                                        </p:attrNameLst>
                                      </p:cBhvr>
                                      <p:to>
                                        <p:strVal val="visible"/>
                                      </p:to>
                                    </p:set>
                                    <p:animEffect transition="in" filter="fade">
                                      <p:cBhvr>
                                        <p:cTn id="187" dur="500"/>
                                        <p:tgtEl>
                                          <p:spTgt spid="651"/>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662"/>
                                        </p:tgtEl>
                                        <p:attrNameLst>
                                          <p:attrName>style.visibility</p:attrName>
                                        </p:attrNameLst>
                                      </p:cBhvr>
                                      <p:to>
                                        <p:strVal val="visible"/>
                                      </p:to>
                                    </p:set>
                                    <p:animEffect transition="in" filter="fade">
                                      <p:cBhvr>
                                        <p:cTn id="192" dur="500"/>
                                        <p:tgtEl>
                                          <p:spTgt spid="662"/>
                                        </p:tgtEl>
                                      </p:cBhvr>
                                    </p:animEffect>
                                  </p:childTnLst>
                                </p:cTn>
                              </p:par>
                              <p:par>
                                <p:cTn id="193" presetID="10" presetClass="entr" presetSubtype="0" fill="hold" nodeType="withEffect">
                                  <p:stCondLst>
                                    <p:cond delay="0"/>
                                  </p:stCondLst>
                                  <p:childTnLst>
                                    <p:set>
                                      <p:cBhvr>
                                        <p:cTn id="194" dur="1" fill="hold">
                                          <p:stCondLst>
                                            <p:cond delay="0"/>
                                          </p:stCondLst>
                                        </p:cTn>
                                        <p:tgtEl>
                                          <p:spTgt spid="676"/>
                                        </p:tgtEl>
                                        <p:attrNameLst>
                                          <p:attrName>style.visibility</p:attrName>
                                        </p:attrNameLst>
                                      </p:cBhvr>
                                      <p:to>
                                        <p:strVal val="visible"/>
                                      </p:to>
                                    </p:set>
                                    <p:animEffect transition="in" filter="fade">
                                      <p:cBhvr>
                                        <p:cTn id="195" dur="500"/>
                                        <p:tgtEl>
                                          <p:spTgt spid="676"/>
                                        </p:tgtEl>
                                      </p:cBhvr>
                                    </p:animEffect>
                                  </p:childTnLst>
                                </p:cTn>
                              </p:par>
                            </p:childTnLst>
                          </p:cTn>
                        </p:par>
                        <p:par>
                          <p:cTn id="196" fill="hold">
                            <p:stCondLst>
                              <p:cond delay="500"/>
                            </p:stCondLst>
                            <p:childTnLst>
                              <p:par>
                                <p:cTn id="197" presetID="10" presetClass="entr" presetSubtype="0" fill="hold" nodeType="afterEffect">
                                  <p:stCondLst>
                                    <p:cond delay="0"/>
                                  </p:stCondLst>
                                  <p:childTnLst>
                                    <p:set>
                                      <p:cBhvr>
                                        <p:cTn id="198" dur="1" fill="hold">
                                          <p:stCondLst>
                                            <p:cond delay="0"/>
                                          </p:stCondLst>
                                        </p:cTn>
                                        <p:tgtEl>
                                          <p:spTgt spid="680"/>
                                        </p:tgtEl>
                                        <p:attrNameLst>
                                          <p:attrName>style.visibility</p:attrName>
                                        </p:attrNameLst>
                                      </p:cBhvr>
                                      <p:to>
                                        <p:strVal val="visible"/>
                                      </p:to>
                                    </p:set>
                                    <p:animEffect transition="in" filter="fade">
                                      <p:cBhvr>
                                        <p:cTn id="199" dur="500"/>
                                        <p:tgtEl>
                                          <p:spTgt spid="68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679"/>
                                        </p:tgtEl>
                                        <p:attrNameLst>
                                          <p:attrName>style.visibility</p:attrName>
                                        </p:attrNameLst>
                                      </p:cBhvr>
                                      <p:to>
                                        <p:strVal val="visible"/>
                                      </p:to>
                                    </p:set>
                                    <p:animEffect transition="in" filter="fade">
                                      <p:cBhvr>
                                        <p:cTn id="202" dur="500"/>
                                        <p:tgtEl>
                                          <p:spTgt spid="679"/>
                                        </p:tgtEl>
                                      </p:cBhvr>
                                    </p:animEffect>
                                  </p:childTnLst>
                                </p:cTn>
                              </p:par>
                              <p:par>
                                <p:cTn id="203" presetID="1" presetClass="entr" presetSubtype="0" fill="hold" nodeType="withEffect">
                                  <p:stCondLst>
                                    <p:cond delay="0"/>
                                  </p:stCondLst>
                                  <p:childTnLst>
                                    <p:set>
                                      <p:cBhvr>
                                        <p:cTn id="204" dur="1" fill="hold">
                                          <p:stCondLst>
                                            <p:cond delay="0"/>
                                          </p:stCondLst>
                                        </p:cTn>
                                        <p:tgtEl>
                                          <p:spTgt spid="9"/>
                                        </p:tgtEl>
                                        <p:attrNameLst>
                                          <p:attrName>style.visibility</p:attrName>
                                        </p:attrNameLst>
                                      </p:cBhvr>
                                      <p:to>
                                        <p:strVal val="visible"/>
                                      </p:to>
                                    </p:set>
                                  </p:childTnLst>
                                </p:cTn>
                              </p:par>
                              <p:par>
                                <p:cTn id="205" presetID="10" presetClass="entr" presetSubtype="0" fill="hold" nodeType="withEffect">
                                  <p:stCondLst>
                                    <p:cond delay="0"/>
                                  </p:stCondLst>
                                  <p:childTnLst>
                                    <p:set>
                                      <p:cBhvr>
                                        <p:cTn id="206" dur="1" fill="hold">
                                          <p:stCondLst>
                                            <p:cond delay="0"/>
                                          </p:stCondLst>
                                        </p:cTn>
                                        <p:tgtEl>
                                          <p:spTgt spid="130"/>
                                        </p:tgtEl>
                                        <p:attrNameLst>
                                          <p:attrName>style.visibility</p:attrName>
                                        </p:attrNameLst>
                                      </p:cBhvr>
                                      <p:to>
                                        <p:strVal val="visible"/>
                                      </p:to>
                                    </p:set>
                                    <p:animEffect transition="in" filter="fade">
                                      <p:cBhvr>
                                        <p:cTn id="207" dur="500"/>
                                        <p:tgtEl>
                                          <p:spTgt spid="130"/>
                                        </p:tgtEl>
                                      </p:cBhvr>
                                    </p:animEffect>
                                  </p:childTnLst>
                                </p:cTn>
                              </p:par>
                            </p:childTnLst>
                          </p:cTn>
                        </p:par>
                        <p:par>
                          <p:cTn id="208" fill="hold">
                            <p:stCondLst>
                              <p:cond delay="1000"/>
                            </p:stCondLst>
                            <p:childTnLst>
                              <p:par>
                                <p:cTn id="209" presetID="1" presetClass="entr" presetSubtype="0" fill="hold" nodeType="afterEffect">
                                  <p:stCondLst>
                                    <p:cond delay="0"/>
                                  </p:stCondLst>
                                  <p:childTnLst>
                                    <p:set>
                                      <p:cBhvr>
                                        <p:cTn id="2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8" grpId="0" animBg="1"/>
      <p:bldP spid="39" grpId="0" animBg="1"/>
      <p:bldP spid="51" grpId="0"/>
      <p:bldP spid="52" grpId="0" animBg="1"/>
      <p:bldP spid="53" grpId="0" animBg="1"/>
      <p:bldP spid="54" grpId="0" animBg="1"/>
      <p:bldP spid="55" grpId="0" animBg="1"/>
      <p:bldP spid="57" grpId="0" animBg="1"/>
      <p:bldP spid="58" grpId="0" animBg="1"/>
      <p:bldP spid="59" grpId="0"/>
      <p:bldP spid="60" grpId="0"/>
      <p:bldP spid="93" grpId="0" animBg="1"/>
      <p:bldP spid="107" grpId="0" animBg="1"/>
      <p:bldP spid="1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6" grpId="0" animBg="1"/>
      <p:bldP spid="627" grpId="0" animBg="1"/>
      <p:bldP spid="628" grpId="0" animBg="1"/>
      <p:bldP spid="629" grpId="0" animBg="1"/>
      <p:bldP spid="651" grpId="0" animBg="1"/>
      <p:bldP spid="655" grpId="0" animBg="1"/>
      <p:bldP spid="656" grpId="0" animBg="1"/>
      <p:bldP spid="657" grpId="0" animBg="1"/>
      <p:bldP spid="658" grpId="0" animBg="1"/>
      <p:bldP spid="662" grpId="0" animBg="1"/>
      <p:bldP spid="679" grpId="0" animBg="1"/>
      <p:bldP spid="706" grpId="0"/>
    </p:bld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DDDDDD"/>
                  </a:outerShdw>
                </a:effectLst>
              </a:rPr>
              <a:t>Mobile </a:t>
            </a:r>
            <a:r>
              <a:rPr lang="en-US" dirty="0">
                <a:effectLst>
                  <a:outerShdw blurRad="38100" dist="38100" dir="2700000" algn="tl">
                    <a:srgbClr val="DDDDDD"/>
                  </a:outerShdw>
                </a:effectLst>
              </a:rPr>
              <a:t>Augmented Reality: Books</a:t>
            </a:r>
          </a:p>
        </p:txBody>
      </p:sp>
      <p:pic>
        <p:nvPicPr>
          <p:cNvPr id="4099" name="Picture 8"/>
          <p:cNvPicPr>
            <a:picLocks noChangeAspect="1" noChangeArrowheads="1"/>
          </p:cNvPicPr>
          <p:nvPr/>
        </p:nvPicPr>
        <p:blipFill>
          <a:blip r:embed="rId3"/>
          <a:srcRect l="4716" t="24339" r="4716" b="24339"/>
          <a:stretch>
            <a:fillRect/>
          </a:stretch>
        </p:blipFill>
        <p:spPr bwMode="auto">
          <a:xfrm>
            <a:off x="1403350" y="1592264"/>
            <a:ext cx="6861969" cy="3589337"/>
          </a:xfrm>
          <a:prstGeom prst="rect">
            <a:avLst/>
          </a:prstGeom>
          <a:noFill/>
          <a:ln w="9525">
            <a:noFill/>
            <a:miter lim="800000"/>
            <a:headEnd/>
            <a:tailEnd/>
          </a:ln>
        </p:spPr>
      </p:pic>
      <p:pic>
        <p:nvPicPr>
          <p:cNvPr id="4100" name="Picture 4"/>
          <p:cNvPicPr>
            <a:picLocks noChangeAspect="1" noChangeArrowheads="1"/>
          </p:cNvPicPr>
          <p:nvPr/>
        </p:nvPicPr>
        <p:blipFill>
          <a:blip r:embed="rId3"/>
          <a:srcRect l="76300" t="41446" r="22968" b="40225"/>
          <a:stretch>
            <a:fillRect/>
          </a:stretch>
        </p:blipFill>
        <p:spPr bwMode="auto">
          <a:xfrm>
            <a:off x="6521450" y="2819400"/>
            <a:ext cx="49875" cy="1143000"/>
          </a:xfrm>
          <a:prstGeom prst="rect">
            <a:avLst/>
          </a:prstGeom>
          <a:noFill/>
          <a:ln w="9525">
            <a:noFill/>
            <a:miter lim="800000"/>
            <a:headEnd/>
            <a:tailEnd/>
          </a:ln>
        </p:spPr>
      </p:pic>
      <p:pic>
        <p:nvPicPr>
          <p:cNvPr id="4101" name="Picture 5"/>
          <p:cNvPicPr>
            <a:picLocks noChangeAspect="1" noChangeArrowheads="1"/>
          </p:cNvPicPr>
          <p:nvPr/>
        </p:nvPicPr>
        <p:blipFill>
          <a:blip r:embed="rId3"/>
          <a:srcRect l="76300" t="41446" r="22968" b="40225"/>
          <a:stretch>
            <a:fillRect/>
          </a:stretch>
        </p:blipFill>
        <p:spPr bwMode="auto">
          <a:xfrm>
            <a:off x="6571325" y="2819400"/>
            <a:ext cx="48154" cy="1143000"/>
          </a:xfrm>
          <a:prstGeom prst="rect">
            <a:avLst/>
          </a:prstGeom>
          <a:noFill/>
          <a:ln w="9525">
            <a:noFill/>
            <a:miter lim="800000"/>
            <a:headEnd/>
            <a:tailEnd/>
          </a:ln>
        </p:spPr>
      </p:pic>
      <p:pic>
        <p:nvPicPr>
          <p:cNvPr id="4102" name="Picture 7"/>
          <p:cNvPicPr>
            <a:picLocks noChangeAspect="1" noChangeArrowheads="1"/>
          </p:cNvPicPr>
          <p:nvPr/>
        </p:nvPicPr>
        <p:blipFill>
          <a:blip r:embed="rId3"/>
          <a:srcRect l="76300" t="41446" r="22968" b="40225"/>
          <a:stretch>
            <a:fillRect/>
          </a:stretch>
        </p:blipFill>
        <p:spPr bwMode="auto">
          <a:xfrm>
            <a:off x="6629798" y="2819400"/>
            <a:ext cx="49873" cy="1143000"/>
          </a:xfrm>
          <a:prstGeom prst="rect">
            <a:avLst/>
          </a:prstGeom>
          <a:noFill/>
          <a:ln w="9525">
            <a:noFill/>
            <a:miter lim="800000"/>
            <a:headEnd/>
            <a:tailEnd/>
          </a:ln>
        </p:spPr>
      </p:pic>
      <p:pic>
        <p:nvPicPr>
          <p:cNvPr id="4103" name="Picture 8"/>
          <p:cNvPicPr>
            <a:picLocks noChangeAspect="1" noChangeArrowheads="1"/>
          </p:cNvPicPr>
          <p:nvPr/>
        </p:nvPicPr>
        <p:blipFill>
          <a:blip r:embed="rId3"/>
          <a:srcRect l="76300" t="41446" r="22968" b="40225"/>
          <a:stretch>
            <a:fillRect/>
          </a:stretch>
        </p:blipFill>
        <p:spPr bwMode="auto">
          <a:xfrm>
            <a:off x="6686550" y="2819400"/>
            <a:ext cx="49875" cy="1143000"/>
          </a:xfrm>
          <a:prstGeom prst="rect">
            <a:avLst/>
          </a:prstGeom>
          <a:noFill/>
          <a:ln w="9525">
            <a:noFill/>
            <a:miter lim="800000"/>
            <a:headEnd/>
            <a:tailEnd/>
          </a:ln>
        </p:spPr>
      </p:pic>
      <p:pic>
        <p:nvPicPr>
          <p:cNvPr id="4104" name="Picture 9"/>
          <p:cNvPicPr>
            <a:picLocks noChangeAspect="1" noChangeArrowheads="1"/>
          </p:cNvPicPr>
          <p:nvPr/>
        </p:nvPicPr>
        <p:blipFill>
          <a:blip r:embed="rId3"/>
          <a:srcRect l="76300" t="41446" r="22968" b="40225"/>
          <a:stretch>
            <a:fillRect/>
          </a:stretch>
        </p:blipFill>
        <p:spPr bwMode="auto">
          <a:xfrm>
            <a:off x="6653875" y="2814638"/>
            <a:ext cx="48154" cy="1143000"/>
          </a:xfrm>
          <a:prstGeom prst="rect">
            <a:avLst/>
          </a:prstGeom>
          <a:noFill/>
          <a:ln w="9525">
            <a:noFill/>
            <a:miter lim="800000"/>
            <a:headEnd/>
            <a:tailEnd/>
          </a:ln>
        </p:spPr>
      </p:pic>
      <p:pic>
        <p:nvPicPr>
          <p:cNvPr id="4105" name="Picture 10"/>
          <p:cNvPicPr>
            <a:picLocks noChangeAspect="1" noChangeArrowheads="1"/>
          </p:cNvPicPr>
          <p:nvPr/>
        </p:nvPicPr>
        <p:blipFill>
          <a:blip r:embed="rId3"/>
          <a:srcRect l="76300" t="41446" r="22968" b="40225"/>
          <a:stretch>
            <a:fillRect/>
          </a:stretch>
        </p:blipFill>
        <p:spPr bwMode="auto">
          <a:xfrm>
            <a:off x="6605721" y="2819400"/>
            <a:ext cx="49873" cy="1143000"/>
          </a:xfrm>
          <a:prstGeom prst="rect">
            <a:avLst/>
          </a:prstGeom>
          <a:noFill/>
          <a:ln w="9525">
            <a:noFill/>
            <a:miter lim="800000"/>
            <a:headEnd/>
            <a:tailEnd/>
          </a:ln>
        </p:spPr>
      </p:pic>
      <p:pic>
        <p:nvPicPr>
          <p:cNvPr id="4106" name="Picture 8"/>
          <p:cNvPicPr>
            <a:picLocks noChangeAspect="1" noChangeArrowheads="1"/>
          </p:cNvPicPr>
          <p:nvPr/>
        </p:nvPicPr>
        <p:blipFill>
          <a:blip r:embed="rId3"/>
          <a:srcRect l="11589" t="63441" r="85509" b="29227"/>
          <a:stretch>
            <a:fillRect/>
          </a:stretch>
        </p:blipFill>
        <p:spPr bwMode="auto">
          <a:xfrm>
            <a:off x="1733551" y="4287838"/>
            <a:ext cx="196056" cy="457200"/>
          </a:xfrm>
          <a:prstGeom prst="rect">
            <a:avLst/>
          </a:prstGeom>
          <a:noFill/>
          <a:ln w="9525">
            <a:noFill/>
            <a:miter lim="800000"/>
            <a:headEnd/>
            <a:tailEnd/>
          </a:ln>
        </p:spPr>
      </p:pic>
      <p:pic>
        <p:nvPicPr>
          <p:cNvPr id="4107" name="Picture 8"/>
          <p:cNvPicPr>
            <a:picLocks noChangeAspect="1" noChangeArrowheads="1"/>
          </p:cNvPicPr>
          <p:nvPr/>
        </p:nvPicPr>
        <p:blipFill>
          <a:blip r:embed="rId3"/>
          <a:srcRect l="11589" t="63441" r="85509" b="29227"/>
          <a:stretch>
            <a:fillRect/>
          </a:stretch>
        </p:blipFill>
        <p:spPr bwMode="auto">
          <a:xfrm>
            <a:off x="1731831" y="4378325"/>
            <a:ext cx="196056" cy="457200"/>
          </a:xfrm>
          <a:prstGeom prst="rect">
            <a:avLst/>
          </a:prstGeom>
          <a:noFill/>
          <a:ln w="9525">
            <a:noFill/>
            <a:miter lim="800000"/>
            <a:headEnd/>
            <a:tailEnd/>
          </a:ln>
        </p:spPr>
      </p:pic>
      <p:pic>
        <p:nvPicPr>
          <p:cNvPr id="14" name="Streaming-MAR-Jan-2010-Books.wmv">
            <a:hlinkClick r:id="" action="ppaction://media"/>
          </p:cNvPr>
          <p:cNvPicPr/>
          <p:nvPr>
            <p:ph idx="1"/>
            <a:videoFile r:link="rId1"/>
          </p:nvPr>
        </p:nvPicPr>
        <p:blipFill>
          <a:blip r:embed="rId4"/>
          <a:srcRect/>
          <a:stretch>
            <a:fillRect/>
          </a:stretch>
        </p:blipFill>
        <p:spPr>
          <a:xfrm>
            <a:off x="2252928" y="1882775"/>
            <a:ext cx="4112022" cy="3036888"/>
          </a:xfrm>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3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074" name="Picture 8"/>
          <p:cNvPicPr>
            <a:picLocks noChangeAspect="1" noChangeArrowheads="1"/>
          </p:cNvPicPr>
          <p:nvPr/>
        </p:nvPicPr>
        <p:blipFill>
          <a:blip r:embed="rId3"/>
          <a:srcRect l="4716" t="24339" r="4716" b="24339"/>
          <a:stretch>
            <a:fillRect/>
          </a:stretch>
        </p:blipFill>
        <p:spPr bwMode="auto">
          <a:xfrm>
            <a:off x="1403350" y="1592264"/>
            <a:ext cx="6861969" cy="358933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effectLst>
                  <a:outerShdw blurRad="38100" dist="38100" dir="2700000" algn="tl">
                    <a:srgbClr val="DDDDDD"/>
                  </a:outerShdw>
                </a:effectLst>
              </a:rPr>
              <a:t>Mobile </a:t>
            </a:r>
            <a:r>
              <a:rPr lang="en-US" dirty="0">
                <a:effectLst>
                  <a:outerShdw blurRad="38100" dist="38100" dir="2700000" algn="tl">
                    <a:srgbClr val="DDDDDD"/>
                  </a:outerShdw>
                </a:effectLst>
              </a:rPr>
              <a:t>Augmented Reality: CDs</a:t>
            </a:r>
          </a:p>
        </p:txBody>
      </p:sp>
      <p:pic>
        <p:nvPicPr>
          <p:cNvPr id="3076" name="Picture 4"/>
          <p:cNvPicPr>
            <a:picLocks noChangeAspect="1" noChangeArrowheads="1"/>
          </p:cNvPicPr>
          <p:nvPr/>
        </p:nvPicPr>
        <p:blipFill>
          <a:blip r:embed="rId3"/>
          <a:srcRect l="76300" t="41446" r="22968" b="40225"/>
          <a:stretch>
            <a:fillRect/>
          </a:stretch>
        </p:blipFill>
        <p:spPr bwMode="auto">
          <a:xfrm>
            <a:off x="6521450" y="2819400"/>
            <a:ext cx="49875" cy="1143000"/>
          </a:xfrm>
          <a:prstGeom prst="rect">
            <a:avLst/>
          </a:prstGeom>
          <a:noFill/>
          <a:ln w="9525">
            <a:noFill/>
            <a:miter lim="800000"/>
            <a:headEnd/>
            <a:tailEnd/>
          </a:ln>
        </p:spPr>
      </p:pic>
      <p:pic>
        <p:nvPicPr>
          <p:cNvPr id="3077" name="Picture 5"/>
          <p:cNvPicPr>
            <a:picLocks noChangeAspect="1" noChangeArrowheads="1"/>
          </p:cNvPicPr>
          <p:nvPr/>
        </p:nvPicPr>
        <p:blipFill>
          <a:blip r:embed="rId3"/>
          <a:srcRect l="76300" t="41446" r="22968" b="40225"/>
          <a:stretch>
            <a:fillRect/>
          </a:stretch>
        </p:blipFill>
        <p:spPr bwMode="auto">
          <a:xfrm>
            <a:off x="6571325" y="2819400"/>
            <a:ext cx="48154" cy="1143000"/>
          </a:xfrm>
          <a:prstGeom prst="rect">
            <a:avLst/>
          </a:prstGeom>
          <a:noFill/>
          <a:ln w="9525">
            <a:noFill/>
            <a:miter lim="800000"/>
            <a:headEnd/>
            <a:tailEnd/>
          </a:ln>
        </p:spPr>
      </p:pic>
      <p:pic>
        <p:nvPicPr>
          <p:cNvPr id="3078" name="Picture 7"/>
          <p:cNvPicPr>
            <a:picLocks noChangeAspect="1" noChangeArrowheads="1"/>
          </p:cNvPicPr>
          <p:nvPr/>
        </p:nvPicPr>
        <p:blipFill>
          <a:blip r:embed="rId3"/>
          <a:srcRect l="76300" t="41446" r="22968" b="40225"/>
          <a:stretch>
            <a:fillRect/>
          </a:stretch>
        </p:blipFill>
        <p:spPr bwMode="auto">
          <a:xfrm>
            <a:off x="6629798" y="2819400"/>
            <a:ext cx="49873" cy="1143000"/>
          </a:xfrm>
          <a:prstGeom prst="rect">
            <a:avLst/>
          </a:prstGeom>
          <a:noFill/>
          <a:ln w="9525">
            <a:noFill/>
            <a:miter lim="800000"/>
            <a:headEnd/>
            <a:tailEnd/>
          </a:ln>
        </p:spPr>
      </p:pic>
      <p:pic>
        <p:nvPicPr>
          <p:cNvPr id="3079" name="Picture 8"/>
          <p:cNvPicPr>
            <a:picLocks noChangeAspect="1" noChangeArrowheads="1"/>
          </p:cNvPicPr>
          <p:nvPr/>
        </p:nvPicPr>
        <p:blipFill>
          <a:blip r:embed="rId3"/>
          <a:srcRect l="76300" t="41446" r="22968" b="40225"/>
          <a:stretch>
            <a:fillRect/>
          </a:stretch>
        </p:blipFill>
        <p:spPr bwMode="auto">
          <a:xfrm>
            <a:off x="6686550" y="2819400"/>
            <a:ext cx="49875" cy="1143000"/>
          </a:xfrm>
          <a:prstGeom prst="rect">
            <a:avLst/>
          </a:prstGeom>
          <a:noFill/>
          <a:ln w="9525">
            <a:noFill/>
            <a:miter lim="800000"/>
            <a:headEnd/>
            <a:tailEnd/>
          </a:ln>
        </p:spPr>
      </p:pic>
      <p:pic>
        <p:nvPicPr>
          <p:cNvPr id="3080" name="Picture 9"/>
          <p:cNvPicPr>
            <a:picLocks noChangeAspect="1" noChangeArrowheads="1"/>
          </p:cNvPicPr>
          <p:nvPr/>
        </p:nvPicPr>
        <p:blipFill>
          <a:blip r:embed="rId3"/>
          <a:srcRect l="76300" t="41446" r="22968" b="40225"/>
          <a:stretch>
            <a:fillRect/>
          </a:stretch>
        </p:blipFill>
        <p:spPr bwMode="auto">
          <a:xfrm>
            <a:off x="6653875" y="2814638"/>
            <a:ext cx="48154" cy="1143000"/>
          </a:xfrm>
          <a:prstGeom prst="rect">
            <a:avLst/>
          </a:prstGeom>
          <a:noFill/>
          <a:ln w="9525">
            <a:noFill/>
            <a:miter lim="800000"/>
            <a:headEnd/>
            <a:tailEnd/>
          </a:ln>
        </p:spPr>
      </p:pic>
      <p:pic>
        <p:nvPicPr>
          <p:cNvPr id="3081" name="Picture 10"/>
          <p:cNvPicPr>
            <a:picLocks noChangeAspect="1" noChangeArrowheads="1"/>
          </p:cNvPicPr>
          <p:nvPr/>
        </p:nvPicPr>
        <p:blipFill>
          <a:blip r:embed="rId3"/>
          <a:srcRect l="76300" t="41446" r="22968" b="40225"/>
          <a:stretch>
            <a:fillRect/>
          </a:stretch>
        </p:blipFill>
        <p:spPr bwMode="auto">
          <a:xfrm>
            <a:off x="6605721" y="2819400"/>
            <a:ext cx="49873" cy="1143000"/>
          </a:xfrm>
          <a:prstGeom prst="rect">
            <a:avLst/>
          </a:prstGeom>
          <a:noFill/>
          <a:ln w="9525">
            <a:noFill/>
            <a:miter lim="800000"/>
            <a:headEnd/>
            <a:tailEnd/>
          </a:ln>
        </p:spPr>
      </p:pic>
      <p:pic>
        <p:nvPicPr>
          <p:cNvPr id="3082" name="Picture 8"/>
          <p:cNvPicPr>
            <a:picLocks noChangeAspect="1" noChangeArrowheads="1"/>
          </p:cNvPicPr>
          <p:nvPr/>
        </p:nvPicPr>
        <p:blipFill>
          <a:blip r:embed="rId3"/>
          <a:srcRect l="11589" t="63441" r="85509" b="29227"/>
          <a:stretch>
            <a:fillRect/>
          </a:stretch>
        </p:blipFill>
        <p:spPr bwMode="auto">
          <a:xfrm>
            <a:off x="1733551" y="4287838"/>
            <a:ext cx="196056" cy="457200"/>
          </a:xfrm>
          <a:prstGeom prst="rect">
            <a:avLst/>
          </a:prstGeom>
          <a:noFill/>
          <a:ln w="9525">
            <a:noFill/>
            <a:miter lim="800000"/>
            <a:headEnd/>
            <a:tailEnd/>
          </a:ln>
        </p:spPr>
      </p:pic>
      <p:pic>
        <p:nvPicPr>
          <p:cNvPr id="3083" name="Picture 8"/>
          <p:cNvPicPr>
            <a:picLocks noChangeAspect="1" noChangeArrowheads="1"/>
          </p:cNvPicPr>
          <p:nvPr/>
        </p:nvPicPr>
        <p:blipFill>
          <a:blip r:embed="rId3"/>
          <a:srcRect l="11589" t="63441" r="85509" b="29227"/>
          <a:stretch>
            <a:fillRect/>
          </a:stretch>
        </p:blipFill>
        <p:spPr bwMode="auto">
          <a:xfrm>
            <a:off x="1731831" y="4378325"/>
            <a:ext cx="196056" cy="457200"/>
          </a:xfrm>
          <a:prstGeom prst="rect">
            <a:avLst/>
          </a:prstGeom>
          <a:noFill/>
          <a:ln w="9525">
            <a:noFill/>
            <a:miter lim="800000"/>
            <a:headEnd/>
            <a:tailEnd/>
          </a:ln>
        </p:spPr>
      </p:pic>
      <p:pic>
        <p:nvPicPr>
          <p:cNvPr id="15" name="Streaming-MAR-Jan-2010-CDs.wmv">
            <a:hlinkClick r:id="" action="ppaction://media"/>
          </p:cNvPr>
          <p:cNvPicPr/>
          <p:nvPr>
            <a:videoFile r:link="rId1"/>
          </p:nvPr>
        </p:nvPicPr>
        <p:blipFill>
          <a:blip r:embed="rId4"/>
          <a:srcRect/>
          <a:stretch>
            <a:fillRect/>
          </a:stretch>
        </p:blipFill>
        <p:spPr bwMode="auto">
          <a:xfrm>
            <a:off x="2252927" y="1882776"/>
            <a:ext cx="4044950" cy="29876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51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Rectangle 13"/>
          <p:cNvSpPr/>
          <p:nvPr/>
        </p:nvSpPr>
        <p:spPr bwMode="auto">
          <a:xfrm>
            <a:off x="0" y="0"/>
            <a:ext cx="9906000" cy="6858000"/>
          </a:xfrm>
          <a:prstGeom prst="rect">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2" name="Title 1"/>
          <p:cNvSpPr>
            <a:spLocks noGrp="1"/>
          </p:cNvSpPr>
          <p:nvPr>
            <p:ph type="title"/>
          </p:nvPr>
        </p:nvSpPr>
        <p:spPr>
          <a:xfrm>
            <a:off x="533400" y="76200"/>
            <a:ext cx="9010650" cy="801688"/>
          </a:xfrm>
        </p:spPr>
        <p:txBody>
          <a:bodyPr/>
          <a:lstStyle/>
          <a:p>
            <a:r>
              <a:rPr lang="en-US" sz="3200" dirty="0" smtClean="0">
                <a:solidFill>
                  <a:schemeClr val="bg1"/>
                </a:solidFill>
                <a:effectLst/>
              </a:rPr>
              <a:t>Mobile Augmented Reality: Books on a Shelf</a:t>
            </a:r>
            <a:endParaRPr lang="en-US" sz="3200" dirty="0">
              <a:solidFill>
                <a:schemeClr val="bg1"/>
              </a:solidFill>
              <a:effectLst/>
            </a:endParaRPr>
          </a:p>
        </p:txBody>
      </p:sp>
      <p:pic>
        <p:nvPicPr>
          <p:cNvPr id="13" name="Book-Spines-Augmented-Reality-3.wmv">
            <a:hlinkClick r:id="" action="ppaction://media"/>
          </p:cNvPr>
          <p:cNvPicPr/>
          <p:nvPr>
            <a:videoFile r:link="rId1"/>
          </p:nvPr>
        </p:nvPicPr>
        <p:blipFill>
          <a:blip r:embed="rId3"/>
          <a:stretch>
            <a:fillRect/>
          </a:stretch>
        </p:blipFill>
        <p:spPr>
          <a:xfrm>
            <a:off x="1447800" y="990600"/>
            <a:ext cx="7137400" cy="5353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17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Remarks</a:t>
            </a:r>
            <a:endParaRPr lang="en-US" dirty="0"/>
          </a:p>
        </p:txBody>
      </p:sp>
      <p:sp>
        <p:nvSpPr>
          <p:cNvPr id="3" name="Content Placeholder 2"/>
          <p:cNvSpPr>
            <a:spLocks noGrp="1"/>
          </p:cNvSpPr>
          <p:nvPr>
            <p:ph idx="1"/>
          </p:nvPr>
        </p:nvSpPr>
        <p:spPr>
          <a:xfrm>
            <a:off x="700088" y="990600"/>
            <a:ext cx="8901112" cy="5302250"/>
          </a:xfrm>
        </p:spPr>
        <p:txBody>
          <a:bodyPr/>
          <a:lstStyle/>
          <a:p>
            <a:r>
              <a:rPr lang="en-US" dirty="0" smtClean="0"/>
              <a:t>Mobile Visual Search is ready for prime-time</a:t>
            </a:r>
          </a:p>
          <a:p>
            <a:pPr lvl="1"/>
            <a:r>
              <a:rPr lang="en-US" sz="2000" dirty="0" smtClean="0"/>
              <a:t>Bag of Words approach: &gt; 95% recall for &gt; 1M database</a:t>
            </a:r>
          </a:p>
          <a:p>
            <a:pPr lvl="1"/>
            <a:r>
              <a:rPr lang="en-US" sz="2000" dirty="0" smtClean="0"/>
              <a:t>Vocabulary trees for fast retrieval (1 sec for &gt; 1M database)</a:t>
            </a:r>
          </a:p>
          <a:p>
            <a:r>
              <a:rPr lang="en-US" dirty="0" smtClean="0"/>
              <a:t>Feature compression is a key problem</a:t>
            </a:r>
          </a:p>
          <a:p>
            <a:pPr lvl="1"/>
            <a:r>
              <a:rPr lang="en-US" sz="2000" dirty="0" smtClean="0"/>
              <a:t>Sending a JPEG image as query can be slow </a:t>
            </a:r>
            <a:br>
              <a:rPr lang="en-US" sz="2000" dirty="0" smtClean="0"/>
            </a:br>
            <a:r>
              <a:rPr lang="en-US" sz="2000" dirty="0" err="1" smtClean="0">
                <a:sym typeface="Wingdings"/>
              </a:rPr>
              <a:t></a:t>
            </a:r>
            <a:r>
              <a:rPr lang="en-US" sz="2000" dirty="0" smtClean="0">
                <a:sym typeface="Wingdings"/>
              </a:rPr>
              <a:t> </a:t>
            </a:r>
            <a:r>
              <a:rPr lang="en-US" sz="2000" dirty="0" smtClean="0"/>
              <a:t>send salient image features to server</a:t>
            </a:r>
          </a:p>
          <a:p>
            <a:pPr lvl="1"/>
            <a:r>
              <a:rPr lang="en-US" sz="2000" dirty="0" smtClean="0"/>
              <a:t>Small database: store compressed database features on device</a:t>
            </a:r>
          </a:p>
          <a:p>
            <a:pPr lvl="1"/>
            <a:r>
              <a:rPr lang="en-US" sz="2000" dirty="0" err="1" smtClean="0"/>
              <a:t>CHoG</a:t>
            </a:r>
            <a:r>
              <a:rPr lang="en-US" sz="2000" dirty="0" smtClean="0"/>
              <a:t> outperforms SIFT and SURF in rate-constrained recognition performance: ~60 bits incl. location</a:t>
            </a:r>
          </a:p>
          <a:p>
            <a:pPr lvl="1"/>
            <a:r>
              <a:rPr lang="en-US" sz="2000" dirty="0" smtClean="0"/>
              <a:t>MPEG standardization “Compact Descriptors for Visual Search”</a:t>
            </a:r>
          </a:p>
          <a:p>
            <a:r>
              <a:rPr lang="en-US" dirty="0" smtClean="0"/>
              <a:t>Mobile augmented reality</a:t>
            </a:r>
          </a:p>
          <a:p>
            <a:pPr lvl="1"/>
            <a:r>
              <a:rPr lang="en-US" sz="2000" dirty="0" smtClean="0"/>
              <a:t>Very compelling user experience</a:t>
            </a:r>
          </a:p>
          <a:p>
            <a:pPr lvl="1"/>
            <a:r>
              <a:rPr lang="en-US" sz="2000" dirty="0" smtClean="0"/>
              <a:t>Requires real-time tracking on mobile device</a:t>
            </a:r>
          </a:p>
          <a:p>
            <a:pPr lvl="1"/>
            <a:r>
              <a:rPr lang="en-US" sz="2000" dirty="0" smtClean="0"/>
              <a:t>Still requires fast uplink (&gt; 1Mbps)</a:t>
            </a:r>
          </a:p>
          <a:p>
            <a:pPr>
              <a:buNone/>
            </a:pPr>
            <a:endParaRPr lang="en-US" dirty="0" smtClean="0"/>
          </a:p>
          <a:p>
            <a:pPr lvl="1">
              <a:buNone/>
            </a:pPr>
            <a:endParaRPr lang="en-US" sz="2000" dirty="0" smtClean="0"/>
          </a:p>
          <a:p>
            <a:endParaRPr lang="en-US" sz="2400" dirty="0" smtClean="0"/>
          </a:p>
          <a:p>
            <a:pPr lvl="1"/>
            <a:endParaRPr lang="en-US" sz="2000" dirty="0" smtClean="0"/>
          </a:p>
          <a:p>
            <a:pPr lvl="1"/>
            <a:endParaRPr lang="en-US" sz="20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t="15497"/>
          <a:stretch>
            <a:fillRect/>
          </a:stretch>
        </p:blipFill>
        <p:spPr>
          <a:xfrm>
            <a:off x="815086" y="-76201"/>
            <a:ext cx="8633713" cy="5227287"/>
          </a:xfrm>
          <a:prstGeom prst="rect">
            <a:avLst/>
          </a:prstGeom>
        </p:spPr>
      </p:pic>
      <p:pic>
        <p:nvPicPr>
          <p:cNvPr id="6" name="Picture 5"/>
          <p:cNvPicPr>
            <a:picLocks noChangeAspect="1"/>
          </p:cNvPicPr>
          <p:nvPr/>
        </p:nvPicPr>
        <p:blipFill>
          <a:blip r:embed="rId3"/>
          <a:stretch>
            <a:fillRect/>
          </a:stretch>
        </p:blipFill>
        <p:spPr>
          <a:xfrm>
            <a:off x="838201" y="5105400"/>
            <a:ext cx="8763000" cy="12192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Video-Search-II.wmv">
            <a:hlinkClick r:id="" action="ppaction://media"/>
          </p:cNvPr>
          <p:cNvPicPr/>
          <p:nvPr>
            <p:ph idx="1"/>
            <a:videoFile r:link="rId1"/>
          </p:nvPr>
        </p:nvPicPr>
        <p:blipFill>
          <a:blip r:embed="rId5"/>
          <a:srcRect/>
          <a:stretch>
            <a:fillRect/>
          </a:stretch>
        </p:blipFill>
        <p:spPr>
          <a:xfrm>
            <a:off x="1566731" y="1206500"/>
            <a:ext cx="6604000" cy="4572000"/>
          </a:xfrm>
          <a:noFill/>
          <a:ln/>
        </p:spPr>
      </p:pic>
      <p:sp>
        <p:nvSpPr>
          <p:cNvPr id="4" name="Rectangle 3"/>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 name="Title 1"/>
          <p:cNvSpPr>
            <a:spLocks noGrp="1"/>
          </p:cNvSpPr>
          <p:nvPr>
            <p:ph type="title"/>
          </p:nvPr>
        </p:nvSpPr>
        <p:spPr>
          <a:xfrm>
            <a:off x="742950" y="152400"/>
            <a:ext cx="8407400" cy="801688"/>
          </a:xfrm>
        </p:spPr>
        <p:txBody>
          <a:bodyPr/>
          <a:lstStyle/>
          <a:p>
            <a:r>
              <a:rPr lang="en-US" dirty="0" smtClean="0">
                <a:solidFill>
                  <a:schemeClr val="bg1"/>
                </a:solidFill>
                <a:effectLst/>
              </a:rPr>
              <a:t/>
            </a:r>
            <a:br>
              <a:rPr lang="en-US" dirty="0" smtClean="0">
                <a:solidFill>
                  <a:schemeClr val="bg1"/>
                </a:solidFill>
                <a:effectLst/>
              </a:rPr>
            </a:br>
            <a:r>
              <a:rPr lang="en-US" dirty="0" smtClean="0">
                <a:solidFill>
                  <a:schemeClr val="bg1"/>
                </a:solidFill>
                <a:effectLst/>
              </a:rPr>
              <a:t>Recognizing Video at a Glance</a:t>
            </a:r>
            <a:endParaRPr lang="en-US" sz="3200" dirty="0">
              <a:solidFill>
                <a:schemeClr val="bg1"/>
              </a:solidFill>
              <a:effectLst/>
            </a:endParaRPr>
          </a:p>
        </p:txBody>
      </p:sp>
      <p:pic>
        <p:nvPicPr>
          <p:cNvPr id="6" name="Video-Search-II.wmv">
            <a:hlinkClick r:id="" action="ppaction://media"/>
          </p:cNvPr>
          <p:cNvPicPr/>
          <p:nvPr>
            <a:videoFile r:link="rId2"/>
          </p:nvPr>
        </p:nvPicPr>
        <p:blipFill>
          <a:blip r:embed="rId5"/>
          <a:stretch>
            <a:fillRect/>
          </a:stretch>
        </p:blipFill>
        <p:spPr>
          <a:xfrm>
            <a:off x="1219200" y="1219200"/>
            <a:ext cx="731520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8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p:cTn id="13" fill="hold" display="0">
                  <p:stCondLst>
                    <p:cond delay="indefinite"/>
                  </p:stCondLst>
                  <p:endCondLst>
                    <p:cond evt="onNext" delay="0">
                      <p:tgtEl>
                        <p:sldTgt/>
                      </p:tgtEl>
                    </p:cond>
                    <p:cond evt="onPrev" delay="0">
                      <p:tgtEl>
                        <p:sldTgt/>
                      </p:tgtEl>
                    </p:cond>
                  </p:endCondLst>
                </p:cTn>
                <p:tgtEl>
                  <p:spTgt spid="6"/>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2642" name="Picture 2" descr="memchuBland"/>
          <p:cNvPicPr>
            <a:picLocks noChangeAspect="1" noChangeArrowheads="1"/>
          </p:cNvPicPr>
          <p:nvPr/>
        </p:nvPicPr>
        <p:blipFill>
          <a:blip r:embed="rId3">
            <a:lum bright="70000" contrast="-70000"/>
          </a:blip>
          <a:srcRect l="1332" r="2666"/>
          <a:stretch>
            <a:fillRect/>
          </a:stretch>
        </p:blipFill>
        <p:spPr bwMode="auto">
          <a:xfrm>
            <a:off x="-15875" y="0"/>
            <a:ext cx="9875838" cy="6858000"/>
          </a:xfrm>
          <a:prstGeom prst="rect">
            <a:avLst/>
          </a:prstGeom>
          <a:noFill/>
          <a:ln w="9525">
            <a:noFill/>
            <a:miter lim="800000"/>
            <a:headEnd/>
            <a:tailEnd/>
          </a:ln>
        </p:spPr>
      </p:pic>
      <p:pic>
        <p:nvPicPr>
          <p:cNvPr id="112643" name="Picture 60" descr="http://conferences.sigcomm.org/sigcomm/2008/images/t_labs.png"/>
          <p:cNvPicPr>
            <a:picLocks noChangeAspect="1" noChangeArrowheads="1"/>
          </p:cNvPicPr>
          <p:nvPr/>
        </p:nvPicPr>
        <p:blipFill>
          <a:blip r:embed="rId4"/>
          <a:srcRect t="26828" b="26828"/>
          <a:stretch>
            <a:fillRect/>
          </a:stretch>
        </p:blipFill>
        <p:spPr bwMode="auto">
          <a:xfrm>
            <a:off x="0" y="3856100"/>
            <a:ext cx="2157412" cy="474537"/>
          </a:xfrm>
          <a:prstGeom prst="rect">
            <a:avLst/>
          </a:prstGeom>
          <a:noFill/>
          <a:ln w="9525">
            <a:noFill/>
            <a:miter lim="800000"/>
            <a:headEnd/>
            <a:tailEnd/>
          </a:ln>
        </p:spPr>
      </p:pic>
      <p:sp>
        <p:nvSpPr>
          <p:cNvPr id="1740802" name="Rectangle 2"/>
          <p:cNvSpPr>
            <a:spLocks noGrp="1" noChangeArrowheads="1"/>
          </p:cNvSpPr>
          <p:nvPr>
            <p:ph type="title"/>
          </p:nvPr>
        </p:nvSpPr>
        <p:spPr/>
        <p:txBody>
          <a:bodyPr/>
          <a:lstStyle/>
          <a:p>
            <a:pPr>
              <a:defRPr/>
            </a:pPr>
            <a:r>
              <a:rPr lang="en-US" dirty="0" smtClean="0">
                <a:effectLst>
                  <a:outerShdw blurRad="38100" dist="38100" dir="2700000" algn="tl">
                    <a:srgbClr val="DDDDDD"/>
                  </a:outerShdw>
                </a:effectLst>
                <a:ea typeface="+mj-ea"/>
                <a:cs typeface="+mj-cs"/>
              </a:rPr>
              <a:t>Acknowledgments</a:t>
            </a:r>
            <a:endParaRPr lang="en-US" dirty="0">
              <a:effectLst>
                <a:outerShdw blurRad="38100" dist="38100" dir="2700000" algn="tl">
                  <a:srgbClr val="DDDDDD"/>
                </a:outerShdw>
              </a:effectLst>
              <a:ea typeface="+mj-ea"/>
              <a:cs typeface="+mj-cs"/>
            </a:endParaRPr>
          </a:p>
        </p:txBody>
      </p:sp>
      <p:pic>
        <p:nvPicPr>
          <p:cNvPr id="112645" name="Picture 27" descr="nokia-logo"/>
          <p:cNvPicPr>
            <a:picLocks noChangeAspect="1" noChangeArrowheads="1"/>
          </p:cNvPicPr>
          <p:nvPr/>
        </p:nvPicPr>
        <p:blipFill>
          <a:blip r:embed="rId5"/>
          <a:srcRect/>
          <a:stretch>
            <a:fillRect/>
          </a:stretch>
        </p:blipFill>
        <p:spPr bwMode="auto">
          <a:xfrm>
            <a:off x="8382000" y="1447800"/>
            <a:ext cx="1082675" cy="381000"/>
          </a:xfrm>
          <a:prstGeom prst="rect">
            <a:avLst/>
          </a:prstGeom>
          <a:noFill/>
          <a:ln w="9525">
            <a:noFill/>
            <a:miter lim="800000"/>
            <a:headEnd/>
            <a:tailEnd/>
          </a:ln>
        </p:spPr>
      </p:pic>
      <p:grpSp>
        <p:nvGrpSpPr>
          <p:cNvPr id="2" name="Group 50"/>
          <p:cNvGrpSpPr>
            <a:grpSpLocks/>
          </p:cNvGrpSpPr>
          <p:nvPr/>
        </p:nvGrpSpPr>
        <p:grpSpPr bwMode="auto">
          <a:xfrm>
            <a:off x="6400800" y="1190625"/>
            <a:ext cx="1169988" cy="1781175"/>
            <a:chOff x="6019800" y="1143000"/>
            <a:chExt cx="1169988" cy="1781175"/>
          </a:xfrm>
        </p:grpSpPr>
        <p:sp>
          <p:nvSpPr>
            <p:cNvPr id="112687" name="Text Box 36"/>
            <p:cNvSpPr txBox="1">
              <a:spLocks noChangeArrowheads="1"/>
            </p:cNvSpPr>
            <p:nvPr/>
          </p:nvSpPr>
          <p:spPr bwMode="auto">
            <a:xfrm>
              <a:off x="6019800" y="2400300"/>
              <a:ext cx="1169988" cy="523875"/>
            </a:xfrm>
            <a:prstGeom prst="rect">
              <a:avLst/>
            </a:prstGeom>
            <a:noFill/>
            <a:ln w="12700">
              <a:noFill/>
              <a:miter lim="800000"/>
              <a:headEnd/>
              <a:tailEnd/>
            </a:ln>
          </p:spPr>
          <p:txBody>
            <a:bodyPr wrap="none">
              <a:prstTxWarp prst="textNoShape">
                <a:avLst/>
              </a:prstTxWarp>
              <a:spAutoFit/>
            </a:bodyPr>
            <a:lstStyle/>
            <a:p>
              <a:pPr algn="ctr"/>
              <a:r>
                <a:rPr lang="en-US" sz="1400" dirty="0" err="1">
                  <a:solidFill>
                    <a:srgbClr val="004D99"/>
                  </a:solidFill>
                </a:rPr>
                <a:t>Radek</a:t>
              </a:r>
              <a:r>
                <a:rPr lang="en-US" sz="1400" dirty="0">
                  <a:solidFill>
                    <a:srgbClr val="004D99"/>
                  </a:solidFill>
                </a:rPr>
                <a:t> </a:t>
              </a:r>
            </a:p>
            <a:p>
              <a:pPr algn="ctr"/>
              <a:r>
                <a:rPr lang="en-US" sz="1400" dirty="0" err="1">
                  <a:solidFill>
                    <a:srgbClr val="004D99"/>
                  </a:solidFill>
                </a:rPr>
                <a:t>Grzeszczuk</a:t>
              </a:r>
              <a:endParaRPr lang="en-US" sz="1400" dirty="0">
                <a:solidFill>
                  <a:srgbClr val="004D99"/>
                </a:solidFill>
              </a:endParaRPr>
            </a:p>
          </p:txBody>
        </p:sp>
      </p:grpSp>
      <p:grpSp>
        <p:nvGrpSpPr>
          <p:cNvPr id="3" name="Group 31"/>
          <p:cNvGrpSpPr>
            <a:grpSpLocks/>
          </p:cNvGrpSpPr>
          <p:nvPr/>
        </p:nvGrpSpPr>
        <p:grpSpPr bwMode="auto">
          <a:xfrm>
            <a:off x="4800600" y="3429000"/>
            <a:ext cx="1295400" cy="1514475"/>
            <a:chOff x="381000" y="3200400"/>
            <a:chExt cx="1295400" cy="1513820"/>
          </a:xfrm>
        </p:grpSpPr>
        <p:pic>
          <p:nvPicPr>
            <p:cNvPr id="112685" name="Picture 28" descr="gabriel"/>
            <p:cNvPicPr>
              <a:picLocks noChangeAspect="1" noChangeArrowheads="1"/>
            </p:cNvPicPr>
            <p:nvPr/>
          </p:nvPicPr>
          <p:blipFill>
            <a:blip r:embed="rId6"/>
            <a:srcRect/>
            <a:stretch>
              <a:fillRect/>
            </a:stretch>
          </p:blipFill>
          <p:spPr bwMode="auto">
            <a:xfrm>
              <a:off x="381000" y="3200400"/>
              <a:ext cx="1295400" cy="971550"/>
            </a:xfrm>
            <a:prstGeom prst="rect">
              <a:avLst/>
            </a:prstGeom>
            <a:noFill/>
            <a:ln w="28575">
              <a:solidFill>
                <a:srgbClr val="C00000"/>
              </a:solidFill>
              <a:miter lim="800000"/>
              <a:headEnd/>
              <a:tailEnd/>
            </a:ln>
          </p:spPr>
        </p:pic>
        <p:sp>
          <p:nvSpPr>
            <p:cNvPr id="112686" name="Text Box 37"/>
            <p:cNvSpPr txBox="1">
              <a:spLocks noChangeArrowheads="1"/>
            </p:cNvSpPr>
            <p:nvPr/>
          </p:nvSpPr>
          <p:spPr bwMode="auto">
            <a:xfrm>
              <a:off x="381000" y="4191000"/>
              <a:ext cx="1295400" cy="523220"/>
            </a:xfrm>
            <a:prstGeom prst="rect">
              <a:avLst/>
            </a:prstGeom>
            <a:noFill/>
            <a:ln w="12700">
              <a:noFill/>
              <a:miter lim="800000"/>
              <a:headEnd/>
              <a:tailEnd/>
            </a:ln>
          </p:spPr>
          <p:txBody>
            <a:bodyPr>
              <a:prstTxWarp prst="textNoShape">
                <a:avLst/>
              </a:prstTxWarp>
              <a:spAutoFit/>
            </a:bodyPr>
            <a:lstStyle/>
            <a:p>
              <a:pPr algn="ctr"/>
              <a:r>
                <a:rPr lang="en-US" sz="1400">
                  <a:solidFill>
                    <a:srgbClr val="C00000"/>
                  </a:solidFill>
                </a:rPr>
                <a:t>Gabriel Takacs</a:t>
              </a:r>
            </a:p>
          </p:txBody>
        </p:sp>
      </p:grpSp>
      <p:grpSp>
        <p:nvGrpSpPr>
          <p:cNvPr id="4" name="Group 37"/>
          <p:cNvGrpSpPr>
            <a:grpSpLocks/>
          </p:cNvGrpSpPr>
          <p:nvPr/>
        </p:nvGrpSpPr>
        <p:grpSpPr bwMode="auto">
          <a:xfrm>
            <a:off x="7696200" y="4595812"/>
            <a:ext cx="1219200" cy="1576388"/>
            <a:chOff x="5181600" y="3200400"/>
            <a:chExt cx="1219200" cy="1575733"/>
          </a:xfrm>
        </p:grpSpPr>
        <p:pic>
          <p:nvPicPr>
            <p:cNvPr id="1740834" name="Picture 34" descr="yingen_head"/>
            <p:cNvPicPr>
              <a:picLocks noChangeAspect="1" noChangeArrowheads="1"/>
            </p:cNvPicPr>
            <p:nvPr/>
          </p:nvPicPr>
          <p:blipFill>
            <a:blip r:embed="rId7"/>
            <a:srcRect/>
            <a:stretch>
              <a:fillRect/>
            </a:stretch>
          </p:blipFill>
          <p:spPr bwMode="auto">
            <a:xfrm>
              <a:off x="5334000" y="3200400"/>
              <a:ext cx="950913" cy="1066357"/>
            </a:xfrm>
            <a:prstGeom prst="rect">
              <a:avLst/>
            </a:prstGeom>
            <a:noFill/>
            <a:ln w="19050">
              <a:solidFill>
                <a:schemeClr val="bg2">
                  <a:lumMod val="50000"/>
                </a:schemeClr>
              </a:solidFill>
              <a:miter lim="800000"/>
              <a:headEnd/>
              <a:tailEnd/>
            </a:ln>
          </p:spPr>
        </p:pic>
        <p:sp>
          <p:nvSpPr>
            <p:cNvPr id="112684" name="Text Box 40"/>
            <p:cNvSpPr txBox="1">
              <a:spLocks noChangeArrowheads="1"/>
            </p:cNvSpPr>
            <p:nvPr/>
          </p:nvSpPr>
          <p:spPr bwMode="auto">
            <a:xfrm>
              <a:off x="5181600" y="4252476"/>
              <a:ext cx="1219200" cy="523657"/>
            </a:xfrm>
            <a:prstGeom prst="rect">
              <a:avLst/>
            </a:prstGeom>
            <a:noFill/>
            <a:ln w="12700">
              <a:noFill/>
              <a:miter lim="800000"/>
              <a:headEnd/>
              <a:tailEnd/>
            </a:ln>
          </p:spPr>
          <p:txBody>
            <a:bodyPr>
              <a:prstTxWarp prst="textNoShape">
                <a:avLst/>
              </a:prstTxWarp>
              <a:spAutoFit/>
            </a:bodyPr>
            <a:lstStyle/>
            <a:p>
              <a:pPr algn="ctr"/>
              <a:r>
                <a:rPr lang="en-US" sz="1400">
                  <a:solidFill>
                    <a:srgbClr val="004D99"/>
                  </a:solidFill>
                </a:rPr>
                <a:t>Yingen Xiong</a:t>
              </a:r>
            </a:p>
          </p:txBody>
        </p:sp>
      </p:grpSp>
      <p:sp>
        <p:nvSpPr>
          <p:cNvPr id="112680" name="Text Box 46"/>
          <p:cNvSpPr txBox="1">
            <a:spLocks noChangeArrowheads="1"/>
          </p:cNvSpPr>
          <p:nvPr/>
        </p:nvSpPr>
        <p:spPr bwMode="auto">
          <a:xfrm>
            <a:off x="8001000" y="3439180"/>
            <a:ext cx="1752600" cy="523220"/>
          </a:xfrm>
          <a:prstGeom prst="rect">
            <a:avLst/>
          </a:prstGeom>
          <a:noFill/>
          <a:ln w="12700">
            <a:noFill/>
            <a:miter lim="800000"/>
            <a:headEnd/>
            <a:tailEnd/>
          </a:ln>
        </p:spPr>
        <p:txBody>
          <a:bodyPr wrap="square">
            <a:prstTxWarp prst="textNoShape">
              <a:avLst/>
            </a:prstTxWarp>
            <a:spAutoFit/>
          </a:bodyPr>
          <a:lstStyle/>
          <a:p>
            <a:pPr algn="ctr"/>
            <a:r>
              <a:rPr lang="en-US" sz="1400">
                <a:solidFill>
                  <a:srgbClr val="004D99"/>
                </a:solidFill>
              </a:rPr>
              <a:t>Ramakrishna Vendantham</a:t>
            </a:r>
          </a:p>
        </p:txBody>
      </p:sp>
      <p:grpSp>
        <p:nvGrpSpPr>
          <p:cNvPr id="5" name="Group 36"/>
          <p:cNvGrpSpPr>
            <a:grpSpLocks/>
          </p:cNvGrpSpPr>
          <p:nvPr/>
        </p:nvGrpSpPr>
        <p:grpSpPr bwMode="auto">
          <a:xfrm>
            <a:off x="5943600" y="4748212"/>
            <a:ext cx="1371600" cy="1576388"/>
            <a:chOff x="3657600" y="3200400"/>
            <a:chExt cx="1371600" cy="1575733"/>
          </a:xfrm>
        </p:grpSpPr>
        <p:sp>
          <p:nvSpPr>
            <p:cNvPr id="112677" name="Text Box 39"/>
            <p:cNvSpPr txBox="1">
              <a:spLocks noChangeArrowheads="1"/>
            </p:cNvSpPr>
            <p:nvPr/>
          </p:nvSpPr>
          <p:spPr bwMode="auto">
            <a:xfrm>
              <a:off x="3657600" y="4252476"/>
              <a:ext cx="1371600" cy="523657"/>
            </a:xfrm>
            <a:prstGeom prst="rect">
              <a:avLst/>
            </a:prstGeom>
            <a:noFill/>
            <a:ln w="12700">
              <a:noFill/>
              <a:miter lim="800000"/>
              <a:headEnd/>
              <a:tailEnd/>
            </a:ln>
          </p:spPr>
          <p:txBody>
            <a:bodyPr>
              <a:prstTxWarp prst="textNoShape">
                <a:avLst/>
              </a:prstTxWarp>
              <a:spAutoFit/>
            </a:bodyPr>
            <a:lstStyle/>
            <a:p>
              <a:pPr algn="ctr"/>
              <a:r>
                <a:rPr lang="en-US" sz="1400">
                  <a:solidFill>
                    <a:srgbClr val="004D99"/>
                  </a:solidFill>
                </a:rPr>
                <a:t>Natasha Gelfand</a:t>
              </a:r>
            </a:p>
          </p:txBody>
        </p:sp>
        <p:pic>
          <p:nvPicPr>
            <p:cNvPr id="1740853" name="Picture 53" descr="natasha-head"/>
            <p:cNvPicPr>
              <a:picLocks noChangeAspect="1" noChangeArrowheads="1"/>
            </p:cNvPicPr>
            <p:nvPr/>
          </p:nvPicPr>
          <p:blipFill>
            <a:blip r:embed="rId8"/>
            <a:srcRect/>
            <a:stretch>
              <a:fillRect/>
            </a:stretch>
          </p:blipFill>
          <p:spPr bwMode="auto">
            <a:xfrm>
              <a:off x="3886200" y="3200400"/>
              <a:ext cx="908050" cy="1066357"/>
            </a:xfrm>
            <a:prstGeom prst="rect">
              <a:avLst/>
            </a:prstGeom>
            <a:noFill/>
            <a:ln w="19050">
              <a:solidFill>
                <a:schemeClr val="bg2">
                  <a:lumMod val="50000"/>
                </a:schemeClr>
              </a:solidFill>
              <a:miter lim="800000"/>
              <a:headEnd/>
              <a:tailEnd/>
            </a:ln>
          </p:spPr>
        </p:pic>
      </p:grpSp>
      <p:grpSp>
        <p:nvGrpSpPr>
          <p:cNvPr id="6" name="Group 38"/>
          <p:cNvGrpSpPr>
            <a:grpSpLocks/>
          </p:cNvGrpSpPr>
          <p:nvPr/>
        </p:nvGrpSpPr>
        <p:grpSpPr bwMode="auto">
          <a:xfrm>
            <a:off x="6781800" y="3048000"/>
            <a:ext cx="1295400" cy="1652588"/>
            <a:chOff x="6781800" y="3124200"/>
            <a:chExt cx="1295400" cy="1651933"/>
          </a:xfrm>
        </p:grpSpPr>
        <p:sp>
          <p:nvSpPr>
            <p:cNvPr id="112675" name="Text Box 41"/>
            <p:cNvSpPr txBox="1">
              <a:spLocks noChangeArrowheads="1"/>
            </p:cNvSpPr>
            <p:nvPr/>
          </p:nvSpPr>
          <p:spPr bwMode="auto">
            <a:xfrm>
              <a:off x="6781800" y="4252466"/>
              <a:ext cx="1295400" cy="523667"/>
            </a:xfrm>
            <a:prstGeom prst="rect">
              <a:avLst/>
            </a:prstGeom>
            <a:noFill/>
            <a:ln w="12700">
              <a:noFill/>
              <a:miter lim="800000"/>
              <a:headEnd/>
              <a:tailEnd/>
            </a:ln>
          </p:spPr>
          <p:txBody>
            <a:bodyPr>
              <a:prstTxWarp prst="textNoShape">
                <a:avLst/>
              </a:prstTxWarp>
              <a:spAutoFit/>
            </a:bodyPr>
            <a:lstStyle/>
            <a:p>
              <a:pPr algn="ctr"/>
              <a:r>
                <a:rPr lang="en-US" sz="1400">
                  <a:solidFill>
                    <a:srgbClr val="004D99"/>
                  </a:solidFill>
                </a:rPr>
                <a:t>Wei-Chao Chen</a:t>
              </a:r>
            </a:p>
          </p:txBody>
        </p:sp>
        <p:pic>
          <p:nvPicPr>
            <p:cNvPr id="1740854" name="Picture 54" descr="wei_chao_chen_head"/>
            <p:cNvPicPr>
              <a:picLocks noChangeAspect="1" noChangeArrowheads="1"/>
            </p:cNvPicPr>
            <p:nvPr/>
          </p:nvPicPr>
          <p:blipFill>
            <a:blip r:embed="rId9"/>
            <a:srcRect/>
            <a:stretch>
              <a:fillRect/>
            </a:stretch>
          </p:blipFill>
          <p:spPr bwMode="auto">
            <a:xfrm>
              <a:off x="6994525" y="3124200"/>
              <a:ext cx="914400" cy="1142547"/>
            </a:xfrm>
            <a:prstGeom prst="rect">
              <a:avLst/>
            </a:prstGeom>
            <a:noFill/>
            <a:ln w="19050">
              <a:solidFill>
                <a:schemeClr val="bg2">
                  <a:lumMod val="50000"/>
                </a:schemeClr>
              </a:solidFill>
              <a:miter lim="800000"/>
              <a:headEnd/>
              <a:tailEnd/>
            </a:ln>
          </p:spPr>
        </p:pic>
      </p:grpSp>
      <p:grpSp>
        <p:nvGrpSpPr>
          <p:cNvPr id="7" name="Group 49"/>
          <p:cNvGrpSpPr>
            <a:grpSpLocks/>
          </p:cNvGrpSpPr>
          <p:nvPr/>
        </p:nvGrpSpPr>
        <p:grpSpPr bwMode="auto">
          <a:xfrm>
            <a:off x="4191000" y="1168400"/>
            <a:ext cx="2133600" cy="2336800"/>
            <a:chOff x="3810000" y="1600201"/>
            <a:chExt cx="1752600" cy="1955799"/>
          </a:xfrm>
        </p:grpSpPr>
        <p:sp>
          <p:nvSpPr>
            <p:cNvPr id="112673" name="Text Box 38"/>
            <p:cNvSpPr txBox="1">
              <a:spLocks noChangeArrowheads="1"/>
            </p:cNvSpPr>
            <p:nvPr/>
          </p:nvSpPr>
          <p:spPr bwMode="auto">
            <a:xfrm>
              <a:off x="3810000" y="2956579"/>
              <a:ext cx="1752600" cy="599421"/>
            </a:xfrm>
            <a:prstGeom prst="rect">
              <a:avLst/>
            </a:prstGeom>
            <a:noFill/>
            <a:ln w="12700">
              <a:noFill/>
              <a:miter lim="800000"/>
              <a:headEnd/>
              <a:tailEnd/>
            </a:ln>
          </p:spPr>
          <p:txBody>
            <a:bodyPr>
              <a:prstTxWarp prst="textNoShape">
                <a:avLst/>
              </a:prstTxWarp>
              <a:spAutoFit/>
            </a:bodyPr>
            <a:lstStyle/>
            <a:p>
              <a:pPr algn="ctr"/>
              <a:r>
                <a:rPr lang="en-US" sz="1400">
                  <a:solidFill>
                    <a:srgbClr val="C00000"/>
                  </a:solidFill>
                </a:rPr>
                <a:t>Vijay Chandrasekhar</a:t>
              </a:r>
            </a:p>
          </p:txBody>
        </p:sp>
        <p:pic>
          <p:nvPicPr>
            <p:cNvPr id="112674" name="Picture 56" descr="vijay_ms1"/>
            <p:cNvPicPr>
              <a:picLocks noChangeAspect="1" noChangeArrowheads="1"/>
            </p:cNvPicPr>
            <p:nvPr/>
          </p:nvPicPr>
          <p:blipFill>
            <a:blip r:embed="rId10">
              <a:clrChange>
                <a:clrFrom>
                  <a:srgbClr val="C39E5A"/>
                </a:clrFrom>
                <a:clrTo>
                  <a:srgbClr val="C39E5A">
                    <a:alpha val="0"/>
                  </a:srgbClr>
                </a:clrTo>
              </a:clrChange>
            </a:blip>
            <a:srcRect r="9480" b="18947"/>
            <a:stretch>
              <a:fillRect/>
            </a:stretch>
          </p:blipFill>
          <p:spPr bwMode="auto">
            <a:xfrm>
              <a:off x="4096960" y="1600201"/>
              <a:ext cx="1084640" cy="1295400"/>
            </a:xfrm>
            <a:prstGeom prst="rect">
              <a:avLst/>
            </a:prstGeom>
            <a:noFill/>
            <a:ln w="28575">
              <a:solidFill>
                <a:srgbClr val="C00000"/>
              </a:solidFill>
              <a:miter lim="800000"/>
              <a:headEnd/>
              <a:tailEnd/>
            </a:ln>
          </p:spPr>
        </p:pic>
      </p:grpSp>
      <p:grpSp>
        <p:nvGrpSpPr>
          <p:cNvPr id="8" name="Group 46"/>
          <p:cNvGrpSpPr>
            <a:grpSpLocks/>
          </p:cNvGrpSpPr>
          <p:nvPr/>
        </p:nvGrpSpPr>
        <p:grpSpPr bwMode="auto">
          <a:xfrm>
            <a:off x="2362200" y="1371600"/>
            <a:ext cx="1371600" cy="1665288"/>
            <a:chOff x="2133600" y="1371600"/>
            <a:chExt cx="1371600" cy="1665528"/>
          </a:xfrm>
        </p:grpSpPr>
        <p:sp>
          <p:nvSpPr>
            <p:cNvPr id="112671" name="Text Box 39"/>
            <p:cNvSpPr txBox="1">
              <a:spLocks noChangeArrowheads="1"/>
            </p:cNvSpPr>
            <p:nvPr/>
          </p:nvSpPr>
          <p:spPr bwMode="auto">
            <a:xfrm>
              <a:off x="2133600" y="2729351"/>
              <a:ext cx="1371600" cy="307777"/>
            </a:xfrm>
            <a:prstGeom prst="rect">
              <a:avLst/>
            </a:prstGeom>
            <a:noFill/>
            <a:ln w="12700">
              <a:noFill/>
              <a:miter lim="800000"/>
              <a:headEnd/>
              <a:tailEnd/>
            </a:ln>
          </p:spPr>
          <p:txBody>
            <a:bodyPr>
              <a:prstTxWarp prst="textNoShape">
                <a:avLst/>
              </a:prstTxWarp>
              <a:spAutoFit/>
            </a:bodyPr>
            <a:lstStyle/>
            <a:p>
              <a:pPr algn="ctr"/>
              <a:r>
                <a:rPr lang="en-US" sz="1400" dirty="0">
                  <a:solidFill>
                    <a:srgbClr val="C00000"/>
                  </a:solidFill>
                </a:rPr>
                <a:t>David Chen</a:t>
              </a:r>
            </a:p>
          </p:txBody>
        </p:sp>
        <p:pic>
          <p:nvPicPr>
            <p:cNvPr id="112672" name="Picture 47" descr="David Chen"/>
            <p:cNvPicPr>
              <a:picLocks noChangeAspect="1" noChangeArrowheads="1"/>
            </p:cNvPicPr>
            <p:nvPr/>
          </p:nvPicPr>
          <p:blipFill>
            <a:blip r:embed="rId11"/>
            <a:srcRect l="26666" t="2061" r="17332" b="48453"/>
            <a:stretch>
              <a:fillRect/>
            </a:stretch>
          </p:blipFill>
          <p:spPr bwMode="auto">
            <a:xfrm>
              <a:off x="2362200" y="1371600"/>
              <a:ext cx="1133475" cy="1295400"/>
            </a:xfrm>
            <a:prstGeom prst="rect">
              <a:avLst/>
            </a:prstGeom>
            <a:noFill/>
            <a:ln w="28575">
              <a:solidFill>
                <a:srgbClr val="C00000"/>
              </a:solidFill>
              <a:miter lim="800000"/>
              <a:headEnd/>
              <a:tailEnd/>
            </a:ln>
          </p:spPr>
        </p:pic>
      </p:grpSp>
      <p:sp>
        <p:nvSpPr>
          <p:cNvPr id="112655" name="Text Box 39"/>
          <p:cNvSpPr txBox="1">
            <a:spLocks noChangeArrowheads="1"/>
          </p:cNvSpPr>
          <p:nvPr/>
        </p:nvSpPr>
        <p:spPr bwMode="auto">
          <a:xfrm>
            <a:off x="2743200" y="4411663"/>
            <a:ext cx="1371600" cy="307975"/>
          </a:xfrm>
          <a:prstGeom prst="rect">
            <a:avLst/>
          </a:prstGeom>
          <a:noFill/>
          <a:ln w="12700">
            <a:noFill/>
            <a:miter lim="800000"/>
            <a:headEnd/>
            <a:tailEnd/>
          </a:ln>
        </p:spPr>
        <p:txBody>
          <a:bodyPr>
            <a:prstTxWarp prst="textNoShape">
              <a:avLst/>
            </a:prstTxWarp>
            <a:spAutoFit/>
          </a:bodyPr>
          <a:lstStyle/>
          <a:p>
            <a:pPr algn="ctr"/>
            <a:r>
              <a:rPr lang="en-US" sz="1400">
                <a:solidFill>
                  <a:srgbClr val="C00000"/>
                </a:solidFill>
              </a:rPr>
              <a:t>Sam Tsai</a:t>
            </a:r>
          </a:p>
        </p:txBody>
      </p:sp>
      <p:pic>
        <p:nvPicPr>
          <p:cNvPr id="112656" name="Picture 49" descr="http://www.stanford.edu/~sstsai/imgs/sam.jpg"/>
          <p:cNvPicPr>
            <a:picLocks noChangeAspect="1" noChangeArrowheads="1"/>
          </p:cNvPicPr>
          <p:nvPr/>
        </p:nvPicPr>
        <p:blipFill>
          <a:blip r:embed="rId12"/>
          <a:srcRect l="21770" t="10001" r="18367" b="20000"/>
          <a:stretch>
            <a:fillRect/>
          </a:stretch>
        </p:blipFill>
        <p:spPr bwMode="auto">
          <a:xfrm>
            <a:off x="2971800" y="3200400"/>
            <a:ext cx="963613" cy="1225550"/>
          </a:xfrm>
          <a:prstGeom prst="rect">
            <a:avLst/>
          </a:prstGeom>
          <a:noFill/>
          <a:ln w="28575">
            <a:solidFill>
              <a:srgbClr val="C00000"/>
            </a:solidFill>
            <a:miter lim="800000"/>
            <a:headEnd/>
            <a:tailEnd/>
          </a:ln>
        </p:spPr>
      </p:pic>
      <p:grpSp>
        <p:nvGrpSpPr>
          <p:cNvPr id="9" name="Group 53"/>
          <p:cNvGrpSpPr>
            <a:grpSpLocks/>
          </p:cNvGrpSpPr>
          <p:nvPr/>
        </p:nvGrpSpPr>
        <p:grpSpPr bwMode="auto">
          <a:xfrm>
            <a:off x="3810000" y="4953000"/>
            <a:ext cx="1447800" cy="2209800"/>
            <a:chOff x="3048000" y="4953000"/>
            <a:chExt cx="1159293" cy="1905000"/>
          </a:xfrm>
        </p:grpSpPr>
        <p:pic>
          <p:nvPicPr>
            <p:cNvPr id="112669" name="Picture 51" descr="http://photos-273.ll.facebook.com/photos-ll-snc1/v312/65/53/561268273/n561268273_1294172_3603.jpg">
              <a:hlinkClick r:id="rId13"/>
            </p:cNvPr>
            <p:cNvPicPr>
              <a:picLocks noChangeAspect="1" noChangeArrowheads="1"/>
            </p:cNvPicPr>
            <p:nvPr/>
          </p:nvPicPr>
          <p:blipFill>
            <a:blip r:embed="rId14"/>
            <a:srcRect l="25166" t="14128" r="56291" b="54083"/>
            <a:stretch>
              <a:fillRect/>
            </a:stretch>
          </p:blipFill>
          <p:spPr bwMode="auto">
            <a:xfrm>
              <a:off x="3124200" y="4953000"/>
              <a:ext cx="829734" cy="1066800"/>
            </a:xfrm>
            <a:prstGeom prst="rect">
              <a:avLst/>
            </a:prstGeom>
            <a:noFill/>
            <a:ln w="28575">
              <a:solidFill>
                <a:srgbClr val="C00000"/>
              </a:solidFill>
              <a:miter lim="800000"/>
              <a:headEnd/>
              <a:tailEnd/>
            </a:ln>
          </p:spPr>
        </p:pic>
        <p:sp>
          <p:nvSpPr>
            <p:cNvPr id="112670" name="TextBox 52"/>
            <p:cNvSpPr txBox="1">
              <a:spLocks noChangeArrowheads="1"/>
            </p:cNvSpPr>
            <p:nvPr/>
          </p:nvSpPr>
          <p:spPr bwMode="auto">
            <a:xfrm>
              <a:off x="3048000" y="6057781"/>
              <a:ext cx="1159293" cy="800219"/>
            </a:xfrm>
            <a:prstGeom prst="rect">
              <a:avLst/>
            </a:prstGeom>
            <a:noFill/>
            <a:ln w="9525">
              <a:noFill/>
              <a:miter lim="800000"/>
              <a:headEnd/>
              <a:tailEnd/>
            </a:ln>
          </p:spPr>
          <p:txBody>
            <a:bodyPr>
              <a:prstTxWarp prst="textNoShape">
                <a:avLst/>
              </a:prstTxWarp>
              <a:spAutoFit/>
            </a:bodyPr>
            <a:lstStyle/>
            <a:p>
              <a:pPr algn="ctr"/>
              <a:r>
                <a:rPr lang="en-US" sz="1400">
                  <a:solidFill>
                    <a:srgbClr val="C00000"/>
                  </a:solidFill>
                </a:rPr>
                <a:t>Mina Makar</a:t>
              </a:r>
            </a:p>
            <a:p>
              <a:endParaRPr lang="en-US"/>
            </a:p>
          </p:txBody>
        </p:sp>
      </p:grpSp>
      <p:grpSp>
        <p:nvGrpSpPr>
          <p:cNvPr id="10" name="Group 55"/>
          <p:cNvGrpSpPr>
            <a:grpSpLocks/>
          </p:cNvGrpSpPr>
          <p:nvPr/>
        </p:nvGrpSpPr>
        <p:grpSpPr bwMode="auto">
          <a:xfrm>
            <a:off x="1752600" y="4775200"/>
            <a:ext cx="1143000" cy="1930400"/>
            <a:chOff x="533400" y="1981200"/>
            <a:chExt cx="1143000" cy="1930400"/>
          </a:xfrm>
        </p:grpSpPr>
        <p:sp>
          <p:nvSpPr>
            <p:cNvPr id="112667" name="Text Box 39"/>
            <p:cNvSpPr txBox="1">
              <a:spLocks noChangeArrowheads="1"/>
            </p:cNvSpPr>
            <p:nvPr/>
          </p:nvSpPr>
          <p:spPr bwMode="auto">
            <a:xfrm>
              <a:off x="533400" y="3388641"/>
              <a:ext cx="1143000" cy="522959"/>
            </a:xfrm>
            <a:prstGeom prst="rect">
              <a:avLst/>
            </a:prstGeom>
            <a:noFill/>
            <a:ln w="12700">
              <a:noFill/>
              <a:miter lim="800000"/>
              <a:headEnd/>
              <a:tailEnd/>
            </a:ln>
          </p:spPr>
          <p:txBody>
            <a:bodyPr>
              <a:prstTxWarp prst="textNoShape">
                <a:avLst/>
              </a:prstTxWarp>
              <a:spAutoFit/>
            </a:bodyPr>
            <a:lstStyle/>
            <a:p>
              <a:pPr algn="ctr"/>
              <a:r>
                <a:rPr lang="en-US" sz="1400" dirty="0" err="1">
                  <a:solidFill>
                    <a:srgbClr val="FF02FF"/>
                  </a:solidFill>
                </a:rPr>
                <a:t>Jatinder</a:t>
              </a:r>
              <a:endParaRPr lang="en-US" sz="1400" dirty="0">
                <a:solidFill>
                  <a:srgbClr val="FF02FF"/>
                </a:solidFill>
              </a:endParaRPr>
            </a:p>
            <a:p>
              <a:pPr algn="ctr"/>
              <a:r>
                <a:rPr lang="en-US" sz="1400" dirty="0">
                  <a:solidFill>
                    <a:srgbClr val="FF02FF"/>
                  </a:solidFill>
                </a:rPr>
                <a:t>Singh</a:t>
              </a:r>
            </a:p>
          </p:txBody>
        </p:sp>
        <p:pic>
          <p:nvPicPr>
            <p:cNvPr id="112668" name="Picture 53" descr="http://www.stanford.edu/~jatinder/academic/JPmain.jpg"/>
            <p:cNvPicPr>
              <a:picLocks noChangeAspect="1" noChangeArrowheads="1"/>
            </p:cNvPicPr>
            <p:nvPr/>
          </p:nvPicPr>
          <p:blipFill>
            <a:blip r:embed="rId15"/>
            <a:srcRect l="29713" r="33714" b="33333"/>
            <a:stretch>
              <a:fillRect/>
            </a:stretch>
          </p:blipFill>
          <p:spPr bwMode="auto">
            <a:xfrm>
              <a:off x="685800" y="1981200"/>
              <a:ext cx="877824" cy="1371600"/>
            </a:xfrm>
            <a:prstGeom prst="rect">
              <a:avLst/>
            </a:prstGeom>
            <a:noFill/>
            <a:ln w="28575">
              <a:solidFill>
                <a:srgbClr val="FF02FF"/>
              </a:solidFill>
              <a:miter lim="800000"/>
              <a:headEnd/>
              <a:tailEnd/>
            </a:ln>
          </p:spPr>
        </p:pic>
      </p:grpSp>
      <p:sp>
        <p:nvSpPr>
          <p:cNvPr id="112665" name="Text Box 39"/>
          <p:cNvSpPr txBox="1">
            <a:spLocks noChangeArrowheads="1"/>
          </p:cNvSpPr>
          <p:nvPr/>
        </p:nvSpPr>
        <p:spPr bwMode="auto">
          <a:xfrm>
            <a:off x="228600" y="5864423"/>
            <a:ext cx="1447800" cy="307777"/>
          </a:xfrm>
          <a:prstGeom prst="rect">
            <a:avLst/>
          </a:prstGeom>
          <a:noFill/>
          <a:ln w="12700">
            <a:noFill/>
            <a:miter lim="800000"/>
            <a:headEnd/>
            <a:tailEnd/>
          </a:ln>
        </p:spPr>
        <p:txBody>
          <a:bodyPr>
            <a:prstTxWarp prst="textNoShape">
              <a:avLst/>
            </a:prstTxWarp>
            <a:spAutoFit/>
          </a:bodyPr>
          <a:lstStyle/>
          <a:p>
            <a:pPr algn="ctr"/>
            <a:r>
              <a:rPr lang="en-US" sz="1400">
                <a:solidFill>
                  <a:srgbClr val="FF02FF"/>
                </a:solidFill>
              </a:rPr>
              <a:t>Kyu-Han Kim</a:t>
            </a:r>
          </a:p>
        </p:txBody>
      </p:sp>
      <p:pic>
        <p:nvPicPr>
          <p:cNvPr id="1740805" name="Picture 5" descr="radek_grzeszczuk"/>
          <p:cNvPicPr>
            <a:picLocks noGrp="1" noChangeAspect="1" noChangeArrowheads="1"/>
          </p:cNvPicPr>
          <p:nvPr/>
        </p:nvPicPr>
        <p:blipFill>
          <a:blip r:embed="rId16">
            <a:lum bright="6000" contrast="30000"/>
          </a:blip>
          <a:srcRect/>
          <a:stretch>
            <a:fillRect/>
          </a:stretch>
        </p:blipFill>
        <p:spPr bwMode="auto">
          <a:xfrm>
            <a:off x="2147483647" y="1814512500"/>
            <a:ext cx="1537295313" cy="1935480000"/>
          </a:xfrm>
          <a:prstGeom prst="rect">
            <a:avLst/>
          </a:prstGeom>
          <a:noFill/>
          <a:ln w="19050">
            <a:solidFill>
              <a:schemeClr val="bg2">
                <a:lumMod val="50000"/>
              </a:schemeClr>
            </a:solidFill>
          </a:ln>
        </p:spPr>
      </p:pic>
      <p:pic>
        <p:nvPicPr>
          <p:cNvPr id="48" name="Picture 5" descr="radek_grzeszczuk"/>
          <p:cNvPicPr>
            <a:picLocks noGrp="1" noChangeAspect="1" noChangeArrowheads="1"/>
          </p:cNvPicPr>
          <p:nvPr>
            <p:ph sz="half" idx="1"/>
          </p:nvPr>
        </p:nvPicPr>
        <p:blipFill>
          <a:blip r:embed="rId16">
            <a:lum bright="6000" contrast="30000"/>
          </a:blip>
          <a:srcRect/>
          <a:stretch>
            <a:fillRect/>
          </a:stretch>
        </p:blipFill>
        <p:spPr>
          <a:xfrm>
            <a:off x="6477000" y="1171575"/>
            <a:ext cx="1030288" cy="1295400"/>
          </a:xfrm>
          <a:ln w="28575">
            <a:solidFill>
              <a:schemeClr val="bg2">
                <a:lumMod val="50000"/>
              </a:schemeClr>
            </a:solidFill>
          </a:ln>
        </p:spPr>
      </p:pic>
      <p:pic>
        <p:nvPicPr>
          <p:cNvPr id="49" name="Picture 48"/>
          <p:cNvPicPr>
            <a:picLocks noChangeAspect="1"/>
          </p:cNvPicPr>
          <p:nvPr/>
        </p:nvPicPr>
        <p:blipFill>
          <a:blip r:embed="rId17"/>
          <a:stretch>
            <a:fillRect/>
          </a:stretch>
        </p:blipFill>
        <p:spPr>
          <a:xfrm>
            <a:off x="762000" y="2206823"/>
            <a:ext cx="1193800" cy="1283898"/>
          </a:xfrm>
          <a:prstGeom prst="rect">
            <a:avLst/>
          </a:prstGeom>
          <a:ln w="25400">
            <a:solidFill>
              <a:schemeClr val="bg2">
                <a:lumMod val="50000"/>
              </a:schemeClr>
            </a:solidFill>
          </a:ln>
        </p:spPr>
      </p:pic>
      <p:pic>
        <p:nvPicPr>
          <p:cNvPr id="51" name="Picture 50"/>
          <p:cNvPicPr>
            <a:picLocks noChangeAspect="1"/>
          </p:cNvPicPr>
          <p:nvPr/>
        </p:nvPicPr>
        <p:blipFill>
          <a:blip r:embed="rId18"/>
          <a:srcRect t="28673" b="31858"/>
          <a:stretch>
            <a:fillRect/>
          </a:stretch>
        </p:blipFill>
        <p:spPr>
          <a:xfrm>
            <a:off x="685800" y="1825823"/>
            <a:ext cx="1295400" cy="356651"/>
          </a:xfrm>
          <a:prstGeom prst="rect">
            <a:avLst/>
          </a:prstGeom>
        </p:spPr>
      </p:pic>
      <p:sp>
        <p:nvSpPr>
          <p:cNvPr id="52" name="Text Box 36"/>
          <p:cNvSpPr txBox="1">
            <a:spLocks noChangeArrowheads="1"/>
          </p:cNvSpPr>
          <p:nvPr/>
        </p:nvSpPr>
        <p:spPr bwMode="auto">
          <a:xfrm>
            <a:off x="728784" y="3426023"/>
            <a:ext cx="1252416" cy="307777"/>
          </a:xfrm>
          <a:prstGeom prst="rect">
            <a:avLst/>
          </a:prstGeom>
          <a:noFill/>
          <a:ln w="12700">
            <a:noFill/>
            <a:miter lim="800000"/>
            <a:headEnd/>
            <a:tailEnd/>
          </a:ln>
        </p:spPr>
        <p:txBody>
          <a:bodyPr wrap="none">
            <a:prstTxWarp prst="textNoShape">
              <a:avLst/>
            </a:prstTxWarp>
            <a:spAutoFit/>
          </a:bodyPr>
          <a:lstStyle/>
          <a:p>
            <a:pPr algn="ctr"/>
            <a:r>
              <a:rPr lang="en-US" sz="1400" dirty="0" err="1" smtClean="0">
                <a:solidFill>
                  <a:srgbClr val="004D99"/>
                </a:solidFill>
              </a:rPr>
              <a:t>Yuriy</a:t>
            </a:r>
            <a:r>
              <a:rPr lang="en-US" sz="1400" dirty="0" smtClean="0">
                <a:solidFill>
                  <a:srgbClr val="004D99"/>
                </a:solidFill>
              </a:rPr>
              <a:t> </a:t>
            </a:r>
            <a:r>
              <a:rPr lang="en-US" sz="1400" dirty="0" err="1" smtClean="0">
                <a:solidFill>
                  <a:srgbClr val="004D99"/>
                </a:solidFill>
              </a:rPr>
              <a:t>Reznik</a:t>
            </a:r>
            <a:endParaRPr lang="en-US" sz="1400" dirty="0">
              <a:solidFill>
                <a:srgbClr val="004D99"/>
              </a:solidFill>
            </a:endParaRPr>
          </a:p>
        </p:txBody>
      </p:sp>
      <p:pic>
        <p:nvPicPr>
          <p:cNvPr id="50" name="Picture 49"/>
          <p:cNvPicPr>
            <a:picLocks noChangeAspect="1"/>
          </p:cNvPicPr>
          <p:nvPr/>
        </p:nvPicPr>
        <p:blipFill>
          <a:blip r:embed="rId19"/>
          <a:srcRect l="41947" t="11723" r="44246" b="57639"/>
          <a:stretch>
            <a:fillRect/>
          </a:stretch>
        </p:blipFill>
        <p:spPr>
          <a:xfrm>
            <a:off x="533400" y="4685264"/>
            <a:ext cx="877636" cy="1145500"/>
          </a:xfrm>
          <a:prstGeom prst="rect">
            <a:avLst/>
          </a:prstGeom>
          <a:ln w="25400">
            <a:solidFill>
              <a:srgbClr val="FF00FF"/>
            </a:solidFill>
          </a:ln>
        </p:spPr>
      </p:pic>
      <p:pic>
        <p:nvPicPr>
          <p:cNvPr id="53" name="Picture 52"/>
          <p:cNvPicPr>
            <a:picLocks noChangeAspect="1"/>
          </p:cNvPicPr>
          <p:nvPr/>
        </p:nvPicPr>
        <p:blipFill>
          <a:blip r:embed="rId20"/>
          <a:srcRect l="14769" r="18462"/>
          <a:stretch>
            <a:fillRect/>
          </a:stretch>
        </p:blipFill>
        <p:spPr>
          <a:xfrm>
            <a:off x="8381293" y="2133600"/>
            <a:ext cx="1030286" cy="1234440"/>
          </a:xfrm>
          <a:prstGeom prst="rect">
            <a:avLst/>
          </a:prstGeom>
          <a:ln w="25400">
            <a:solidFill>
              <a:schemeClr val="bg2">
                <a:lumMod val="50000"/>
              </a:schemeClr>
            </a:solid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bwMode="auto">
          <a:xfrm>
            <a:off x="0" y="0"/>
            <a:ext cx="9906000" cy="6858000"/>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2" name="Title 1"/>
          <p:cNvSpPr>
            <a:spLocks noGrp="1"/>
          </p:cNvSpPr>
          <p:nvPr>
            <p:ph type="title"/>
          </p:nvPr>
        </p:nvSpPr>
        <p:spPr>
          <a:xfrm>
            <a:off x="228600" y="1027112"/>
            <a:ext cx="4038600" cy="801688"/>
          </a:xfrm>
        </p:spPr>
        <p:txBody>
          <a:bodyPr/>
          <a:lstStyle/>
          <a:p>
            <a:r>
              <a:rPr lang="en-US" sz="3600"/>
              <a:t/>
            </a:r>
            <a:br>
              <a:rPr lang="en-US" sz="3600"/>
            </a:br>
            <a:r>
              <a:rPr lang="en-US" sz="2800"/>
              <a:t>Further Interest:</a:t>
            </a:r>
            <a:r>
              <a:rPr lang="en-US" sz="3600"/>
              <a:t/>
            </a:r>
            <a:br>
              <a:rPr lang="en-US" sz="3600"/>
            </a:br>
            <a:r>
              <a:rPr lang="en-US" sz="3600"/>
              <a:t>SP Magazine</a:t>
            </a:r>
            <a:br>
              <a:rPr lang="en-US" sz="3600"/>
            </a:br>
            <a:r>
              <a:rPr lang="en-US" sz="2800"/>
              <a:t>July 2011</a:t>
            </a:r>
            <a:endParaRPr lang="en-US" sz="3600"/>
          </a:p>
        </p:txBody>
      </p:sp>
      <p:pic>
        <p:nvPicPr>
          <p:cNvPr id="5" name="Picture 4"/>
          <p:cNvPicPr>
            <a:picLocks noChangeAspect="1"/>
          </p:cNvPicPr>
          <p:nvPr/>
        </p:nvPicPr>
        <p:blipFill>
          <a:blip r:embed="rId2">
            <a:lum/>
          </a:blip>
          <a:stretch>
            <a:fillRect/>
          </a:stretch>
        </p:blipFill>
        <p:spPr>
          <a:xfrm>
            <a:off x="4114800" y="154303"/>
            <a:ext cx="5486400" cy="7846697"/>
          </a:xfrm>
          <a:prstGeom prst="rect">
            <a:avLst/>
          </a:prstGeom>
          <a:ln>
            <a:solidFill>
              <a:schemeClr val="tx1"/>
            </a:solidFill>
          </a:ln>
          <a:effectLst>
            <a:outerShdw blurRad="50800" dist="2159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624997" y="2193253"/>
            <a:ext cx="3108803" cy="428374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87906" name="Rectangle 2"/>
          <p:cNvSpPr>
            <a:spLocks noGrp="1" noChangeArrowheads="1"/>
          </p:cNvSpPr>
          <p:nvPr>
            <p:ph type="title"/>
          </p:nvPr>
        </p:nvSpPr>
        <p:spPr/>
        <p:txBody>
          <a:bodyPr/>
          <a:lstStyle/>
          <a:p>
            <a:pPr>
              <a:defRPr/>
            </a:pPr>
            <a:r>
              <a:rPr lang="en-US" sz="3600" dirty="0" smtClean="0">
                <a:ea typeface="+mj-ea"/>
                <a:cs typeface="+mj-cs"/>
              </a:rPr>
              <a:t>Visual </a:t>
            </a:r>
            <a:r>
              <a:rPr lang="en-US" sz="3600" dirty="0">
                <a:ea typeface="+mj-ea"/>
                <a:cs typeface="+mj-cs"/>
              </a:rPr>
              <a:t>Search Applications </a:t>
            </a:r>
          </a:p>
        </p:txBody>
      </p:sp>
      <p:grpSp>
        <p:nvGrpSpPr>
          <p:cNvPr id="2" name="Group 25"/>
          <p:cNvGrpSpPr>
            <a:grpSpLocks/>
          </p:cNvGrpSpPr>
          <p:nvPr/>
        </p:nvGrpSpPr>
        <p:grpSpPr bwMode="auto">
          <a:xfrm>
            <a:off x="990600" y="2849562"/>
            <a:ext cx="1789113" cy="1417638"/>
            <a:chOff x="2173288" y="1295400"/>
            <a:chExt cx="1789112" cy="1417638"/>
          </a:xfrm>
        </p:grpSpPr>
        <p:pic>
          <p:nvPicPr>
            <p:cNvPr id="24601" name="Picture 6"/>
            <p:cNvPicPr>
              <a:picLocks noChangeAspect="1" noChangeArrowheads="1"/>
            </p:cNvPicPr>
            <p:nvPr/>
          </p:nvPicPr>
          <p:blipFill>
            <a:blip r:embed="rId3"/>
            <a:srcRect/>
            <a:stretch>
              <a:fillRect/>
            </a:stretch>
          </p:blipFill>
          <p:spPr bwMode="auto">
            <a:xfrm>
              <a:off x="2209800" y="1295400"/>
              <a:ext cx="1600200" cy="1036638"/>
            </a:xfrm>
            <a:prstGeom prst="rect">
              <a:avLst/>
            </a:prstGeom>
            <a:noFill/>
            <a:ln w="9525">
              <a:solidFill>
                <a:schemeClr val="tx1"/>
              </a:solidFill>
              <a:miter lim="800000"/>
              <a:headEnd/>
              <a:tailEnd/>
            </a:ln>
          </p:spPr>
        </p:pic>
        <p:sp>
          <p:nvSpPr>
            <p:cNvPr id="24602" name="Text Box 7"/>
            <p:cNvSpPr txBox="1">
              <a:spLocks noChangeArrowheads="1"/>
            </p:cNvSpPr>
            <p:nvPr/>
          </p:nvSpPr>
          <p:spPr bwMode="auto">
            <a:xfrm>
              <a:off x="2173288" y="2312988"/>
              <a:ext cx="1789112" cy="400050"/>
            </a:xfrm>
            <a:prstGeom prst="rect">
              <a:avLst/>
            </a:prstGeom>
            <a:noFill/>
            <a:ln w="9525">
              <a:noFill/>
              <a:miter lim="800000"/>
              <a:headEnd/>
              <a:tailEnd/>
            </a:ln>
          </p:spPr>
          <p:txBody>
            <a:bodyPr>
              <a:prstTxWarp prst="textNoShape">
                <a:avLst/>
              </a:prstTxWarp>
              <a:spAutoFit/>
            </a:bodyPr>
            <a:lstStyle/>
            <a:p>
              <a:pPr eaLnBrk="0" hangingPunct="0"/>
              <a:r>
                <a:rPr lang="en-US" sz="2000" b="0">
                  <a:latin typeface="Arial" charset="0"/>
                  <a:ea typeface="MS PGothic" charset="0"/>
                  <a:cs typeface="MS PGothic" charset="0"/>
                </a:rPr>
                <a:t>Wine Labels</a:t>
              </a:r>
            </a:p>
          </p:txBody>
        </p:sp>
      </p:grpSp>
      <p:grpSp>
        <p:nvGrpSpPr>
          <p:cNvPr id="3" name="Group 35"/>
          <p:cNvGrpSpPr>
            <a:grpSpLocks/>
          </p:cNvGrpSpPr>
          <p:nvPr/>
        </p:nvGrpSpPr>
        <p:grpSpPr bwMode="auto">
          <a:xfrm>
            <a:off x="2902175" y="990600"/>
            <a:ext cx="1593620" cy="1563688"/>
            <a:chOff x="3837" y="672"/>
            <a:chExt cx="1683" cy="1357"/>
          </a:xfrm>
        </p:grpSpPr>
        <p:pic>
          <p:nvPicPr>
            <p:cNvPr id="24599" name="Picture 12" descr="09"/>
            <p:cNvPicPr>
              <a:picLocks noChangeAspect="1" noChangeArrowheads="1"/>
            </p:cNvPicPr>
            <p:nvPr/>
          </p:nvPicPr>
          <p:blipFill>
            <a:blip r:embed="rId4"/>
            <a:srcRect/>
            <a:stretch>
              <a:fillRect/>
            </a:stretch>
          </p:blipFill>
          <p:spPr bwMode="auto">
            <a:xfrm>
              <a:off x="3991" y="672"/>
              <a:ext cx="1529" cy="1147"/>
            </a:xfrm>
            <a:prstGeom prst="rect">
              <a:avLst/>
            </a:prstGeom>
            <a:noFill/>
            <a:ln w="9525">
              <a:solidFill>
                <a:schemeClr val="tx1"/>
              </a:solidFill>
              <a:miter lim="800000"/>
              <a:headEnd/>
              <a:tailEnd/>
            </a:ln>
          </p:spPr>
        </p:pic>
        <p:sp>
          <p:nvSpPr>
            <p:cNvPr id="24600" name="Text Box 14"/>
            <p:cNvSpPr txBox="1">
              <a:spLocks noChangeArrowheads="1"/>
            </p:cNvSpPr>
            <p:nvPr/>
          </p:nvSpPr>
          <p:spPr bwMode="auto">
            <a:xfrm>
              <a:off x="3837" y="1779"/>
              <a:ext cx="1200" cy="250"/>
            </a:xfrm>
            <a:prstGeom prst="rect">
              <a:avLst/>
            </a:prstGeom>
            <a:noFill/>
            <a:ln w="9525">
              <a:noFill/>
              <a:miter lim="800000"/>
              <a:headEnd/>
              <a:tailEnd/>
            </a:ln>
          </p:spPr>
          <p:txBody>
            <a:bodyPr wrap="none">
              <a:prstTxWarp prst="textNoShape">
                <a:avLst/>
              </a:prstTxWarp>
              <a:spAutoFit/>
            </a:bodyPr>
            <a:lstStyle/>
            <a:p>
              <a:pPr eaLnBrk="0" hangingPunct="0"/>
              <a:r>
                <a:rPr lang="en-US" sz="2000" b="0" dirty="0">
                  <a:latin typeface="Arial" charset="0"/>
                  <a:ea typeface="MS PGothic" charset="0"/>
                  <a:cs typeface="MS PGothic" charset="0"/>
                </a:rPr>
                <a:t>Museum Guide</a:t>
              </a:r>
            </a:p>
          </p:txBody>
        </p:sp>
      </p:grpSp>
      <p:grpSp>
        <p:nvGrpSpPr>
          <p:cNvPr id="28" name="Group 27"/>
          <p:cNvGrpSpPr/>
          <p:nvPr/>
        </p:nvGrpSpPr>
        <p:grpSpPr>
          <a:xfrm>
            <a:off x="762000" y="914400"/>
            <a:ext cx="1570038" cy="1847850"/>
            <a:chOff x="304800" y="1600200"/>
            <a:chExt cx="1722438" cy="2000250"/>
          </a:xfrm>
        </p:grpSpPr>
        <p:pic>
          <p:nvPicPr>
            <p:cNvPr id="24581" name="Picture 25" descr="media-graphic-treatment"/>
            <p:cNvPicPr>
              <a:picLocks noChangeAspect="1" noChangeArrowheads="1"/>
            </p:cNvPicPr>
            <p:nvPr/>
          </p:nvPicPr>
          <p:blipFill>
            <a:blip r:embed="rId5"/>
            <a:srcRect r="72258"/>
            <a:stretch>
              <a:fillRect/>
            </a:stretch>
          </p:blipFill>
          <p:spPr bwMode="auto">
            <a:xfrm>
              <a:off x="457200" y="1600200"/>
              <a:ext cx="1463675" cy="1676400"/>
            </a:xfrm>
            <a:prstGeom prst="rect">
              <a:avLst/>
            </a:prstGeom>
            <a:noFill/>
            <a:ln w="9525">
              <a:noFill/>
              <a:miter lim="800000"/>
              <a:headEnd/>
              <a:tailEnd/>
            </a:ln>
          </p:spPr>
        </p:pic>
        <p:sp>
          <p:nvSpPr>
            <p:cNvPr id="24582" name="Text Box 26"/>
            <p:cNvSpPr txBox="1">
              <a:spLocks noChangeArrowheads="1"/>
            </p:cNvSpPr>
            <p:nvPr/>
          </p:nvSpPr>
          <p:spPr bwMode="auto">
            <a:xfrm>
              <a:off x="304800" y="3200400"/>
              <a:ext cx="1722438" cy="400050"/>
            </a:xfrm>
            <a:prstGeom prst="rect">
              <a:avLst/>
            </a:prstGeom>
            <a:noFill/>
            <a:ln w="9525">
              <a:noFill/>
              <a:miter lim="800000"/>
              <a:headEnd/>
              <a:tailEnd/>
            </a:ln>
          </p:spPr>
          <p:txBody>
            <a:bodyPr wrap="none">
              <a:prstTxWarp prst="textNoShape">
                <a:avLst/>
              </a:prstTxWarp>
              <a:spAutoFit/>
            </a:bodyPr>
            <a:lstStyle/>
            <a:p>
              <a:pPr eaLnBrk="0" hangingPunct="0"/>
              <a:r>
                <a:rPr lang="en-US" sz="2000" b="0">
                  <a:latin typeface="Arial" charset="0"/>
                  <a:ea typeface="MS PGothic" charset="0"/>
                  <a:cs typeface="MS PGothic" charset="0"/>
                </a:rPr>
                <a:t>Ads/Catalogs</a:t>
              </a:r>
            </a:p>
          </p:txBody>
        </p:sp>
      </p:grpSp>
      <p:grpSp>
        <p:nvGrpSpPr>
          <p:cNvPr id="4" name="Group 27"/>
          <p:cNvGrpSpPr>
            <a:grpSpLocks/>
          </p:cNvGrpSpPr>
          <p:nvPr/>
        </p:nvGrpSpPr>
        <p:grpSpPr bwMode="auto">
          <a:xfrm>
            <a:off x="7772401" y="3733800"/>
            <a:ext cx="2236885" cy="2500932"/>
            <a:chOff x="7772396" y="3608387"/>
            <a:chExt cx="2822394" cy="2938294"/>
          </a:xfrm>
        </p:grpSpPr>
        <p:sp>
          <p:nvSpPr>
            <p:cNvPr id="24592" name="Text Box 20"/>
            <p:cNvSpPr txBox="1">
              <a:spLocks noChangeArrowheads="1"/>
            </p:cNvSpPr>
            <p:nvPr/>
          </p:nvSpPr>
          <p:spPr bwMode="auto">
            <a:xfrm>
              <a:off x="7772396" y="5715000"/>
              <a:ext cx="2822394" cy="831681"/>
            </a:xfrm>
            <a:prstGeom prst="rect">
              <a:avLst/>
            </a:prstGeom>
            <a:noFill/>
            <a:ln w="9525">
              <a:noFill/>
              <a:miter lim="800000"/>
              <a:headEnd/>
              <a:tailEnd/>
            </a:ln>
          </p:spPr>
          <p:txBody>
            <a:bodyPr wrap="none">
              <a:prstTxWarp prst="textNoShape">
                <a:avLst/>
              </a:prstTxWarp>
              <a:spAutoFit/>
            </a:bodyPr>
            <a:lstStyle/>
            <a:p>
              <a:pPr algn="ctr" eaLnBrk="0" hangingPunct="0"/>
              <a:r>
                <a:rPr lang="en-US" sz="2000" b="0" dirty="0" smtClean="0">
                  <a:latin typeface="Arial" charset="0"/>
                  <a:ea typeface="MS PGothic" charset="0"/>
                  <a:cs typeface="MS PGothic" charset="0"/>
                </a:rPr>
                <a:t>Media covers</a:t>
              </a:r>
            </a:p>
            <a:p>
              <a:pPr algn="ctr" eaLnBrk="0" hangingPunct="0"/>
              <a:r>
                <a:rPr lang="en-US" sz="2000" b="0" dirty="0" smtClean="0">
                  <a:latin typeface="Arial" charset="0"/>
                  <a:ea typeface="MS PGothic" charset="0"/>
                  <a:cs typeface="MS PGothic" charset="0"/>
                </a:rPr>
                <a:t>(CD, DVD, books)</a:t>
              </a:r>
              <a:endParaRPr lang="en-US" sz="2000" b="0" dirty="0">
                <a:latin typeface="Arial" charset="0"/>
                <a:ea typeface="MS PGothic" charset="0"/>
                <a:cs typeface="MS PGothic" charset="0"/>
              </a:endParaRPr>
            </a:p>
          </p:txBody>
        </p:sp>
        <p:pic>
          <p:nvPicPr>
            <p:cNvPr id="24593" name="Picture 28"/>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999463" y="3608387"/>
              <a:ext cx="1907352" cy="2106613"/>
            </a:xfrm>
            <a:prstGeom prst="rect">
              <a:avLst/>
            </a:prstGeom>
            <a:noFill/>
            <a:ln w="9525">
              <a:noFill/>
              <a:miter lim="800000"/>
              <a:headEnd/>
              <a:tailEnd/>
            </a:ln>
          </p:spPr>
        </p:pic>
      </p:grpSp>
      <p:grpSp>
        <p:nvGrpSpPr>
          <p:cNvPr id="5" name="Group 26"/>
          <p:cNvGrpSpPr>
            <a:grpSpLocks/>
          </p:cNvGrpSpPr>
          <p:nvPr/>
        </p:nvGrpSpPr>
        <p:grpSpPr bwMode="auto">
          <a:xfrm>
            <a:off x="5867400" y="1066800"/>
            <a:ext cx="3590925" cy="2152650"/>
            <a:chOff x="6165850" y="1219200"/>
            <a:chExt cx="3590925" cy="2152650"/>
          </a:xfrm>
        </p:grpSpPr>
        <p:pic>
          <p:nvPicPr>
            <p:cNvPr id="25" name="Picture 24" descr="Amazon Remembers.png"/>
            <p:cNvPicPr>
              <a:picLocks noChangeAspect="1"/>
            </p:cNvPicPr>
            <p:nvPr/>
          </p:nvPicPr>
          <p:blipFill>
            <a:blip r:embed="rId7"/>
            <a:stretch>
              <a:fillRect/>
            </a:stretch>
          </p:blipFill>
          <p:spPr>
            <a:xfrm>
              <a:off x="6165850" y="1219200"/>
              <a:ext cx="3590925" cy="1758950"/>
            </a:xfrm>
            <a:prstGeom prst="rect">
              <a:avLst/>
            </a:prstGeom>
            <a:ln>
              <a:solidFill>
                <a:schemeClr val="bg2"/>
              </a:solidFill>
            </a:ln>
            <a:effectLst>
              <a:outerShdw blurRad="177800" dist="38100" dir="4500000" sx="103000" sy="103000" algn="tl" rotWithShape="0">
                <a:srgbClr val="000000">
                  <a:alpha val="43000"/>
                </a:srgbClr>
              </a:outerShdw>
            </a:effectLst>
          </p:spPr>
        </p:pic>
        <p:sp>
          <p:nvSpPr>
            <p:cNvPr id="24591" name="TextBox 25"/>
            <p:cNvSpPr txBox="1">
              <a:spLocks noChangeArrowheads="1"/>
            </p:cNvSpPr>
            <p:nvPr/>
          </p:nvSpPr>
          <p:spPr bwMode="auto">
            <a:xfrm>
              <a:off x="6726238" y="2971800"/>
              <a:ext cx="2722562" cy="400050"/>
            </a:xfrm>
            <a:prstGeom prst="rect">
              <a:avLst/>
            </a:prstGeom>
            <a:noFill/>
            <a:ln w="9525">
              <a:noFill/>
              <a:miter lim="800000"/>
              <a:headEnd/>
              <a:tailEnd/>
            </a:ln>
          </p:spPr>
          <p:txBody>
            <a:bodyPr wrap="none">
              <a:prstTxWarp prst="textNoShape">
                <a:avLst/>
              </a:prstTxWarp>
              <a:spAutoFit/>
            </a:bodyPr>
            <a:lstStyle/>
            <a:p>
              <a:pPr eaLnBrk="0" hangingPunct="0"/>
              <a:r>
                <a:rPr lang="en-US" sz="2000" b="0" dirty="0"/>
                <a:t>Comparison Shopping</a:t>
              </a:r>
            </a:p>
          </p:txBody>
        </p:sp>
      </p:grpSp>
      <p:grpSp>
        <p:nvGrpSpPr>
          <p:cNvPr id="6" name="Group 29"/>
          <p:cNvGrpSpPr>
            <a:grpSpLocks/>
          </p:cNvGrpSpPr>
          <p:nvPr/>
        </p:nvGrpSpPr>
        <p:grpSpPr bwMode="auto">
          <a:xfrm>
            <a:off x="609600" y="4343400"/>
            <a:ext cx="2197100" cy="2035175"/>
            <a:chOff x="228600" y="3955577"/>
            <a:chExt cx="2578100" cy="2422574"/>
          </a:xfrm>
        </p:grpSpPr>
        <p:sp>
          <p:nvSpPr>
            <p:cNvPr id="24588" name="Text Box 5"/>
            <p:cNvSpPr txBox="1">
              <a:spLocks noChangeArrowheads="1"/>
            </p:cNvSpPr>
            <p:nvPr/>
          </p:nvSpPr>
          <p:spPr bwMode="auto">
            <a:xfrm>
              <a:off x="644509" y="6019800"/>
              <a:ext cx="1641491" cy="358351"/>
            </a:xfrm>
            <a:prstGeom prst="rect">
              <a:avLst/>
            </a:prstGeom>
            <a:noFill/>
            <a:ln w="9525">
              <a:noFill/>
              <a:miter lim="800000"/>
              <a:headEnd/>
              <a:tailEnd/>
            </a:ln>
          </p:spPr>
          <p:txBody>
            <a:bodyPr wrap="none">
              <a:prstTxWarp prst="textNoShape">
                <a:avLst/>
              </a:prstTxWarp>
              <a:spAutoFit/>
            </a:bodyPr>
            <a:lstStyle/>
            <a:p>
              <a:pPr eaLnBrk="0" hangingPunct="0"/>
              <a:r>
                <a:rPr lang="en-US" sz="2000" b="0">
                  <a:latin typeface="Arial" charset="0"/>
                  <a:ea typeface="MS PGothic" charset="0"/>
                  <a:cs typeface="MS PGothic" charset="0"/>
                </a:rPr>
                <a:t>Movie Posters</a:t>
              </a:r>
            </a:p>
          </p:txBody>
        </p:sp>
        <p:pic>
          <p:nvPicPr>
            <p:cNvPr id="24589" name="Picture 27"/>
            <p:cNvPicPr>
              <a:picLocks noChangeAspect="1"/>
            </p:cNvPicPr>
            <p:nvPr/>
          </p:nvPicPr>
          <p:blipFill>
            <a:blip r:embed="rId8"/>
            <a:srcRect/>
            <a:stretch>
              <a:fillRect/>
            </a:stretch>
          </p:blipFill>
          <p:spPr bwMode="auto">
            <a:xfrm>
              <a:off x="228600" y="3955577"/>
              <a:ext cx="2578100" cy="2140423"/>
            </a:xfrm>
            <a:prstGeom prst="rect">
              <a:avLst/>
            </a:prstGeom>
            <a:noFill/>
            <a:ln w="9525">
              <a:noFill/>
              <a:miter lim="800000"/>
              <a:headEnd/>
              <a:tailEnd/>
            </a:ln>
          </p:spPr>
        </p:pic>
      </p:grpSp>
      <p:grpSp>
        <p:nvGrpSpPr>
          <p:cNvPr id="7" name="Group 28"/>
          <p:cNvGrpSpPr/>
          <p:nvPr/>
        </p:nvGrpSpPr>
        <p:grpSpPr>
          <a:xfrm>
            <a:off x="3772948" y="2667000"/>
            <a:ext cx="1942052" cy="1676400"/>
            <a:chOff x="3010948" y="5029200"/>
            <a:chExt cx="1942052" cy="1752600"/>
          </a:xfrm>
        </p:grpSpPr>
        <p:sp>
          <p:nvSpPr>
            <p:cNvPr id="24595" name="Text Box 33"/>
            <p:cNvSpPr txBox="1">
              <a:spLocks noChangeArrowheads="1"/>
            </p:cNvSpPr>
            <p:nvPr/>
          </p:nvSpPr>
          <p:spPr bwMode="auto">
            <a:xfrm>
              <a:off x="3124200" y="6454752"/>
              <a:ext cx="1524000" cy="327048"/>
            </a:xfrm>
            <a:prstGeom prst="rect">
              <a:avLst/>
            </a:prstGeom>
            <a:noFill/>
            <a:ln w="9525">
              <a:noFill/>
              <a:miter lim="800000"/>
              <a:headEnd/>
              <a:tailEnd/>
            </a:ln>
          </p:spPr>
          <p:txBody>
            <a:bodyPr>
              <a:prstTxWarp prst="textNoShape">
                <a:avLst/>
              </a:prstTxWarp>
              <a:spAutoFit/>
            </a:bodyPr>
            <a:lstStyle/>
            <a:p>
              <a:pPr algn="ctr" eaLnBrk="0" hangingPunct="0"/>
              <a:r>
                <a:rPr lang="en-US" sz="2000" b="0" dirty="0">
                  <a:latin typeface="Arial" charset="0"/>
                  <a:ea typeface="MS PGothic" charset="0"/>
                  <a:cs typeface="MS PGothic" charset="0"/>
                </a:rPr>
                <a:t>Landmarks</a:t>
              </a:r>
            </a:p>
          </p:txBody>
        </p:sp>
        <p:pic>
          <p:nvPicPr>
            <p:cNvPr id="27" name="Picture 3" descr="C:\Users\swinder\Desktop\ces2008.bmp"/>
            <p:cNvPicPr>
              <a:picLocks noChangeAspect="1" noChangeArrowheads="1"/>
            </p:cNvPicPr>
            <p:nvPr/>
          </p:nvPicPr>
          <p:blipFill>
            <a:blip r:embed="rId9" cstate="print"/>
            <a:srcRect l="6358" t="16311" r="9536" b="9320"/>
            <a:stretch>
              <a:fillRect/>
            </a:stretch>
          </p:blipFill>
          <p:spPr bwMode="auto">
            <a:xfrm>
              <a:off x="3010948" y="5029200"/>
              <a:ext cx="1942052" cy="1425161"/>
            </a:xfrm>
            <a:prstGeom prst="rect">
              <a:avLst/>
            </a:prstGeom>
            <a:noFill/>
          </p:spPr>
        </p:pic>
      </p:grpSp>
      <p:grpSp>
        <p:nvGrpSpPr>
          <p:cNvPr id="26" name="Group 25"/>
          <p:cNvGrpSpPr/>
          <p:nvPr/>
        </p:nvGrpSpPr>
        <p:grpSpPr>
          <a:xfrm>
            <a:off x="6400800" y="3352800"/>
            <a:ext cx="1371600" cy="2355910"/>
            <a:chOff x="5943600" y="3733800"/>
            <a:chExt cx="1510525" cy="2508310"/>
          </a:xfrm>
        </p:grpSpPr>
        <p:sp>
          <p:nvSpPr>
            <p:cNvPr id="24596" name="Text Box 28"/>
            <p:cNvSpPr txBox="1">
              <a:spLocks noChangeArrowheads="1"/>
            </p:cNvSpPr>
            <p:nvPr/>
          </p:nvSpPr>
          <p:spPr bwMode="auto">
            <a:xfrm>
              <a:off x="5943600" y="5842000"/>
              <a:ext cx="1510525" cy="400110"/>
            </a:xfrm>
            <a:prstGeom prst="rect">
              <a:avLst/>
            </a:prstGeom>
            <a:noFill/>
            <a:ln w="9525">
              <a:noFill/>
              <a:miter lim="800000"/>
              <a:headEnd/>
              <a:tailEnd/>
            </a:ln>
          </p:spPr>
          <p:txBody>
            <a:bodyPr wrap="none">
              <a:prstTxWarp prst="textNoShape">
                <a:avLst/>
              </a:prstTxWarp>
              <a:spAutoFit/>
            </a:bodyPr>
            <a:lstStyle/>
            <a:p>
              <a:pPr eaLnBrk="0" hangingPunct="0"/>
              <a:r>
                <a:rPr lang="en-US" sz="2000" b="0" dirty="0" smtClean="0">
                  <a:latin typeface="Arial" charset="0"/>
                  <a:ea typeface="MS PGothic" charset="0"/>
                  <a:cs typeface="MS PGothic" charset="0"/>
                </a:rPr>
                <a:t>Real Estate</a:t>
              </a:r>
              <a:endParaRPr lang="en-US" sz="2000" b="0" dirty="0">
                <a:latin typeface="Arial" charset="0"/>
                <a:ea typeface="MS PGothic" charset="0"/>
                <a:cs typeface="MS PGothic" charset="0"/>
              </a:endParaRPr>
            </a:p>
          </p:txBody>
        </p:sp>
        <p:pic>
          <p:nvPicPr>
            <p:cNvPr id="29" name="Picture 28"/>
            <p:cNvPicPr>
              <a:picLocks noChangeAspect="1"/>
            </p:cNvPicPr>
            <p:nvPr/>
          </p:nvPicPr>
          <p:blipFill>
            <a:blip r:embed="rId10"/>
            <a:stretch>
              <a:fillRect/>
            </a:stretch>
          </p:blipFill>
          <p:spPr>
            <a:xfrm>
              <a:off x="6158725" y="3733800"/>
              <a:ext cx="1119981" cy="2108200"/>
            </a:xfrm>
            <a:prstGeom prst="rect">
              <a:avLst/>
            </a:prstGeom>
          </p:spPr>
        </p:pic>
      </p:grpSp>
      <p:grpSp>
        <p:nvGrpSpPr>
          <p:cNvPr id="32" name="Group 31"/>
          <p:cNvGrpSpPr/>
          <p:nvPr/>
        </p:nvGrpSpPr>
        <p:grpSpPr>
          <a:xfrm>
            <a:off x="3429000" y="4343400"/>
            <a:ext cx="3048000" cy="2209800"/>
            <a:chOff x="2358190" y="2310309"/>
            <a:chExt cx="4267200" cy="2994152"/>
          </a:xfrm>
        </p:grpSpPr>
        <p:pic>
          <p:nvPicPr>
            <p:cNvPr id="30" name="Picture 3"/>
            <p:cNvPicPr>
              <a:picLocks noChangeAspect="1" noChangeArrowheads="1"/>
            </p:cNvPicPr>
            <p:nvPr/>
          </p:nvPicPr>
          <p:blipFill>
            <a:blip r:embed="rId11" cstate="print"/>
            <a:srcRect/>
            <a:stretch>
              <a:fillRect/>
            </a:stretch>
          </p:blipFill>
          <p:spPr bwMode="auto">
            <a:xfrm>
              <a:off x="2358190" y="2310309"/>
              <a:ext cx="4267200" cy="2994152"/>
            </a:xfrm>
            <a:prstGeom prst="rect">
              <a:avLst/>
            </a:prstGeom>
            <a:noFill/>
            <a:ln w="9525">
              <a:noFill/>
              <a:miter lim="800000"/>
              <a:headEnd/>
              <a:tailEnd/>
            </a:ln>
          </p:spPr>
        </p:pic>
        <p:sp>
          <p:nvSpPr>
            <p:cNvPr id="31" name="TextBox 30"/>
            <p:cNvSpPr txBox="1"/>
            <p:nvPr/>
          </p:nvSpPr>
          <p:spPr>
            <a:xfrm>
              <a:off x="2795338" y="3955849"/>
              <a:ext cx="2819400" cy="400110"/>
            </a:xfrm>
            <a:prstGeom prst="rect">
              <a:avLst/>
            </a:prstGeom>
            <a:noFill/>
          </p:spPr>
          <p:txBody>
            <a:bodyPr wrap="square" rtlCol="0">
              <a:spAutoFit/>
            </a:bodyPr>
            <a:lstStyle/>
            <a:p>
              <a:r>
                <a:rPr lang="en-US" sz="2000" b="0" dirty="0" smtClean="0">
                  <a:solidFill>
                    <a:srgbClr val="FFFFFF"/>
                  </a:solidFill>
                </a:rPr>
                <a:t>Augmented TV</a:t>
              </a:r>
              <a:endParaRPr lang="en-US" sz="2000" b="0" dirty="0">
                <a:solidFill>
                  <a:srgbClr val="FFFF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checkerboard(across)">
                                      <p:cBhvr>
                                        <p:cTn id="23" dur="500"/>
                                        <p:tgtEl>
                                          <p:spTgt spid="4"/>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dissolve">
                                      <p:cBhvr>
                                        <p:cTn id="35" dur="500"/>
                                        <p:tgtEl>
                                          <p:spTgt spid="26"/>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25410" name="Rectangle 2"/>
          <p:cNvSpPr>
            <a:spLocks noGrp="1" noChangeArrowheads="1"/>
          </p:cNvSpPr>
          <p:nvPr>
            <p:ph type="title"/>
          </p:nvPr>
        </p:nvSpPr>
        <p:spPr/>
        <p:txBody>
          <a:bodyPr/>
          <a:lstStyle/>
          <a:p>
            <a:pPr eaLnBrk="1" hangingPunct="1">
              <a:defRPr/>
            </a:pPr>
            <a:r>
              <a:rPr lang="en-US" dirty="0" smtClean="0">
                <a:ea typeface="+mj-ea"/>
                <a:cs typeface="+mj-cs"/>
              </a:rPr>
              <a:t>Outline</a:t>
            </a:r>
            <a:endParaRPr lang="en-US" dirty="0">
              <a:ea typeface="+mj-ea"/>
              <a:cs typeface="+mj-cs"/>
            </a:endParaRPr>
          </a:p>
        </p:txBody>
      </p:sp>
      <p:sp>
        <p:nvSpPr>
          <p:cNvPr id="20483" name="Rectangle 3"/>
          <p:cNvSpPr>
            <a:spLocks noGrp="1" noChangeArrowheads="1"/>
          </p:cNvSpPr>
          <p:nvPr>
            <p:ph type="body" idx="1"/>
          </p:nvPr>
        </p:nvSpPr>
        <p:spPr>
          <a:xfrm>
            <a:off x="609600" y="1143000"/>
            <a:ext cx="9296400" cy="5092700"/>
          </a:xfrm>
        </p:spPr>
        <p:txBody>
          <a:bodyPr/>
          <a:lstStyle/>
          <a:p>
            <a:pPr eaLnBrk="1" hangingPunct="1"/>
            <a:r>
              <a:rPr lang="en-US" dirty="0" smtClean="0"/>
              <a:t>Computer vision: “Bag of Visual Words” matching</a:t>
            </a:r>
          </a:p>
          <a:p>
            <a:pPr eaLnBrk="1" hangingPunct="1"/>
            <a:r>
              <a:rPr lang="en-US" dirty="0" smtClean="0">
                <a:ea typeface="ＭＳ Ｐゴシック" charset="-128"/>
                <a:cs typeface="ＭＳ Ｐゴシック" charset="-128"/>
              </a:rPr>
              <a:t>Feature compression</a:t>
            </a:r>
          </a:p>
          <a:p>
            <a:pPr eaLnBrk="1" hangingPunct="1"/>
            <a:r>
              <a:rPr lang="en-US" dirty="0" smtClean="0">
                <a:ea typeface="ＭＳ Ｐゴシック" charset="-128"/>
                <a:cs typeface="ＭＳ Ｐゴシック" charset="-128"/>
              </a:rPr>
              <a:t>Phone-based vs. server-based processing</a:t>
            </a:r>
          </a:p>
          <a:p>
            <a:pPr eaLnBrk="1" hangingPunct="1"/>
            <a:r>
              <a:rPr lang="en-US" dirty="0" smtClean="0">
                <a:ea typeface="ＭＳ Ｐゴシック" charset="-128"/>
                <a:cs typeface="ＭＳ Ｐゴシック" charset="-128"/>
              </a:rPr>
              <a:t>Towards mobile augmented reality</a:t>
            </a:r>
          </a:p>
          <a:p>
            <a:pPr eaLnBrk="1" hangingPunct="1">
              <a:buNone/>
            </a:pPr>
            <a:endParaRPr lang="en-US" sz="2000" dirty="0" smtClean="0"/>
          </a:p>
          <a:p>
            <a:pPr eaLnBrk="1" hangingPunct="1"/>
            <a:endParaRPr lang="en-US"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alphaModFix amt="61000"/>
          </a:blip>
          <a:srcRect l="24000" t="14400" r="21600" b="9600"/>
          <a:stretch>
            <a:fillRect/>
          </a:stretch>
        </p:blipFill>
        <p:spPr>
          <a:xfrm>
            <a:off x="7162801" y="2362200"/>
            <a:ext cx="2895600" cy="3276600"/>
          </a:xfrm>
          <a:prstGeom prst="rect">
            <a:avLst/>
          </a:prstGeom>
        </p:spPr>
      </p:pic>
      <p:sp>
        <p:nvSpPr>
          <p:cNvPr id="2" name="Title 1"/>
          <p:cNvSpPr>
            <a:spLocks noGrp="1"/>
          </p:cNvSpPr>
          <p:nvPr>
            <p:ph type="title"/>
          </p:nvPr>
        </p:nvSpPr>
        <p:spPr>
          <a:xfrm>
            <a:off x="742950" y="609600"/>
            <a:ext cx="8407400" cy="801688"/>
          </a:xfrm>
        </p:spPr>
        <p:txBody>
          <a:bodyPr/>
          <a:lstStyle/>
          <a:p>
            <a:r>
              <a:rPr lang="en-US" dirty="0" smtClean="0"/>
              <a:t>Representing a Text</a:t>
            </a:r>
            <a:br>
              <a:rPr lang="en-US" dirty="0" smtClean="0"/>
            </a:br>
            <a:r>
              <a:rPr lang="en-US" dirty="0" smtClean="0"/>
              <a:t>as a “Bag of Words”</a:t>
            </a:r>
            <a:endParaRPr lang="en-US" dirty="0"/>
          </a:p>
        </p:txBody>
      </p:sp>
      <p:sp>
        <p:nvSpPr>
          <p:cNvPr id="31" name="Right Arrow 30"/>
          <p:cNvSpPr/>
          <p:nvPr/>
        </p:nvSpPr>
        <p:spPr bwMode="auto">
          <a:xfrm>
            <a:off x="6019800" y="3733800"/>
            <a:ext cx="1066800" cy="6858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14" name="TextBox 13"/>
          <p:cNvSpPr txBox="1"/>
          <p:nvPr/>
        </p:nvSpPr>
        <p:spPr>
          <a:xfrm>
            <a:off x="609600" y="1707952"/>
            <a:ext cx="4876800" cy="4616648"/>
          </a:xfrm>
          <a:prstGeom prst="rect">
            <a:avLst/>
          </a:prstGeom>
          <a:noFill/>
        </p:spPr>
        <p:txBody>
          <a:bodyPr wrap="square" rtlCol="0">
            <a:spAutoFit/>
          </a:bodyPr>
          <a:lstStyle/>
          <a:p>
            <a:r>
              <a:rPr lang="en-US" sz="1400" dirty="0" smtClean="0">
                <a:latin typeface="Academy Engraved LET"/>
                <a:cs typeface="Academy Engraved LET"/>
              </a:rPr>
              <a:t>We hold these truths to be self-evident, that all men are created equal, that they are endowed by their Creator with certain unalienable Rights, that among these are Life, Liberty and the pursuit of Happiness. That to secure these rights, Governments are instituted among Men, deriving their just powers from the consent of the governed, That whenever any Form of Government becomes destructive of these ends, it is the Right of the People to alter or to abolish it, and to institute new Government, laying its foundation on such principles and organizing its powers in such form, as to them shall seem most likely to effect their Safety and Happiness. Prudence, indeed, will dictate that Governments long established should not be changed for light and transient causes; and accordingly all experience hath </a:t>
            </a:r>
            <a:r>
              <a:rPr lang="en-US" sz="1400" dirty="0" err="1" smtClean="0">
                <a:latin typeface="Academy Engraved LET"/>
                <a:cs typeface="Academy Engraved LET"/>
              </a:rPr>
              <a:t>shewn</a:t>
            </a:r>
            <a:r>
              <a:rPr lang="en-US" sz="1400" dirty="0" smtClean="0">
                <a:latin typeface="Academy Engraved LET"/>
                <a:cs typeface="Academy Engraved LET"/>
              </a:rPr>
              <a:t>, that mankind are more disposed to suffer, while evils are sufferable, than to right themselves by abolishing the forms to which they are accustomed. But when a long train of abuses and usurpations, pursuing invariably the same Object evinces a design to reduce them under absolute Despotism, it is their right, it is their duty, to throw off such Government, and to provide new Guards for their future security.</a:t>
            </a:r>
            <a:endParaRPr lang="en-US" sz="1400" dirty="0">
              <a:latin typeface="Academy Engraved LET"/>
              <a:cs typeface="Academy Engraved LET"/>
            </a:endParaRPr>
          </a:p>
        </p:txBody>
      </p:sp>
      <p:sp>
        <p:nvSpPr>
          <p:cNvPr id="16" name="TextBox 15"/>
          <p:cNvSpPr txBox="1"/>
          <p:nvPr/>
        </p:nvSpPr>
        <p:spPr>
          <a:xfrm>
            <a:off x="8686800" y="3426023"/>
            <a:ext cx="736099" cy="369332"/>
          </a:xfrm>
          <a:prstGeom prst="rect">
            <a:avLst/>
          </a:prstGeom>
          <a:noFill/>
        </p:spPr>
        <p:txBody>
          <a:bodyPr wrap="none" rtlCol="0">
            <a:spAutoFit/>
          </a:bodyPr>
          <a:lstStyle/>
          <a:p>
            <a:r>
              <a:rPr lang="en-US" sz="1800" dirty="0" smtClean="0">
                <a:latin typeface="Academy Engraved LET"/>
                <a:cs typeface="Academy Engraved LET"/>
              </a:rPr>
              <a:t>truths</a:t>
            </a:r>
            <a:endParaRPr lang="en-US" sz="1800" dirty="0">
              <a:latin typeface="Academy Engraved LET"/>
              <a:cs typeface="Academy Engraved LET"/>
            </a:endParaRPr>
          </a:p>
        </p:txBody>
      </p:sp>
      <p:sp>
        <p:nvSpPr>
          <p:cNvPr id="17" name="TextBox 16"/>
          <p:cNvSpPr txBox="1"/>
          <p:nvPr/>
        </p:nvSpPr>
        <p:spPr>
          <a:xfrm>
            <a:off x="8010356" y="3745468"/>
            <a:ext cx="1133644" cy="369332"/>
          </a:xfrm>
          <a:prstGeom prst="rect">
            <a:avLst/>
          </a:prstGeom>
          <a:noFill/>
        </p:spPr>
        <p:txBody>
          <a:bodyPr wrap="none" rtlCol="0">
            <a:spAutoFit/>
          </a:bodyPr>
          <a:lstStyle/>
          <a:p>
            <a:r>
              <a:rPr lang="en-US" sz="1800" dirty="0" smtClean="0">
                <a:latin typeface="Academy Engraved LET"/>
                <a:cs typeface="Academy Engraved LET"/>
              </a:rPr>
              <a:t>happiness</a:t>
            </a:r>
            <a:endParaRPr lang="en-US" sz="1800" dirty="0">
              <a:latin typeface="Academy Engraved LET"/>
              <a:cs typeface="Academy Engraved LET"/>
            </a:endParaRPr>
          </a:p>
        </p:txBody>
      </p:sp>
      <p:sp>
        <p:nvSpPr>
          <p:cNvPr id="18" name="TextBox 17"/>
          <p:cNvSpPr txBox="1"/>
          <p:nvPr/>
        </p:nvSpPr>
        <p:spPr>
          <a:xfrm>
            <a:off x="8808144" y="4569023"/>
            <a:ext cx="864339" cy="369332"/>
          </a:xfrm>
          <a:prstGeom prst="rect">
            <a:avLst/>
          </a:prstGeom>
          <a:noFill/>
        </p:spPr>
        <p:txBody>
          <a:bodyPr wrap="none" rtlCol="0">
            <a:spAutoFit/>
          </a:bodyPr>
          <a:lstStyle/>
          <a:p>
            <a:r>
              <a:rPr lang="en-US" sz="1800" dirty="0" smtClean="0">
                <a:latin typeface="Academy Engraved LET"/>
                <a:cs typeface="Academy Engraved LET"/>
              </a:rPr>
              <a:t>pursuit</a:t>
            </a:r>
            <a:endParaRPr lang="en-US" sz="1800" dirty="0">
              <a:latin typeface="Academy Engraved LET"/>
              <a:cs typeface="Academy Engraved LET"/>
            </a:endParaRPr>
          </a:p>
        </p:txBody>
      </p:sp>
      <p:sp>
        <p:nvSpPr>
          <p:cNvPr id="19" name="TextBox 18"/>
          <p:cNvSpPr txBox="1"/>
          <p:nvPr/>
        </p:nvSpPr>
        <p:spPr>
          <a:xfrm>
            <a:off x="7787388" y="4648200"/>
            <a:ext cx="915635" cy="369332"/>
          </a:xfrm>
          <a:prstGeom prst="rect">
            <a:avLst/>
          </a:prstGeom>
          <a:noFill/>
        </p:spPr>
        <p:txBody>
          <a:bodyPr wrap="none" rtlCol="0">
            <a:spAutoFit/>
          </a:bodyPr>
          <a:lstStyle/>
          <a:p>
            <a:r>
              <a:rPr lang="en-US" sz="1800" dirty="0" smtClean="0">
                <a:latin typeface="Academy Engraved LET"/>
                <a:cs typeface="Academy Engraved LET"/>
              </a:rPr>
              <a:t>Creator</a:t>
            </a:r>
            <a:endParaRPr lang="en-US" sz="1800" dirty="0">
              <a:latin typeface="Academy Engraved LET"/>
              <a:cs typeface="Academy Engraved LET"/>
            </a:endParaRPr>
          </a:p>
        </p:txBody>
      </p:sp>
      <p:sp>
        <p:nvSpPr>
          <p:cNvPr id="20" name="TextBox 19"/>
          <p:cNvSpPr txBox="1"/>
          <p:nvPr/>
        </p:nvSpPr>
        <p:spPr>
          <a:xfrm>
            <a:off x="8404180" y="4267200"/>
            <a:ext cx="1236236" cy="369332"/>
          </a:xfrm>
          <a:prstGeom prst="rect">
            <a:avLst/>
          </a:prstGeom>
          <a:noFill/>
        </p:spPr>
        <p:txBody>
          <a:bodyPr wrap="none" rtlCol="0">
            <a:spAutoFit/>
          </a:bodyPr>
          <a:lstStyle/>
          <a:p>
            <a:r>
              <a:rPr lang="en-US" sz="1800" dirty="0" smtClean="0">
                <a:latin typeface="Academy Engraved LET"/>
                <a:cs typeface="Academy Engraved LET"/>
              </a:rPr>
              <a:t>inalienable</a:t>
            </a:r>
            <a:endParaRPr lang="en-US" sz="1800" dirty="0">
              <a:latin typeface="Academy Engraved LET"/>
              <a:cs typeface="Academy Engraved LET"/>
            </a:endParaRPr>
          </a:p>
        </p:txBody>
      </p:sp>
      <p:sp>
        <p:nvSpPr>
          <p:cNvPr id="21" name="TextBox 20"/>
          <p:cNvSpPr txBox="1"/>
          <p:nvPr/>
        </p:nvSpPr>
        <p:spPr>
          <a:xfrm>
            <a:off x="7543800" y="4050268"/>
            <a:ext cx="1043876" cy="369332"/>
          </a:xfrm>
          <a:prstGeom prst="rect">
            <a:avLst/>
          </a:prstGeom>
          <a:noFill/>
        </p:spPr>
        <p:txBody>
          <a:bodyPr wrap="none" rtlCol="0">
            <a:spAutoFit/>
          </a:bodyPr>
          <a:lstStyle/>
          <a:p>
            <a:r>
              <a:rPr lang="en-US" sz="1800" dirty="0" smtClean="0">
                <a:latin typeface="Academy Engraved LET"/>
                <a:cs typeface="Academy Engraved LET"/>
              </a:rPr>
              <a:t>endowed</a:t>
            </a:r>
            <a:endParaRPr lang="en-US" sz="1800" dirty="0">
              <a:latin typeface="Academy Engraved LET"/>
              <a:cs typeface="Academy Engraved LET"/>
            </a:endParaRPr>
          </a:p>
        </p:txBody>
      </p:sp>
      <p:sp>
        <p:nvSpPr>
          <p:cNvPr id="32" name="TextBox 31"/>
          <p:cNvSpPr txBox="1"/>
          <p:nvPr/>
        </p:nvSpPr>
        <p:spPr>
          <a:xfrm>
            <a:off x="7640692" y="3048000"/>
            <a:ext cx="1274708" cy="369332"/>
          </a:xfrm>
          <a:prstGeom prst="rect">
            <a:avLst/>
          </a:prstGeom>
          <a:noFill/>
        </p:spPr>
        <p:txBody>
          <a:bodyPr wrap="none" rtlCol="0">
            <a:spAutoFit/>
          </a:bodyPr>
          <a:lstStyle/>
          <a:p>
            <a:r>
              <a:rPr lang="en-US" sz="1800" dirty="0" smtClean="0">
                <a:latin typeface="Academy Engraved LET"/>
                <a:cs typeface="Academy Engraved LET"/>
              </a:rPr>
              <a:t>self-evident</a:t>
            </a:r>
            <a:endParaRPr lang="en-US" sz="1800" dirty="0">
              <a:latin typeface="Academy Engraved LET"/>
              <a:cs typeface="Academy Engraved LET"/>
            </a:endParaRPr>
          </a:p>
        </p:txBody>
      </p:sp>
      <p:sp>
        <p:nvSpPr>
          <p:cNvPr id="33" name="TextBox 32"/>
          <p:cNvSpPr txBox="1"/>
          <p:nvPr/>
        </p:nvSpPr>
        <p:spPr>
          <a:xfrm>
            <a:off x="8534400" y="4953000"/>
            <a:ext cx="569387" cy="369332"/>
          </a:xfrm>
          <a:prstGeom prst="rect">
            <a:avLst/>
          </a:prstGeom>
          <a:noFill/>
        </p:spPr>
        <p:txBody>
          <a:bodyPr wrap="none" rtlCol="0">
            <a:spAutoFit/>
          </a:bodyPr>
          <a:lstStyle/>
          <a:p>
            <a:r>
              <a:rPr lang="en-US" sz="1800" dirty="0" smtClean="0">
                <a:latin typeface="Academy Engraved LET"/>
                <a:cs typeface="Academy Engraved LET"/>
              </a:rPr>
              <a:t>Life</a:t>
            </a:r>
            <a:endParaRPr lang="en-US" sz="1800" dirty="0">
              <a:latin typeface="Academy Engraved LET"/>
              <a:cs typeface="Academy Engraved LET"/>
            </a:endParaRPr>
          </a:p>
        </p:txBody>
      </p:sp>
      <p:sp>
        <p:nvSpPr>
          <p:cNvPr id="34" name="TextBox 33"/>
          <p:cNvSpPr txBox="1"/>
          <p:nvPr/>
        </p:nvSpPr>
        <p:spPr>
          <a:xfrm>
            <a:off x="7543800" y="3429000"/>
            <a:ext cx="877163" cy="369332"/>
          </a:xfrm>
          <a:prstGeom prst="rect">
            <a:avLst/>
          </a:prstGeom>
          <a:noFill/>
        </p:spPr>
        <p:txBody>
          <a:bodyPr wrap="none" rtlCol="0">
            <a:spAutoFit/>
          </a:bodyPr>
          <a:lstStyle/>
          <a:p>
            <a:r>
              <a:rPr lang="en-US" sz="1800" dirty="0" smtClean="0">
                <a:latin typeface="Academy Engraved LET"/>
                <a:cs typeface="Academy Engraved LET"/>
              </a:rPr>
              <a:t>Liberty</a:t>
            </a:r>
            <a:endParaRPr lang="en-US" sz="1800" dirty="0">
              <a:latin typeface="Academy Engraved LET"/>
              <a:cs typeface="Academy Engraved LE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alphaModFix amt="61000"/>
          </a:blip>
          <a:srcRect l="24000" t="14400" r="21600" b="9600"/>
          <a:stretch>
            <a:fillRect/>
          </a:stretch>
        </p:blipFill>
        <p:spPr>
          <a:xfrm>
            <a:off x="7162801" y="2362200"/>
            <a:ext cx="2895600" cy="3276600"/>
          </a:xfrm>
          <a:prstGeom prst="rect">
            <a:avLst/>
          </a:prstGeom>
        </p:spPr>
      </p:pic>
      <p:sp>
        <p:nvSpPr>
          <p:cNvPr id="2" name="Title 1"/>
          <p:cNvSpPr>
            <a:spLocks noGrp="1"/>
          </p:cNvSpPr>
          <p:nvPr>
            <p:ph type="title"/>
          </p:nvPr>
        </p:nvSpPr>
        <p:spPr>
          <a:xfrm>
            <a:off x="742950" y="609600"/>
            <a:ext cx="8407400" cy="801688"/>
          </a:xfrm>
        </p:spPr>
        <p:txBody>
          <a:bodyPr/>
          <a:lstStyle/>
          <a:p>
            <a:r>
              <a:rPr lang="en-US" dirty="0" smtClean="0"/>
              <a:t>Representing an Image </a:t>
            </a:r>
            <a:br>
              <a:rPr lang="en-US" dirty="0" smtClean="0"/>
            </a:br>
            <a:r>
              <a:rPr lang="en-US" dirty="0" smtClean="0"/>
              <a:t>as a “Bag of Visual Words”</a:t>
            </a:r>
            <a:endParaRPr lang="en-US" dirty="0"/>
          </a:p>
        </p:txBody>
      </p:sp>
      <p:pic>
        <p:nvPicPr>
          <p:cNvPr id="22" name="Picture 21"/>
          <p:cNvPicPr>
            <a:picLocks noChangeAspect="1"/>
          </p:cNvPicPr>
          <p:nvPr/>
        </p:nvPicPr>
        <p:blipFill>
          <a:blip r:embed="rId4"/>
          <a:stretch>
            <a:fillRect/>
          </a:stretch>
        </p:blipFill>
        <p:spPr>
          <a:xfrm>
            <a:off x="152400" y="1543050"/>
            <a:ext cx="5562600" cy="4171950"/>
          </a:xfrm>
          <a:prstGeom prst="rect">
            <a:avLst/>
          </a:prstGeom>
        </p:spPr>
      </p:pic>
      <p:pic>
        <p:nvPicPr>
          <p:cNvPr id="24" name="Picture 23"/>
          <p:cNvPicPr>
            <a:picLocks noChangeAspect="1"/>
          </p:cNvPicPr>
          <p:nvPr/>
        </p:nvPicPr>
        <p:blipFill>
          <a:blip r:embed="rId4"/>
          <a:srcRect l="22500" r="68400" b="82800"/>
          <a:stretch>
            <a:fillRect/>
          </a:stretch>
        </p:blipFill>
        <p:spPr>
          <a:xfrm>
            <a:off x="8955634" y="3541166"/>
            <a:ext cx="406811" cy="576688"/>
          </a:xfrm>
          <a:prstGeom prst="rect">
            <a:avLst/>
          </a:prstGeom>
        </p:spPr>
      </p:pic>
      <p:pic>
        <p:nvPicPr>
          <p:cNvPr id="25" name="Picture 24"/>
          <p:cNvPicPr>
            <a:picLocks noChangeAspect="1"/>
          </p:cNvPicPr>
          <p:nvPr/>
        </p:nvPicPr>
        <p:blipFill>
          <a:blip r:embed="rId4"/>
          <a:srcRect l="81000" t="33600" r="6300" b="50400"/>
          <a:stretch>
            <a:fillRect/>
          </a:stretch>
        </p:blipFill>
        <p:spPr>
          <a:xfrm>
            <a:off x="7543800" y="3657600"/>
            <a:ext cx="567747" cy="536454"/>
          </a:xfrm>
          <a:prstGeom prst="rect">
            <a:avLst/>
          </a:prstGeom>
        </p:spPr>
      </p:pic>
      <p:pic>
        <p:nvPicPr>
          <p:cNvPr id="26" name="Picture 25"/>
          <p:cNvPicPr>
            <a:picLocks noChangeAspect="1"/>
          </p:cNvPicPr>
          <p:nvPr/>
        </p:nvPicPr>
        <p:blipFill>
          <a:blip r:embed="rId4"/>
          <a:srcRect l="21600" t="72000" r="66600" b="13200"/>
          <a:stretch>
            <a:fillRect/>
          </a:stretch>
        </p:blipFill>
        <p:spPr>
          <a:xfrm>
            <a:off x="8229600" y="3429000"/>
            <a:ext cx="527513" cy="496220"/>
          </a:xfrm>
          <a:prstGeom prst="rect">
            <a:avLst/>
          </a:prstGeom>
        </p:spPr>
      </p:pic>
      <p:pic>
        <p:nvPicPr>
          <p:cNvPr id="27" name="Picture 26"/>
          <p:cNvPicPr>
            <a:picLocks noChangeAspect="1"/>
          </p:cNvPicPr>
          <p:nvPr/>
        </p:nvPicPr>
        <p:blipFill>
          <a:blip r:embed="rId4">
            <a:lum contrast="46000"/>
          </a:blip>
          <a:srcRect t="42000" r="82800" b="44400"/>
          <a:stretch>
            <a:fillRect/>
          </a:stretch>
        </p:blipFill>
        <p:spPr>
          <a:xfrm>
            <a:off x="8077200" y="4921988"/>
            <a:ext cx="823253" cy="488211"/>
          </a:xfrm>
          <a:prstGeom prst="rect">
            <a:avLst/>
          </a:prstGeom>
        </p:spPr>
      </p:pic>
      <p:pic>
        <p:nvPicPr>
          <p:cNvPr id="28" name="Picture 27"/>
          <p:cNvPicPr>
            <a:picLocks noChangeAspect="1"/>
          </p:cNvPicPr>
          <p:nvPr/>
        </p:nvPicPr>
        <p:blipFill>
          <a:blip r:embed="rId4">
            <a:lum bright="16000" contrast="51000"/>
          </a:blip>
          <a:srcRect l="53100" t="48000" r="36900" b="37200"/>
          <a:stretch>
            <a:fillRect/>
          </a:stretch>
        </p:blipFill>
        <p:spPr>
          <a:xfrm>
            <a:off x="7543800" y="4267200"/>
            <a:ext cx="523245" cy="580802"/>
          </a:xfrm>
          <a:prstGeom prst="rect">
            <a:avLst/>
          </a:prstGeom>
        </p:spPr>
      </p:pic>
      <p:pic>
        <p:nvPicPr>
          <p:cNvPr id="29" name="Picture 28"/>
          <p:cNvPicPr>
            <a:picLocks noChangeAspect="1"/>
          </p:cNvPicPr>
          <p:nvPr/>
        </p:nvPicPr>
        <p:blipFill>
          <a:blip r:embed="rId4"/>
          <a:srcRect l="53100" t="58800" r="36900" b="26400"/>
          <a:stretch>
            <a:fillRect/>
          </a:stretch>
        </p:blipFill>
        <p:spPr>
          <a:xfrm>
            <a:off x="8305800" y="4191000"/>
            <a:ext cx="447045" cy="496220"/>
          </a:xfrm>
          <a:prstGeom prst="rect">
            <a:avLst/>
          </a:prstGeom>
        </p:spPr>
      </p:pic>
      <p:pic>
        <p:nvPicPr>
          <p:cNvPr id="30" name="Picture 29"/>
          <p:cNvPicPr>
            <a:picLocks noChangeAspect="1"/>
          </p:cNvPicPr>
          <p:nvPr/>
        </p:nvPicPr>
        <p:blipFill>
          <a:blip r:embed="rId4"/>
          <a:srcRect l="14400" t="18000" r="67500" b="45600"/>
          <a:stretch>
            <a:fillRect/>
          </a:stretch>
        </p:blipFill>
        <p:spPr>
          <a:xfrm>
            <a:off x="8991600" y="4334583"/>
            <a:ext cx="526011" cy="793373"/>
          </a:xfrm>
          <a:prstGeom prst="rect">
            <a:avLst/>
          </a:prstGeom>
        </p:spPr>
      </p:pic>
      <p:sp>
        <p:nvSpPr>
          <p:cNvPr id="31" name="Right Arrow 30"/>
          <p:cNvSpPr/>
          <p:nvPr/>
        </p:nvSpPr>
        <p:spPr bwMode="auto">
          <a:xfrm>
            <a:off x="6019800" y="3733800"/>
            <a:ext cx="1066800" cy="685800"/>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Helvetica" pitchFamily="-109" charset="0"/>
            </a:endParaRPr>
          </a:p>
        </p:txBody>
      </p:sp>
      <p:sp>
        <p:nvSpPr>
          <p:cNvPr id="13" name="TextBox 12"/>
          <p:cNvSpPr txBox="1"/>
          <p:nvPr/>
        </p:nvSpPr>
        <p:spPr>
          <a:xfrm>
            <a:off x="6172200" y="2895600"/>
            <a:ext cx="560670" cy="830997"/>
          </a:xfrm>
          <a:prstGeom prst="rect">
            <a:avLst/>
          </a:prstGeom>
          <a:noFill/>
        </p:spPr>
        <p:txBody>
          <a:bodyPr wrap="none" rtlCol="0">
            <a:spAutoFit/>
          </a:bodyPr>
          <a:lstStyle/>
          <a:p>
            <a:r>
              <a:rPr lang="en-US" sz="4800"/>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1692758" name="AutoShape 86"/>
          <p:cNvCxnSpPr>
            <a:cxnSpLocks noChangeShapeType="1"/>
            <a:stCxn id="1692700" idx="3"/>
          </p:cNvCxnSpPr>
          <p:nvPr/>
        </p:nvCxnSpPr>
        <p:spPr bwMode="auto">
          <a:xfrm flipV="1">
            <a:off x="7543800" y="1562100"/>
            <a:ext cx="609600" cy="2828925"/>
          </a:xfrm>
          <a:prstGeom prst="bentConnector3">
            <a:avLst>
              <a:gd name="adj1" fmla="val 50000"/>
            </a:avLst>
          </a:prstGeom>
          <a:noFill/>
          <a:ln w="12700">
            <a:solidFill>
              <a:schemeClr val="tx1"/>
            </a:solidFill>
            <a:miter lim="800000"/>
            <a:headEnd/>
            <a:tailEnd type="triangle" w="med" len="med"/>
          </a:ln>
        </p:spPr>
      </p:cxnSp>
      <p:pic>
        <p:nvPicPr>
          <p:cNvPr id="1692674" name="Picture 2" descr="memchu1"/>
          <p:cNvPicPr>
            <a:picLocks noChangeAspect="1" noChangeArrowheads="1"/>
          </p:cNvPicPr>
          <p:nvPr/>
        </p:nvPicPr>
        <p:blipFill>
          <a:blip r:embed="rId3"/>
          <a:srcRect/>
          <a:stretch>
            <a:fillRect/>
          </a:stretch>
        </p:blipFill>
        <p:spPr bwMode="auto">
          <a:xfrm>
            <a:off x="209550" y="939800"/>
            <a:ext cx="2000250" cy="1498600"/>
          </a:xfrm>
          <a:prstGeom prst="rect">
            <a:avLst/>
          </a:prstGeom>
          <a:noFill/>
          <a:ln w="9525">
            <a:noFill/>
            <a:miter lim="800000"/>
            <a:headEnd/>
            <a:tailEnd/>
          </a:ln>
        </p:spPr>
      </p:pic>
      <p:pic>
        <p:nvPicPr>
          <p:cNvPr id="1692675" name="Picture 3" descr="hessian_5"/>
          <p:cNvPicPr>
            <a:picLocks noChangeAspect="1" noChangeArrowheads="1"/>
          </p:cNvPicPr>
          <p:nvPr/>
        </p:nvPicPr>
        <p:blipFill>
          <a:blip r:embed="rId4"/>
          <a:srcRect/>
          <a:stretch>
            <a:fillRect/>
          </a:stretch>
        </p:blipFill>
        <p:spPr bwMode="auto">
          <a:xfrm>
            <a:off x="7924800" y="990600"/>
            <a:ext cx="1524000" cy="1143000"/>
          </a:xfrm>
          <a:prstGeom prst="rect">
            <a:avLst/>
          </a:prstGeom>
          <a:noFill/>
          <a:ln w="9525">
            <a:noFill/>
            <a:miter lim="800000"/>
            <a:headEnd/>
            <a:tailEnd/>
          </a:ln>
        </p:spPr>
      </p:pic>
      <p:pic>
        <p:nvPicPr>
          <p:cNvPr id="1692676" name="Picture 4" descr="dxy_2"/>
          <p:cNvPicPr>
            <a:picLocks noChangeAspect="1" noChangeArrowheads="1"/>
          </p:cNvPicPr>
          <p:nvPr/>
        </p:nvPicPr>
        <p:blipFill>
          <a:blip r:embed="rId5"/>
          <a:srcRect/>
          <a:stretch>
            <a:fillRect/>
          </a:stretch>
        </p:blipFill>
        <p:spPr bwMode="auto">
          <a:xfrm>
            <a:off x="2743200" y="3878263"/>
            <a:ext cx="1371600" cy="1028700"/>
          </a:xfrm>
          <a:prstGeom prst="rect">
            <a:avLst/>
          </a:prstGeom>
          <a:noFill/>
          <a:ln w="9525">
            <a:noFill/>
            <a:miter lim="800000"/>
            <a:headEnd/>
            <a:tailEnd/>
          </a:ln>
        </p:spPr>
      </p:pic>
      <p:pic>
        <p:nvPicPr>
          <p:cNvPr id="1692677" name="Picture 5" descr="dyy_2"/>
          <p:cNvPicPr>
            <a:picLocks noChangeAspect="1" noChangeArrowheads="1"/>
          </p:cNvPicPr>
          <p:nvPr/>
        </p:nvPicPr>
        <p:blipFill>
          <a:blip r:embed="rId6"/>
          <a:srcRect/>
          <a:stretch>
            <a:fillRect/>
          </a:stretch>
        </p:blipFill>
        <p:spPr bwMode="auto">
          <a:xfrm>
            <a:off x="2743200" y="5067300"/>
            <a:ext cx="1371600" cy="1028700"/>
          </a:xfrm>
          <a:prstGeom prst="rect">
            <a:avLst/>
          </a:prstGeom>
          <a:noFill/>
          <a:ln w="9525">
            <a:noFill/>
            <a:miter lim="800000"/>
            <a:headEnd/>
            <a:tailEnd/>
          </a:ln>
        </p:spPr>
      </p:pic>
      <p:pic>
        <p:nvPicPr>
          <p:cNvPr id="1692678" name="Picture 6" descr="dxx_2"/>
          <p:cNvPicPr>
            <a:picLocks noChangeAspect="1" noChangeArrowheads="1"/>
          </p:cNvPicPr>
          <p:nvPr/>
        </p:nvPicPr>
        <p:blipFill>
          <a:blip r:embed="rId7"/>
          <a:srcRect/>
          <a:stretch>
            <a:fillRect/>
          </a:stretch>
        </p:blipFill>
        <p:spPr bwMode="auto">
          <a:xfrm>
            <a:off x="2743200" y="2670175"/>
            <a:ext cx="1371600" cy="1028700"/>
          </a:xfrm>
          <a:prstGeom prst="rect">
            <a:avLst/>
          </a:prstGeom>
          <a:noFill/>
          <a:ln w="9525">
            <a:noFill/>
            <a:miter lim="800000"/>
            <a:headEnd/>
            <a:tailEnd/>
          </a:ln>
        </p:spPr>
      </p:pic>
      <p:pic>
        <p:nvPicPr>
          <p:cNvPr id="1692679" name="Picture 7" descr="memchu1"/>
          <p:cNvPicPr>
            <a:picLocks noChangeAspect="1" noChangeArrowheads="1"/>
          </p:cNvPicPr>
          <p:nvPr/>
        </p:nvPicPr>
        <p:blipFill>
          <a:blip r:embed="rId3">
            <a:lum contrast="2000"/>
            <a:grayscl/>
          </a:blip>
          <a:srcRect/>
          <a:stretch>
            <a:fillRect/>
          </a:stretch>
        </p:blipFill>
        <p:spPr bwMode="auto">
          <a:xfrm>
            <a:off x="209550" y="939800"/>
            <a:ext cx="2000250" cy="1498600"/>
          </a:xfrm>
          <a:prstGeom prst="rect">
            <a:avLst/>
          </a:prstGeom>
          <a:noFill/>
          <a:ln w="9525">
            <a:noFill/>
            <a:miter lim="800000"/>
            <a:headEnd/>
            <a:tailEnd/>
          </a:ln>
        </p:spPr>
      </p:pic>
      <p:grpSp>
        <p:nvGrpSpPr>
          <p:cNvPr id="2" name="Group 8"/>
          <p:cNvGrpSpPr>
            <a:grpSpLocks/>
          </p:cNvGrpSpPr>
          <p:nvPr/>
        </p:nvGrpSpPr>
        <p:grpSpPr bwMode="auto">
          <a:xfrm rot="5400000">
            <a:off x="1752600" y="2994025"/>
            <a:ext cx="381000" cy="381000"/>
            <a:chOff x="3024" y="288"/>
            <a:chExt cx="624" cy="624"/>
          </a:xfrm>
        </p:grpSpPr>
        <p:sp>
          <p:nvSpPr>
            <p:cNvPr id="129851" name="Rectangle 9"/>
            <p:cNvSpPr>
              <a:spLocks noChangeArrowheads="1"/>
            </p:cNvSpPr>
            <p:nvPr/>
          </p:nvSpPr>
          <p:spPr bwMode="auto">
            <a:xfrm>
              <a:off x="3024" y="28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52" name="Rectangle 10"/>
            <p:cNvSpPr>
              <a:spLocks noChangeArrowheads="1"/>
            </p:cNvSpPr>
            <p:nvPr/>
          </p:nvSpPr>
          <p:spPr bwMode="auto">
            <a:xfrm>
              <a:off x="3168" y="288"/>
              <a:ext cx="336" cy="624"/>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53" name="Rectangle 11"/>
            <p:cNvSpPr>
              <a:spLocks noChangeArrowheads="1"/>
            </p:cNvSpPr>
            <p:nvPr/>
          </p:nvSpPr>
          <p:spPr bwMode="auto">
            <a:xfrm>
              <a:off x="3168" y="480"/>
              <a:ext cx="336"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grpSp>
        <p:nvGrpSpPr>
          <p:cNvPr id="3" name="Group 12"/>
          <p:cNvGrpSpPr>
            <a:grpSpLocks/>
          </p:cNvGrpSpPr>
          <p:nvPr/>
        </p:nvGrpSpPr>
        <p:grpSpPr bwMode="auto">
          <a:xfrm>
            <a:off x="1752600" y="5391150"/>
            <a:ext cx="381000" cy="381000"/>
            <a:chOff x="3024" y="288"/>
            <a:chExt cx="624" cy="624"/>
          </a:xfrm>
        </p:grpSpPr>
        <p:sp>
          <p:nvSpPr>
            <p:cNvPr id="129848" name="Rectangle 13"/>
            <p:cNvSpPr>
              <a:spLocks noChangeArrowheads="1"/>
            </p:cNvSpPr>
            <p:nvPr/>
          </p:nvSpPr>
          <p:spPr bwMode="auto">
            <a:xfrm>
              <a:off x="3024" y="28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49" name="Rectangle 14"/>
            <p:cNvSpPr>
              <a:spLocks noChangeArrowheads="1"/>
            </p:cNvSpPr>
            <p:nvPr/>
          </p:nvSpPr>
          <p:spPr bwMode="auto">
            <a:xfrm>
              <a:off x="3168" y="288"/>
              <a:ext cx="336" cy="624"/>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50" name="Rectangle 15"/>
            <p:cNvSpPr>
              <a:spLocks noChangeArrowheads="1"/>
            </p:cNvSpPr>
            <p:nvPr/>
          </p:nvSpPr>
          <p:spPr bwMode="auto">
            <a:xfrm>
              <a:off x="3168" y="480"/>
              <a:ext cx="336"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grpSp>
        <p:nvGrpSpPr>
          <p:cNvPr id="4" name="Group 16"/>
          <p:cNvGrpSpPr>
            <a:grpSpLocks/>
          </p:cNvGrpSpPr>
          <p:nvPr/>
        </p:nvGrpSpPr>
        <p:grpSpPr bwMode="auto">
          <a:xfrm>
            <a:off x="1752600" y="4202113"/>
            <a:ext cx="381000" cy="381000"/>
            <a:chOff x="816" y="1728"/>
            <a:chExt cx="624" cy="624"/>
          </a:xfrm>
        </p:grpSpPr>
        <p:sp>
          <p:nvSpPr>
            <p:cNvPr id="129843" name="Rectangle 17"/>
            <p:cNvSpPr>
              <a:spLocks noChangeArrowheads="1"/>
            </p:cNvSpPr>
            <p:nvPr/>
          </p:nvSpPr>
          <p:spPr bwMode="auto">
            <a:xfrm>
              <a:off x="816" y="172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44" name="Rectangle 18"/>
            <p:cNvSpPr>
              <a:spLocks noChangeArrowheads="1"/>
            </p:cNvSpPr>
            <p:nvPr/>
          </p:nvSpPr>
          <p:spPr bwMode="auto">
            <a:xfrm>
              <a:off x="864" y="1776"/>
              <a:ext cx="240" cy="240"/>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45" name="Rectangle 19"/>
            <p:cNvSpPr>
              <a:spLocks noChangeArrowheads="1"/>
            </p:cNvSpPr>
            <p:nvPr/>
          </p:nvSpPr>
          <p:spPr bwMode="auto">
            <a:xfrm>
              <a:off x="1152" y="1776"/>
              <a:ext cx="240"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46" name="Rectangle 20"/>
            <p:cNvSpPr>
              <a:spLocks noChangeArrowheads="1"/>
            </p:cNvSpPr>
            <p:nvPr/>
          </p:nvSpPr>
          <p:spPr bwMode="auto">
            <a:xfrm>
              <a:off x="864" y="2064"/>
              <a:ext cx="240"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47" name="Rectangle 21"/>
            <p:cNvSpPr>
              <a:spLocks noChangeArrowheads="1"/>
            </p:cNvSpPr>
            <p:nvPr/>
          </p:nvSpPr>
          <p:spPr bwMode="auto">
            <a:xfrm>
              <a:off x="1152" y="2064"/>
              <a:ext cx="240" cy="240"/>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cxnSp>
        <p:nvCxnSpPr>
          <p:cNvPr id="1692694" name="AutoShape 22"/>
          <p:cNvCxnSpPr>
            <a:cxnSpLocks noChangeShapeType="1"/>
            <a:endCxn id="129848" idx="1"/>
          </p:cNvCxnSpPr>
          <p:nvPr/>
        </p:nvCxnSpPr>
        <p:spPr bwMode="auto">
          <a:xfrm rot="16200000" flipH="1">
            <a:off x="-90487" y="3738562"/>
            <a:ext cx="3143250" cy="542925"/>
          </a:xfrm>
          <a:prstGeom prst="bentConnector2">
            <a:avLst/>
          </a:prstGeom>
          <a:noFill/>
          <a:ln w="12700">
            <a:solidFill>
              <a:schemeClr val="tx1"/>
            </a:solidFill>
            <a:miter lim="800000"/>
            <a:headEnd/>
            <a:tailEnd type="triangle" w="med" len="med"/>
          </a:ln>
        </p:spPr>
      </p:cxnSp>
      <p:cxnSp>
        <p:nvCxnSpPr>
          <p:cNvPr id="1692695" name="AutoShape 23"/>
          <p:cNvCxnSpPr>
            <a:cxnSpLocks noChangeShapeType="1"/>
            <a:endCxn id="129843" idx="1"/>
          </p:cNvCxnSpPr>
          <p:nvPr/>
        </p:nvCxnSpPr>
        <p:spPr bwMode="auto">
          <a:xfrm rot="16200000" flipH="1">
            <a:off x="504031" y="3144044"/>
            <a:ext cx="1954213" cy="542925"/>
          </a:xfrm>
          <a:prstGeom prst="bentConnector2">
            <a:avLst/>
          </a:prstGeom>
          <a:noFill/>
          <a:ln w="12700">
            <a:solidFill>
              <a:schemeClr val="tx1"/>
            </a:solidFill>
            <a:miter lim="800000"/>
            <a:headEnd/>
            <a:tailEnd type="triangle" w="med" len="med"/>
          </a:ln>
        </p:spPr>
      </p:cxnSp>
      <p:cxnSp>
        <p:nvCxnSpPr>
          <p:cNvPr id="1692696" name="AutoShape 24"/>
          <p:cNvCxnSpPr>
            <a:cxnSpLocks noChangeShapeType="1"/>
            <a:endCxn id="129852" idx="2"/>
          </p:cNvCxnSpPr>
          <p:nvPr/>
        </p:nvCxnSpPr>
        <p:spPr bwMode="auto">
          <a:xfrm rot="16200000" flipH="1">
            <a:off x="1108075" y="2540000"/>
            <a:ext cx="746125" cy="542925"/>
          </a:xfrm>
          <a:prstGeom prst="bentConnector2">
            <a:avLst/>
          </a:prstGeom>
          <a:noFill/>
          <a:ln w="12700">
            <a:solidFill>
              <a:schemeClr val="tx1"/>
            </a:solidFill>
            <a:miter lim="800000"/>
            <a:headEnd/>
            <a:tailEnd type="triangle" w="med" len="med"/>
          </a:ln>
        </p:spPr>
      </p:cxnSp>
      <p:cxnSp>
        <p:nvCxnSpPr>
          <p:cNvPr id="1692697" name="AutoShape 25"/>
          <p:cNvCxnSpPr>
            <a:cxnSpLocks noChangeShapeType="1"/>
            <a:stCxn id="129852" idx="0"/>
          </p:cNvCxnSpPr>
          <p:nvPr/>
        </p:nvCxnSpPr>
        <p:spPr bwMode="auto">
          <a:xfrm>
            <a:off x="2133600" y="3184525"/>
            <a:ext cx="609600" cy="0"/>
          </a:xfrm>
          <a:prstGeom prst="straightConnector1">
            <a:avLst/>
          </a:prstGeom>
          <a:noFill/>
          <a:ln w="12700">
            <a:solidFill>
              <a:schemeClr val="tx1"/>
            </a:solidFill>
            <a:round/>
            <a:headEnd/>
            <a:tailEnd type="triangle" w="med" len="med"/>
          </a:ln>
        </p:spPr>
      </p:cxnSp>
      <p:cxnSp>
        <p:nvCxnSpPr>
          <p:cNvPr id="1692698" name="AutoShape 26"/>
          <p:cNvCxnSpPr>
            <a:cxnSpLocks noChangeShapeType="1"/>
            <a:stCxn id="129843" idx="3"/>
          </p:cNvCxnSpPr>
          <p:nvPr/>
        </p:nvCxnSpPr>
        <p:spPr bwMode="auto">
          <a:xfrm>
            <a:off x="2133600" y="4392613"/>
            <a:ext cx="609600" cy="0"/>
          </a:xfrm>
          <a:prstGeom prst="straightConnector1">
            <a:avLst/>
          </a:prstGeom>
          <a:noFill/>
          <a:ln w="12700">
            <a:solidFill>
              <a:schemeClr val="tx1"/>
            </a:solidFill>
            <a:round/>
            <a:headEnd/>
            <a:tailEnd type="triangle" w="med" len="med"/>
          </a:ln>
        </p:spPr>
      </p:cxnSp>
      <p:cxnSp>
        <p:nvCxnSpPr>
          <p:cNvPr id="1692699" name="AutoShape 27"/>
          <p:cNvCxnSpPr>
            <a:cxnSpLocks noChangeShapeType="1"/>
            <a:stCxn id="129848" idx="3"/>
          </p:cNvCxnSpPr>
          <p:nvPr/>
        </p:nvCxnSpPr>
        <p:spPr bwMode="auto">
          <a:xfrm>
            <a:off x="2133600" y="5581650"/>
            <a:ext cx="609600" cy="0"/>
          </a:xfrm>
          <a:prstGeom prst="straightConnector1">
            <a:avLst/>
          </a:prstGeom>
          <a:noFill/>
          <a:ln w="12700">
            <a:solidFill>
              <a:schemeClr val="tx1"/>
            </a:solidFill>
            <a:round/>
            <a:headEnd/>
            <a:tailEnd type="triangle" w="med" len="med"/>
          </a:ln>
        </p:spPr>
      </p:cxnSp>
      <p:sp>
        <p:nvSpPr>
          <p:cNvPr id="1692700" name="Text Box 28"/>
          <p:cNvSpPr txBox="1">
            <a:spLocks noChangeArrowheads="1"/>
          </p:cNvSpPr>
          <p:nvPr/>
        </p:nvSpPr>
        <p:spPr bwMode="auto">
          <a:xfrm>
            <a:off x="5334000" y="4156075"/>
            <a:ext cx="2209800" cy="469900"/>
          </a:xfrm>
          <a:prstGeom prst="rect">
            <a:avLst/>
          </a:prstGeom>
          <a:solidFill>
            <a:schemeClr val="accent1"/>
          </a:solidFill>
          <a:ln w="12700">
            <a:solidFill>
              <a:schemeClr val="tx1"/>
            </a:solidFill>
            <a:miter lim="800000"/>
            <a:headEnd/>
            <a:tailEnd/>
          </a:ln>
        </p:spPr>
        <p:txBody>
          <a:bodyPr>
            <a:prstTxWarp prst="textNoShape">
              <a:avLst/>
            </a:prstTxWarp>
            <a:spAutoFit/>
          </a:bodyPr>
          <a:lstStyle/>
          <a:p>
            <a:pPr algn="ctr" eaLnBrk="0" hangingPunct="0"/>
            <a:r>
              <a:rPr lang="en-US" sz="2400" b="0" i="1">
                <a:latin typeface="Times New Roman" charset="0"/>
              </a:rPr>
              <a:t>D</a:t>
            </a:r>
            <a:r>
              <a:rPr lang="en-US" sz="2400" b="0" i="1" baseline="-25000">
                <a:latin typeface="Times New Roman" charset="0"/>
              </a:rPr>
              <a:t>xx</a:t>
            </a:r>
            <a:r>
              <a:rPr lang="en-US" sz="2400" b="0" i="1">
                <a:latin typeface="Times New Roman" charset="0"/>
              </a:rPr>
              <a:t>D</a:t>
            </a:r>
            <a:r>
              <a:rPr lang="en-US" sz="2400" b="0" i="1" baseline="-25000">
                <a:latin typeface="Times New Roman" charset="0"/>
              </a:rPr>
              <a:t>yy</a:t>
            </a:r>
            <a:r>
              <a:rPr lang="en-US" sz="2400" b="0">
                <a:latin typeface="Times New Roman" charset="0"/>
              </a:rPr>
              <a:t>-(0.9</a:t>
            </a:r>
            <a:r>
              <a:rPr lang="en-US" sz="2400" b="0" i="1">
                <a:latin typeface="Times New Roman" charset="0"/>
              </a:rPr>
              <a:t>D</a:t>
            </a:r>
            <a:r>
              <a:rPr lang="en-US" sz="2400" b="0" i="1" baseline="-25000">
                <a:latin typeface="Times New Roman" charset="0"/>
              </a:rPr>
              <a:t>xy</a:t>
            </a:r>
            <a:r>
              <a:rPr lang="en-US" sz="2400" b="0">
                <a:latin typeface="Times New Roman" charset="0"/>
              </a:rPr>
              <a:t>)</a:t>
            </a:r>
            <a:r>
              <a:rPr lang="en-US" sz="2400" b="0" baseline="30000">
                <a:latin typeface="Times New Roman" charset="0"/>
              </a:rPr>
              <a:t>2</a:t>
            </a:r>
          </a:p>
        </p:txBody>
      </p:sp>
      <p:cxnSp>
        <p:nvCxnSpPr>
          <p:cNvPr id="1692701" name="AutoShape 29"/>
          <p:cNvCxnSpPr>
            <a:cxnSpLocks noChangeShapeType="1"/>
            <a:endCxn id="1692700" idx="0"/>
          </p:cNvCxnSpPr>
          <p:nvPr/>
        </p:nvCxnSpPr>
        <p:spPr bwMode="auto">
          <a:xfrm>
            <a:off x="4343400" y="3184525"/>
            <a:ext cx="2095500" cy="971550"/>
          </a:xfrm>
          <a:prstGeom prst="bentConnector2">
            <a:avLst/>
          </a:prstGeom>
          <a:noFill/>
          <a:ln w="12700">
            <a:solidFill>
              <a:schemeClr val="tx1"/>
            </a:solidFill>
            <a:miter lim="800000"/>
            <a:headEnd/>
            <a:tailEnd type="triangle" w="med" len="med"/>
          </a:ln>
        </p:spPr>
      </p:cxnSp>
      <p:cxnSp>
        <p:nvCxnSpPr>
          <p:cNvPr id="1692702" name="AutoShape 30"/>
          <p:cNvCxnSpPr>
            <a:cxnSpLocks noChangeShapeType="1"/>
            <a:endCxn id="1692700" idx="1"/>
          </p:cNvCxnSpPr>
          <p:nvPr/>
        </p:nvCxnSpPr>
        <p:spPr bwMode="auto">
          <a:xfrm flipV="1">
            <a:off x="4343400" y="4391025"/>
            <a:ext cx="990600" cy="1588"/>
          </a:xfrm>
          <a:prstGeom prst="bentConnector3">
            <a:avLst>
              <a:gd name="adj1" fmla="val 50000"/>
            </a:avLst>
          </a:prstGeom>
          <a:noFill/>
          <a:ln w="12700">
            <a:solidFill>
              <a:schemeClr val="tx1"/>
            </a:solidFill>
            <a:miter lim="800000"/>
            <a:headEnd/>
            <a:tailEnd type="triangle" w="med" len="med"/>
          </a:ln>
        </p:spPr>
      </p:cxnSp>
      <p:cxnSp>
        <p:nvCxnSpPr>
          <p:cNvPr id="1692703" name="AutoShape 31"/>
          <p:cNvCxnSpPr>
            <a:cxnSpLocks noChangeShapeType="1"/>
            <a:endCxn id="1692700" idx="2"/>
          </p:cNvCxnSpPr>
          <p:nvPr/>
        </p:nvCxnSpPr>
        <p:spPr bwMode="auto">
          <a:xfrm flipV="1">
            <a:off x="4343400" y="4625975"/>
            <a:ext cx="2095500" cy="955675"/>
          </a:xfrm>
          <a:prstGeom prst="bentConnector2">
            <a:avLst/>
          </a:prstGeom>
          <a:noFill/>
          <a:ln w="12700">
            <a:solidFill>
              <a:schemeClr val="tx1"/>
            </a:solidFill>
            <a:miter lim="800000"/>
            <a:headEnd/>
            <a:tailEnd type="triangle" w="med" len="med"/>
          </a:ln>
        </p:spPr>
      </p:cxnSp>
      <p:cxnSp>
        <p:nvCxnSpPr>
          <p:cNvPr id="1692704" name="AutoShape 32"/>
          <p:cNvCxnSpPr>
            <a:cxnSpLocks noChangeShapeType="1"/>
            <a:stCxn id="1692700" idx="3"/>
          </p:cNvCxnSpPr>
          <p:nvPr/>
        </p:nvCxnSpPr>
        <p:spPr bwMode="auto">
          <a:xfrm>
            <a:off x="7543800" y="4391025"/>
            <a:ext cx="609600" cy="1057275"/>
          </a:xfrm>
          <a:prstGeom prst="bentConnector3">
            <a:avLst>
              <a:gd name="adj1" fmla="val 50000"/>
            </a:avLst>
          </a:prstGeom>
          <a:noFill/>
          <a:ln w="12700">
            <a:solidFill>
              <a:schemeClr val="tx1"/>
            </a:solidFill>
            <a:miter lim="800000"/>
            <a:headEnd/>
            <a:tailEnd type="triangle" w="med" len="med"/>
          </a:ln>
        </p:spPr>
      </p:cxnSp>
      <p:pic>
        <p:nvPicPr>
          <p:cNvPr id="1692705" name="Picture 33" descr="dxx_3"/>
          <p:cNvPicPr>
            <a:picLocks noChangeAspect="1" noChangeArrowheads="1"/>
          </p:cNvPicPr>
          <p:nvPr/>
        </p:nvPicPr>
        <p:blipFill>
          <a:blip r:embed="rId8"/>
          <a:srcRect/>
          <a:stretch>
            <a:fillRect/>
          </a:stretch>
        </p:blipFill>
        <p:spPr bwMode="auto">
          <a:xfrm>
            <a:off x="2743200" y="2670175"/>
            <a:ext cx="1371600" cy="1028700"/>
          </a:xfrm>
          <a:prstGeom prst="rect">
            <a:avLst/>
          </a:prstGeom>
          <a:noFill/>
          <a:ln w="9525">
            <a:noFill/>
            <a:miter lim="800000"/>
            <a:headEnd/>
            <a:tailEnd/>
          </a:ln>
        </p:spPr>
      </p:pic>
      <p:pic>
        <p:nvPicPr>
          <p:cNvPr id="1692706" name="Picture 34" descr="dxx_4"/>
          <p:cNvPicPr>
            <a:picLocks noChangeAspect="1" noChangeArrowheads="1"/>
          </p:cNvPicPr>
          <p:nvPr/>
        </p:nvPicPr>
        <p:blipFill>
          <a:blip r:embed="rId9"/>
          <a:srcRect/>
          <a:stretch>
            <a:fillRect/>
          </a:stretch>
        </p:blipFill>
        <p:spPr bwMode="auto">
          <a:xfrm>
            <a:off x="2743200" y="2670175"/>
            <a:ext cx="1371600" cy="1028700"/>
          </a:xfrm>
          <a:prstGeom prst="rect">
            <a:avLst/>
          </a:prstGeom>
          <a:noFill/>
          <a:ln w="9525">
            <a:noFill/>
            <a:miter lim="800000"/>
            <a:headEnd/>
            <a:tailEnd/>
          </a:ln>
        </p:spPr>
      </p:pic>
      <p:pic>
        <p:nvPicPr>
          <p:cNvPr id="1692707" name="Picture 35" descr="dxx_5"/>
          <p:cNvPicPr>
            <a:picLocks noChangeAspect="1" noChangeArrowheads="1"/>
          </p:cNvPicPr>
          <p:nvPr/>
        </p:nvPicPr>
        <p:blipFill>
          <a:blip r:embed="rId10"/>
          <a:srcRect/>
          <a:stretch>
            <a:fillRect/>
          </a:stretch>
        </p:blipFill>
        <p:spPr bwMode="auto">
          <a:xfrm>
            <a:off x="2743200" y="2670175"/>
            <a:ext cx="1371600" cy="1028700"/>
          </a:xfrm>
          <a:prstGeom prst="rect">
            <a:avLst/>
          </a:prstGeom>
          <a:noFill/>
          <a:ln w="9525">
            <a:noFill/>
            <a:miter lim="800000"/>
            <a:headEnd/>
            <a:tailEnd/>
          </a:ln>
        </p:spPr>
      </p:pic>
      <p:pic>
        <p:nvPicPr>
          <p:cNvPr id="1692708" name="Picture 36" descr="dxy_3"/>
          <p:cNvPicPr>
            <a:picLocks noChangeAspect="1" noChangeArrowheads="1"/>
          </p:cNvPicPr>
          <p:nvPr/>
        </p:nvPicPr>
        <p:blipFill>
          <a:blip r:embed="rId11"/>
          <a:srcRect/>
          <a:stretch>
            <a:fillRect/>
          </a:stretch>
        </p:blipFill>
        <p:spPr bwMode="auto">
          <a:xfrm>
            <a:off x="2743200" y="3878263"/>
            <a:ext cx="1371600" cy="1028700"/>
          </a:xfrm>
          <a:prstGeom prst="rect">
            <a:avLst/>
          </a:prstGeom>
          <a:noFill/>
          <a:ln w="9525">
            <a:noFill/>
            <a:miter lim="800000"/>
            <a:headEnd/>
            <a:tailEnd/>
          </a:ln>
        </p:spPr>
      </p:pic>
      <p:pic>
        <p:nvPicPr>
          <p:cNvPr id="1692709" name="Picture 37" descr="dxy_4"/>
          <p:cNvPicPr>
            <a:picLocks noChangeAspect="1" noChangeArrowheads="1"/>
          </p:cNvPicPr>
          <p:nvPr/>
        </p:nvPicPr>
        <p:blipFill>
          <a:blip r:embed="rId12"/>
          <a:srcRect/>
          <a:stretch>
            <a:fillRect/>
          </a:stretch>
        </p:blipFill>
        <p:spPr bwMode="auto">
          <a:xfrm>
            <a:off x="2743200" y="3878263"/>
            <a:ext cx="1371600" cy="1028700"/>
          </a:xfrm>
          <a:prstGeom prst="rect">
            <a:avLst/>
          </a:prstGeom>
          <a:noFill/>
          <a:ln w="9525">
            <a:noFill/>
            <a:miter lim="800000"/>
            <a:headEnd/>
            <a:tailEnd/>
          </a:ln>
        </p:spPr>
      </p:pic>
      <p:pic>
        <p:nvPicPr>
          <p:cNvPr id="1692710" name="Picture 38" descr="dxy_5"/>
          <p:cNvPicPr>
            <a:picLocks noChangeAspect="1" noChangeArrowheads="1"/>
          </p:cNvPicPr>
          <p:nvPr/>
        </p:nvPicPr>
        <p:blipFill>
          <a:blip r:embed="rId13"/>
          <a:srcRect/>
          <a:stretch>
            <a:fillRect/>
          </a:stretch>
        </p:blipFill>
        <p:spPr bwMode="auto">
          <a:xfrm>
            <a:off x="2743200" y="3878263"/>
            <a:ext cx="1371600" cy="1028700"/>
          </a:xfrm>
          <a:prstGeom prst="rect">
            <a:avLst/>
          </a:prstGeom>
          <a:noFill/>
          <a:ln w="9525">
            <a:noFill/>
            <a:miter lim="800000"/>
            <a:headEnd/>
            <a:tailEnd/>
          </a:ln>
        </p:spPr>
      </p:pic>
      <p:pic>
        <p:nvPicPr>
          <p:cNvPr id="1692711" name="Picture 39" descr="dyy_3"/>
          <p:cNvPicPr>
            <a:picLocks noChangeAspect="1" noChangeArrowheads="1"/>
          </p:cNvPicPr>
          <p:nvPr/>
        </p:nvPicPr>
        <p:blipFill>
          <a:blip r:embed="rId14"/>
          <a:srcRect/>
          <a:stretch>
            <a:fillRect/>
          </a:stretch>
        </p:blipFill>
        <p:spPr bwMode="auto">
          <a:xfrm>
            <a:off x="2743200" y="5067300"/>
            <a:ext cx="1371600" cy="1028700"/>
          </a:xfrm>
          <a:prstGeom prst="rect">
            <a:avLst/>
          </a:prstGeom>
          <a:noFill/>
          <a:ln w="9525">
            <a:noFill/>
            <a:miter lim="800000"/>
            <a:headEnd/>
            <a:tailEnd/>
          </a:ln>
        </p:spPr>
      </p:pic>
      <p:pic>
        <p:nvPicPr>
          <p:cNvPr id="1692712" name="Picture 40" descr="dyy_4"/>
          <p:cNvPicPr>
            <a:picLocks noChangeAspect="1" noChangeArrowheads="1"/>
          </p:cNvPicPr>
          <p:nvPr/>
        </p:nvPicPr>
        <p:blipFill>
          <a:blip r:embed="rId15"/>
          <a:srcRect/>
          <a:stretch>
            <a:fillRect/>
          </a:stretch>
        </p:blipFill>
        <p:spPr bwMode="auto">
          <a:xfrm>
            <a:off x="2743200" y="5067300"/>
            <a:ext cx="1371600" cy="1028700"/>
          </a:xfrm>
          <a:prstGeom prst="rect">
            <a:avLst/>
          </a:prstGeom>
          <a:noFill/>
          <a:ln w="9525">
            <a:noFill/>
            <a:miter lim="800000"/>
            <a:headEnd/>
            <a:tailEnd/>
          </a:ln>
        </p:spPr>
      </p:pic>
      <p:pic>
        <p:nvPicPr>
          <p:cNvPr id="1692713" name="Picture 41" descr="dyy_5"/>
          <p:cNvPicPr>
            <a:picLocks noChangeAspect="1" noChangeArrowheads="1"/>
          </p:cNvPicPr>
          <p:nvPr/>
        </p:nvPicPr>
        <p:blipFill>
          <a:blip r:embed="rId16"/>
          <a:srcRect/>
          <a:stretch>
            <a:fillRect/>
          </a:stretch>
        </p:blipFill>
        <p:spPr bwMode="auto">
          <a:xfrm>
            <a:off x="2743200" y="5067300"/>
            <a:ext cx="1371600" cy="1028700"/>
          </a:xfrm>
          <a:prstGeom prst="rect">
            <a:avLst/>
          </a:prstGeom>
          <a:noFill/>
          <a:ln w="9525">
            <a:noFill/>
            <a:miter lim="800000"/>
            <a:headEnd/>
            <a:tailEnd/>
          </a:ln>
        </p:spPr>
      </p:pic>
      <p:grpSp>
        <p:nvGrpSpPr>
          <p:cNvPr id="5" name="Group 42"/>
          <p:cNvGrpSpPr>
            <a:grpSpLocks/>
          </p:cNvGrpSpPr>
          <p:nvPr/>
        </p:nvGrpSpPr>
        <p:grpSpPr bwMode="auto">
          <a:xfrm rot="5400000">
            <a:off x="1676400" y="2903538"/>
            <a:ext cx="533400" cy="533400"/>
            <a:chOff x="3024" y="288"/>
            <a:chExt cx="624" cy="624"/>
          </a:xfrm>
        </p:grpSpPr>
        <p:sp>
          <p:nvSpPr>
            <p:cNvPr id="129840" name="Rectangle 43"/>
            <p:cNvSpPr>
              <a:spLocks noChangeArrowheads="1"/>
            </p:cNvSpPr>
            <p:nvPr/>
          </p:nvSpPr>
          <p:spPr bwMode="auto">
            <a:xfrm>
              <a:off x="3024" y="28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41" name="Rectangle 44"/>
            <p:cNvSpPr>
              <a:spLocks noChangeArrowheads="1"/>
            </p:cNvSpPr>
            <p:nvPr/>
          </p:nvSpPr>
          <p:spPr bwMode="auto">
            <a:xfrm>
              <a:off x="3168" y="288"/>
              <a:ext cx="336" cy="624"/>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42" name="Rectangle 45"/>
            <p:cNvSpPr>
              <a:spLocks noChangeArrowheads="1"/>
            </p:cNvSpPr>
            <p:nvPr/>
          </p:nvSpPr>
          <p:spPr bwMode="auto">
            <a:xfrm>
              <a:off x="3168" y="480"/>
              <a:ext cx="336"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grpSp>
        <p:nvGrpSpPr>
          <p:cNvPr id="6" name="Group 46"/>
          <p:cNvGrpSpPr>
            <a:grpSpLocks/>
          </p:cNvGrpSpPr>
          <p:nvPr/>
        </p:nvGrpSpPr>
        <p:grpSpPr bwMode="auto">
          <a:xfrm>
            <a:off x="1676400" y="5300663"/>
            <a:ext cx="533400" cy="533400"/>
            <a:chOff x="3024" y="288"/>
            <a:chExt cx="624" cy="624"/>
          </a:xfrm>
        </p:grpSpPr>
        <p:sp>
          <p:nvSpPr>
            <p:cNvPr id="129837" name="Rectangle 47"/>
            <p:cNvSpPr>
              <a:spLocks noChangeArrowheads="1"/>
            </p:cNvSpPr>
            <p:nvPr/>
          </p:nvSpPr>
          <p:spPr bwMode="auto">
            <a:xfrm>
              <a:off x="3024" y="28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38" name="Rectangle 48"/>
            <p:cNvSpPr>
              <a:spLocks noChangeArrowheads="1"/>
            </p:cNvSpPr>
            <p:nvPr/>
          </p:nvSpPr>
          <p:spPr bwMode="auto">
            <a:xfrm>
              <a:off x="3168" y="288"/>
              <a:ext cx="336" cy="624"/>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39" name="Rectangle 49"/>
            <p:cNvSpPr>
              <a:spLocks noChangeArrowheads="1"/>
            </p:cNvSpPr>
            <p:nvPr/>
          </p:nvSpPr>
          <p:spPr bwMode="auto">
            <a:xfrm>
              <a:off x="3168" y="480"/>
              <a:ext cx="336"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grpSp>
        <p:nvGrpSpPr>
          <p:cNvPr id="7" name="Group 50"/>
          <p:cNvGrpSpPr>
            <a:grpSpLocks/>
          </p:cNvGrpSpPr>
          <p:nvPr/>
        </p:nvGrpSpPr>
        <p:grpSpPr bwMode="auto">
          <a:xfrm>
            <a:off x="1676400" y="4111625"/>
            <a:ext cx="533400" cy="533400"/>
            <a:chOff x="816" y="1728"/>
            <a:chExt cx="624" cy="624"/>
          </a:xfrm>
        </p:grpSpPr>
        <p:sp>
          <p:nvSpPr>
            <p:cNvPr id="129832" name="Rectangle 51"/>
            <p:cNvSpPr>
              <a:spLocks noChangeArrowheads="1"/>
            </p:cNvSpPr>
            <p:nvPr/>
          </p:nvSpPr>
          <p:spPr bwMode="auto">
            <a:xfrm>
              <a:off x="816" y="172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33" name="Rectangle 52"/>
            <p:cNvSpPr>
              <a:spLocks noChangeArrowheads="1"/>
            </p:cNvSpPr>
            <p:nvPr/>
          </p:nvSpPr>
          <p:spPr bwMode="auto">
            <a:xfrm>
              <a:off x="864" y="1776"/>
              <a:ext cx="240" cy="240"/>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34" name="Rectangle 53"/>
            <p:cNvSpPr>
              <a:spLocks noChangeArrowheads="1"/>
            </p:cNvSpPr>
            <p:nvPr/>
          </p:nvSpPr>
          <p:spPr bwMode="auto">
            <a:xfrm>
              <a:off x="1152" y="1776"/>
              <a:ext cx="240"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35" name="Rectangle 54"/>
            <p:cNvSpPr>
              <a:spLocks noChangeArrowheads="1"/>
            </p:cNvSpPr>
            <p:nvPr/>
          </p:nvSpPr>
          <p:spPr bwMode="auto">
            <a:xfrm>
              <a:off x="864" y="2064"/>
              <a:ext cx="240"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36" name="Rectangle 55"/>
            <p:cNvSpPr>
              <a:spLocks noChangeArrowheads="1"/>
            </p:cNvSpPr>
            <p:nvPr/>
          </p:nvSpPr>
          <p:spPr bwMode="auto">
            <a:xfrm>
              <a:off x="1152" y="2064"/>
              <a:ext cx="240" cy="240"/>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grpSp>
        <p:nvGrpSpPr>
          <p:cNvPr id="8" name="Group 56"/>
          <p:cNvGrpSpPr>
            <a:grpSpLocks/>
          </p:cNvGrpSpPr>
          <p:nvPr/>
        </p:nvGrpSpPr>
        <p:grpSpPr bwMode="auto">
          <a:xfrm rot="5400000">
            <a:off x="1600200" y="2827338"/>
            <a:ext cx="685800" cy="685800"/>
            <a:chOff x="3024" y="288"/>
            <a:chExt cx="624" cy="624"/>
          </a:xfrm>
        </p:grpSpPr>
        <p:sp>
          <p:nvSpPr>
            <p:cNvPr id="129829" name="Rectangle 57"/>
            <p:cNvSpPr>
              <a:spLocks noChangeArrowheads="1"/>
            </p:cNvSpPr>
            <p:nvPr/>
          </p:nvSpPr>
          <p:spPr bwMode="auto">
            <a:xfrm>
              <a:off x="3024" y="28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30" name="Rectangle 58"/>
            <p:cNvSpPr>
              <a:spLocks noChangeArrowheads="1"/>
            </p:cNvSpPr>
            <p:nvPr/>
          </p:nvSpPr>
          <p:spPr bwMode="auto">
            <a:xfrm>
              <a:off x="3168" y="288"/>
              <a:ext cx="336" cy="624"/>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31" name="Rectangle 59"/>
            <p:cNvSpPr>
              <a:spLocks noChangeArrowheads="1"/>
            </p:cNvSpPr>
            <p:nvPr/>
          </p:nvSpPr>
          <p:spPr bwMode="auto">
            <a:xfrm>
              <a:off x="3168" y="480"/>
              <a:ext cx="336"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grpSp>
        <p:nvGrpSpPr>
          <p:cNvPr id="9" name="Group 60"/>
          <p:cNvGrpSpPr>
            <a:grpSpLocks/>
          </p:cNvGrpSpPr>
          <p:nvPr/>
        </p:nvGrpSpPr>
        <p:grpSpPr bwMode="auto">
          <a:xfrm>
            <a:off x="1600200" y="5224463"/>
            <a:ext cx="685800" cy="685800"/>
            <a:chOff x="3024" y="288"/>
            <a:chExt cx="624" cy="624"/>
          </a:xfrm>
        </p:grpSpPr>
        <p:sp>
          <p:nvSpPr>
            <p:cNvPr id="129826" name="Rectangle 61"/>
            <p:cNvSpPr>
              <a:spLocks noChangeArrowheads="1"/>
            </p:cNvSpPr>
            <p:nvPr/>
          </p:nvSpPr>
          <p:spPr bwMode="auto">
            <a:xfrm>
              <a:off x="3024" y="28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27" name="Rectangle 62"/>
            <p:cNvSpPr>
              <a:spLocks noChangeArrowheads="1"/>
            </p:cNvSpPr>
            <p:nvPr/>
          </p:nvSpPr>
          <p:spPr bwMode="auto">
            <a:xfrm>
              <a:off x="3168" y="288"/>
              <a:ext cx="336" cy="624"/>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28" name="Rectangle 63"/>
            <p:cNvSpPr>
              <a:spLocks noChangeArrowheads="1"/>
            </p:cNvSpPr>
            <p:nvPr/>
          </p:nvSpPr>
          <p:spPr bwMode="auto">
            <a:xfrm>
              <a:off x="3168" y="480"/>
              <a:ext cx="336"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grpSp>
        <p:nvGrpSpPr>
          <p:cNvPr id="10" name="Group 64"/>
          <p:cNvGrpSpPr>
            <a:grpSpLocks/>
          </p:cNvGrpSpPr>
          <p:nvPr/>
        </p:nvGrpSpPr>
        <p:grpSpPr bwMode="auto">
          <a:xfrm>
            <a:off x="1600200" y="4035425"/>
            <a:ext cx="685800" cy="685800"/>
            <a:chOff x="816" y="1728"/>
            <a:chExt cx="624" cy="624"/>
          </a:xfrm>
        </p:grpSpPr>
        <p:sp>
          <p:nvSpPr>
            <p:cNvPr id="129821" name="Rectangle 65"/>
            <p:cNvSpPr>
              <a:spLocks noChangeArrowheads="1"/>
            </p:cNvSpPr>
            <p:nvPr/>
          </p:nvSpPr>
          <p:spPr bwMode="auto">
            <a:xfrm>
              <a:off x="816" y="172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22" name="Rectangle 66"/>
            <p:cNvSpPr>
              <a:spLocks noChangeArrowheads="1"/>
            </p:cNvSpPr>
            <p:nvPr/>
          </p:nvSpPr>
          <p:spPr bwMode="auto">
            <a:xfrm>
              <a:off x="864" y="1776"/>
              <a:ext cx="240" cy="240"/>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23" name="Rectangle 67"/>
            <p:cNvSpPr>
              <a:spLocks noChangeArrowheads="1"/>
            </p:cNvSpPr>
            <p:nvPr/>
          </p:nvSpPr>
          <p:spPr bwMode="auto">
            <a:xfrm>
              <a:off x="1152" y="1776"/>
              <a:ext cx="240"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24" name="Rectangle 68"/>
            <p:cNvSpPr>
              <a:spLocks noChangeArrowheads="1"/>
            </p:cNvSpPr>
            <p:nvPr/>
          </p:nvSpPr>
          <p:spPr bwMode="auto">
            <a:xfrm>
              <a:off x="864" y="2064"/>
              <a:ext cx="240"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25" name="Rectangle 69"/>
            <p:cNvSpPr>
              <a:spLocks noChangeArrowheads="1"/>
            </p:cNvSpPr>
            <p:nvPr/>
          </p:nvSpPr>
          <p:spPr bwMode="auto">
            <a:xfrm>
              <a:off x="1152" y="2064"/>
              <a:ext cx="240" cy="240"/>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grpSp>
        <p:nvGrpSpPr>
          <p:cNvPr id="11" name="Group 70"/>
          <p:cNvGrpSpPr>
            <a:grpSpLocks/>
          </p:cNvGrpSpPr>
          <p:nvPr/>
        </p:nvGrpSpPr>
        <p:grpSpPr bwMode="auto">
          <a:xfrm rot="5400000">
            <a:off x="1524000" y="2751138"/>
            <a:ext cx="838200" cy="838200"/>
            <a:chOff x="3024" y="288"/>
            <a:chExt cx="624" cy="624"/>
          </a:xfrm>
        </p:grpSpPr>
        <p:sp>
          <p:nvSpPr>
            <p:cNvPr id="129818" name="Rectangle 71"/>
            <p:cNvSpPr>
              <a:spLocks noChangeArrowheads="1"/>
            </p:cNvSpPr>
            <p:nvPr/>
          </p:nvSpPr>
          <p:spPr bwMode="auto">
            <a:xfrm>
              <a:off x="3024" y="28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19" name="Rectangle 72"/>
            <p:cNvSpPr>
              <a:spLocks noChangeArrowheads="1"/>
            </p:cNvSpPr>
            <p:nvPr/>
          </p:nvSpPr>
          <p:spPr bwMode="auto">
            <a:xfrm>
              <a:off x="3168" y="288"/>
              <a:ext cx="336" cy="624"/>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20" name="Rectangle 73"/>
            <p:cNvSpPr>
              <a:spLocks noChangeArrowheads="1"/>
            </p:cNvSpPr>
            <p:nvPr/>
          </p:nvSpPr>
          <p:spPr bwMode="auto">
            <a:xfrm>
              <a:off x="3168" y="480"/>
              <a:ext cx="336"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grpSp>
        <p:nvGrpSpPr>
          <p:cNvPr id="12" name="Group 74"/>
          <p:cNvGrpSpPr>
            <a:grpSpLocks/>
          </p:cNvGrpSpPr>
          <p:nvPr/>
        </p:nvGrpSpPr>
        <p:grpSpPr bwMode="auto">
          <a:xfrm>
            <a:off x="1524000" y="5148263"/>
            <a:ext cx="838200" cy="838200"/>
            <a:chOff x="3024" y="288"/>
            <a:chExt cx="624" cy="624"/>
          </a:xfrm>
        </p:grpSpPr>
        <p:sp>
          <p:nvSpPr>
            <p:cNvPr id="129815" name="Rectangle 75"/>
            <p:cNvSpPr>
              <a:spLocks noChangeArrowheads="1"/>
            </p:cNvSpPr>
            <p:nvPr/>
          </p:nvSpPr>
          <p:spPr bwMode="auto">
            <a:xfrm>
              <a:off x="3024" y="28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16" name="Rectangle 76"/>
            <p:cNvSpPr>
              <a:spLocks noChangeArrowheads="1"/>
            </p:cNvSpPr>
            <p:nvPr/>
          </p:nvSpPr>
          <p:spPr bwMode="auto">
            <a:xfrm>
              <a:off x="3168" y="288"/>
              <a:ext cx="336" cy="624"/>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17" name="Rectangle 77"/>
            <p:cNvSpPr>
              <a:spLocks noChangeArrowheads="1"/>
            </p:cNvSpPr>
            <p:nvPr/>
          </p:nvSpPr>
          <p:spPr bwMode="auto">
            <a:xfrm>
              <a:off x="3168" y="480"/>
              <a:ext cx="336"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grpSp>
        <p:nvGrpSpPr>
          <p:cNvPr id="13" name="Group 78"/>
          <p:cNvGrpSpPr>
            <a:grpSpLocks/>
          </p:cNvGrpSpPr>
          <p:nvPr/>
        </p:nvGrpSpPr>
        <p:grpSpPr bwMode="auto">
          <a:xfrm>
            <a:off x="1524000" y="3959225"/>
            <a:ext cx="838200" cy="838200"/>
            <a:chOff x="816" y="1728"/>
            <a:chExt cx="624" cy="624"/>
          </a:xfrm>
        </p:grpSpPr>
        <p:sp>
          <p:nvSpPr>
            <p:cNvPr id="129810" name="Rectangle 79"/>
            <p:cNvSpPr>
              <a:spLocks noChangeArrowheads="1"/>
            </p:cNvSpPr>
            <p:nvPr/>
          </p:nvSpPr>
          <p:spPr bwMode="auto">
            <a:xfrm>
              <a:off x="816" y="1728"/>
              <a:ext cx="624" cy="624"/>
            </a:xfrm>
            <a:prstGeom prst="rect">
              <a:avLst/>
            </a:prstGeom>
            <a:solidFill>
              <a:srgbClr val="B2B2B2"/>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11" name="Rectangle 80"/>
            <p:cNvSpPr>
              <a:spLocks noChangeArrowheads="1"/>
            </p:cNvSpPr>
            <p:nvPr/>
          </p:nvSpPr>
          <p:spPr bwMode="auto">
            <a:xfrm>
              <a:off x="864" y="1776"/>
              <a:ext cx="240" cy="240"/>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12" name="Rectangle 81"/>
            <p:cNvSpPr>
              <a:spLocks noChangeArrowheads="1"/>
            </p:cNvSpPr>
            <p:nvPr/>
          </p:nvSpPr>
          <p:spPr bwMode="auto">
            <a:xfrm>
              <a:off x="1152" y="1776"/>
              <a:ext cx="240"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13" name="Rectangle 82"/>
            <p:cNvSpPr>
              <a:spLocks noChangeArrowheads="1"/>
            </p:cNvSpPr>
            <p:nvPr/>
          </p:nvSpPr>
          <p:spPr bwMode="auto">
            <a:xfrm>
              <a:off x="864" y="2064"/>
              <a:ext cx="240" cy="240"/>
            </a:xfrm>
            <a:prstGeom prst="rect">
              <a:avLst/>
            </a:prstGeom>
            <a:solidFill>
              <a:schemeClr val="tx1"/>
            </a:solidFill>
            <a:ln w="12700">
              <a:solidFill>
                <a:schemeClr val="tx1"/>
              </a:solidFill>
              <a:miter lim="800000"/>
              <a:headEnd/>
              <a:tailEnd/>
            </a:ln>
          </p:spPr>
          <p:txBody>
            <a:bodyPr wrap="none" anchor="ctr">
              <a:prstTxWarp prst="textNoShape">
                <a:avLst/>
              </a:prstTxWarp>
            </a:bodyPr>
            <a:lstStyle/>
            <a:p>
              <a:pPr eaLnBrk="0" hangingPunct="0"/>
              <a:endParaRPr lang="en-US"/>
            </a:p>
          </p:txBody>
        </p:sp>
        <p:sp>
          <p:nvSpPr>
            <p:cNvPr id="129814" name="Rectangle 83"/>
            <p:cNvSpPr>
              <a:spLocks noChangeArrowheads="1"/>
            </p:cNvSpPr>
            <p:nvPr/>
          </p:nvSpPr>
          <p:spPr bwMode="auto">
            <a:xfrm>
              <a:off x="1152" y="2064"/>
              <a:ext cx="240" cy="240"/>
            </a:xfrm>
            <a:prstGeom prst="rect">
              <a:avLst/>
            </a:prstGeom>
            <a:solidFill>
              <a:schemeClr val="bg1"/>
            </a:solidFill>
            <a:ln w="12700">
              <a:solidFill>
                <a:schemeClr val="tx1"/>
              </a:solidFill>
              <a:miter lim="800000"/>
              <a:headEnd/>
              <a:tailEnd/>
            </a:ln>
          </p:spPr>
          <p:txBody>
            <a:bodyPr wrap="none" anchor="ctr">
              <a:prstTxWarp prst="textNoShape">
                <a:avLst/>
              </a:prstTxWarp>
            </a:bodyPr>
            <a:lstStyle/>
            <a:p>
              <a:pPr eaLnBrk="0" hangingPunct="0"/>
              <a:endParaRPr lang="en-US"/>
            </a:p>
          </p:txBody>
        </p:sp>
      </p:grpSp>
      <p:cxnSp>
        <p:nvCxnSpPr>
          <p:cNvPr id="1692756" name="AutoShape 84"/>
          <p:cNvCxnSpPr>
            <a:cxnSpLocks noChangeShapeType="1"/>
            <a:stCxn id="1692700" idx="3"/>
          </p:cNvCxnSpPr>
          <p:nvPr/>
        </p:nvCxnSpPr>
        <p:spPr bwMode="auto">
          <a:xfrm flipV="1">
            <a:off x="7543800" y="4152900"/>
            <a:ext cx="609600" cy="238125"/>
          </a:xfrm>
          <a:prstGeom prst="bentConnector3">
            <a:avLst>
              <a:gd name="adj1" fmla="val 50000"/>
            </a:avLst>
          </a:prstGeom>
          <a:noFill/>
          <a:ln w="12700">
            <a:solidFill>
              <a:schemeClr val="tx1"/>
            </a:solidFill>
            <a:miter lim="800000"/>
            <a:headEnd/>
            <a:tailEnd type="triangle" w="med" len="med"/>
          </a:ln>
        </p:spPr>
      </p:cxnSp>
      <p:cxnSp>
        <p:nvCxnSpPr>
          <p:cNvPr id="1692757" name="AutoShape 85"/>
          <p:cNvCxnSpPr>
            <a:cxnSpLocks noChangeShapeType="1"/>
            <a:stCxn id="1692700" idx="3"/>
          </p:cNvCxnSpPr>
          <p:nvPr/>
        </p:nvCxnSpPr>
        <p:spPr bwMode="auto">
          <a:xfrm flipV="1">
            <a:off x="7543800" y="2857500"/>
            <a:ext cx="609600" cy="1533525"/>
          </a:xfrm>
          <a:prstGeom prst="bentConnector3">
            <a:avLst>
              <a:gd name="adj1" fmla="val 50000"/>
            </a:avLst>
          </a:prstGeom>
          <a:noFill/>
          <a:ln w="12700">
            <a:solidFill>
              <a:schemeClr val="tx1"/>
            </a:solidFill>
            <a:miter lim="800000"/>
            <a:headEnd/>
            <a:tailEnd type="triangle" w="med" len="med"/>
          </a:ln>
        </p:spPr>
      </p:cxnSp>
      <p:sp>
        <p:nvSpPr>
          <p:cNvPr id="1692759" name="Text Box 87"/>
          <p:cNvSpPr txBox="1">
            <a:spLocks noChangeArrowheads="1"/>
          </p:cNvSpPr>
          <p:nvPr/>
        </p:nvSpPr>
        <p:spPr bwMode="auto">
          <a:xfrm>
            <a:off x="1447800" y="6019800"/>
            <a:ext cx="1014413" cy="457200"/>
          </a:xfrm>
          <a:prstGeom prst="rect">
            <a:avLst/>
          </a:prstGeom>
          <a:noFill/>
          <a:ln w="12700">
            <a:noFill/>
            <a:miter lim="800000"/>
            <a:headEnd/>
            <a:tailEnd/>
          </a:ln>
        </p:spPr>
        <p:txBody>
          <a:bodyPr wrap="none">
            <a:prstTxWarp prst="textNoShape">
              <a:avLst/>
            </a:prstTxWarp>
            <a:spAutoFit/>
          </a:bodyPr>
          <a:lstStyle/>
          <a:p>
            <a:pPr algn="ctr" eaLnBrk="0" hangingPunct="0"/>
            <a:r>
              <a:rPr lang="en-US" sz="2400" b="0"/>
              <a:t>Filters</a:t>
            </a:r>
          </a:p>
        </p:txBody>
      </p:sp>
      <p:sp>
        <p:nvSpPr>
          <p:cNvPr id="1692760" name="Text Box 88"/>
          <p:cNvSpPr txBox="1">
            <a:spLocks noChangeArrowheads="1"/>
          </p:cNvSpPr>
          <p:nvPr/>
        </p:nvSpPr>
        <p:spPr bwMode="auto">
          <a:xfrm>
            <a:off x="4114800" y="2566988"/>
            <a:ext cx="762000" cy="579437"/>
          </a:xfrm>
          <a:prstGeom prst="rect">
            <a:avLst/>
          </a:prstGeom>
          <a:noFill/>
          <a:ln w="12700">
            <a:noFill/>
            <a:miter lim="800000"/>
            <a:headEnd/>
            <a:tailEnd/>
          </a:ln>
        </p:spPr>
        <p:txBody>
          <a:bodyPr>
            <a:prstTxWarp prst="textNoShape">
              <a:avLst/>
            </a:prstTxWarp>
            <a:spAutoFit/>
          </a:bodyPr>
          <a:lstStyle/>
          <a:p>
            <a:pPr eaLnBrk="0" hangingPunct="0"/>
            <a:r>
              <a:rPr lang="en-US" b="0" i="1">
                <a:latin typeface="Times New Roman" charset="0"/>
              </a:rPr>
              <a:t>D</a:t>
            </a:r>
            <a:r>
              <a:rPr lang="en-US" b="0" i="1" baseline="-25000">
                <a:latin typeface="Times New Roman" charset="0"/>
              </a:rPr>
              <a:t>xx</a:t>
            </a:r>
          </a:p>
        </p:txBody>
      </p:sp>
      <p:sp>
        <p:nvSpPr>
          <p:cNvPr id="1692761" name="Text Box 89"/>
          <p:cNvSpPr txBox="1">
            <a:spLocks noChangeArrowheads="1"/>
          </p:cNvSpPr>
          <p:nvPr/>
        </p:nvSpPr>
        <p:spPr bwMode="auto">
          <a:xfrm>
            <a:off x="4114800" y="3775075"/>
            <a:ext cx="762000" cy="579438"/>
          </a:xfrm>
          <a:prstGeom prst="rect">
            <a:avLst/>
          </a:prstGeom>
          <a:noFill/>
          <a:ln w="12700">
            <a:noFill/>
            <a:miter lim="800000"/>
            <a:headEnd/>
            <a:tailEnd/>
          </a:ln>
        </p:spPr>
        <p:txBody>
          <a:bodyPr>
            <a:prstTxWarp prst="textNoShape">
              <a:avLst/>
            </a:prstTxWarp>
            <a:spAutoFit/>
          </a:bodyPr>
          <a:lstStyle/>
          <a:p>
            <a:pPr eaLnBrk="0" hangingPunct="0"/>
            <a:r>
              <a:rPr lang="en-US" b="0" i="1">
                <a:latin typeface="Times New Roman" charset="0"/>
              </a:rPr>
              <a:t>D</a:t>
            </a:r>
            <a:r>
              <a:rPr lang="en-US" b="0" i="1" baseline="-25000">
                <a:latin typeface="Times New Roman" charset="0"/>
              </a:rPr>
              <a:t>xy</a:t>
            </a:r>
          </a:p>
        </p:txBody>
      </p:sp>
      <p:sp>
        <p:nvSpPr>
          <p:cNvPr id="1692762" name="Text Box 90"/>
          <p:cNvSpPr txBox="1">
            <a:spLocks noChangeArrowheads="1"/>
          </p:cNvSpPr>
          <p:nvPr/>
        </p:nvSpPr>
        <p:spPr bwMode="auto">
          <a:xfrm>
            <a:off x="4114800" y="4994275"/>
            <a:ext cx="762000" cy="579438"/>
          </a:xfrm>
          <a:prstGeom prst="rect">
            <a:avLst/>
          </a:prstGeom>
          <a:noFill/>
          <a:ln w="12700">
            <a:noFill/>
            <a:miter lim="800000"/>
            <a:headEnd/>
            <a:tailEnd/>
          </a:ln>
        </p:spPr>
        <p:txBody>
          <a:bodyPr>
            <a:prstTxWarp prst="textNoShape">
              <a:avLst/>
            </a:prstTxWarp>
            <a:spAutoFit/>
          </a:bodyPr>
          <a:lstStyle/>
          <a:p>
            <a:pPr eaLnBrk="0" hangingPunct="0"/>
            <a:r>
              <a:rPr lang="en-US" b="0" i="1">
                <a:latin typeface="Times New Roman" charset="0"/>
              </a:rPr>
              <a:t>D</a:t>
            </a:r>
            <a:r>
              <a:rPr lang="en-US" b="0" i="1" baseline="-25000">
                <a:latin typeface="Times New Roman" charset="0"/>
              </a:rPr>
              <a:t>yy</a:t>
            </a:r>
          </a:p>
        </p:txBody>
      </p:sp>
      <p:sp>
        <p:nvSpPr>
          <p:cNvPr id="1692763" name="Text Box 91"/>
          <p:cNvSpPr txBox="1">
            <a:spLocks noChangeArrowheads="1"/>
          </p:cNvSpPr>
          <p:nvPr/>
        </p:nvSpPr>
        <p:spPr bwMode="auto">
          <a:xfrm>
            <a:off x="7575550" y="6019800"/>
            <a:ext cx="2254250" cy="457200"/>
          </a:xfrm>
          <a:prstGeom prst="rect">
            <a:avLst/>
          </a:prstGeom>
          <a:noFill/>
          <a:ln w="12700">
            <a:noFill/>
            <a:miter lim="800000"/>
            <a:headEnd/>
            <a:tailEnd/>
          </a:ln>
        </p:spPr>
        <p:txBody>
          <a:bodyPr wrap="none">
            <a:prstTxWarp prst="textNoShape">
              <a:avLst/>
            </a:prstTxWarp>
            <a:spAutoFit/>
          </a:bodyPr>
          <a:lstStyle/>
          <a:p>
            <a:pPr algn="ctr" eaLnBrk="0" hangingPunct="0"/>
            <a:r>
              <a:rPr lang="en-US" sz="2400" b="0"/>
              <a:t>Blob Response</a:t>
            </a:r>
          </a:p>
        </p:txBody>
      </p:sp>
      <p:sp>
        <p:nvSpPr>
          <p:cNvPr id="1692764" name="Rectangle 92"/>
          <p:cNvSpPr>
            <a:spLocks noGrp="1" noChangeArrowheads="1"/>
          </p:cNvSpPr>
          <p:nvPr>
            <p:ph type="title"/>
          </p:nvPr>
        </p:nvSpPr>
        <p:spPr/>
        <p:txBody>
          <a:bodyPr/>
          <a:lstStyle/>
          <a:p>
            <a:pPr>
              <a:defRPr/>
            </a:pPr>
            <a:r>
              <a:rPr lang="en-US" dirty="0" smtClean="0">
                <a:ea typeface="+mj-ea"/>
                <a:cs typeface="+mj-cs"/>
              </a:rPr>
              <a:t>Computing Visual Words</a:t>
            </a:r>
            <a:endParaRPr lang="en-US" dirty="0">
              <a:ea typeface="+mj-ea"/>
              <a:cs typeface="+mj-cs"/>
            </a:endParaRPr>
          </a:p>
        </p:txBody>
      </p:sp>
      <p:grpSp>
        <p:nvGrpSpPr>
          <p:cNvPr id="14" name="Group 93"/>
          <p:cNvGrpSpPr>
            <a:grpSpLocks/>
          </p:cNvGrpSpPr>
          <p:nvPr/>
        </p:nvGrpSpPr>
        <p:grpSpPr bwMode="auto">
          <a:xfrm>
            <a:off x="6324600" y="1676400"/>
            <a:ext cx="1828800" cy="3856038"/>
            <a:chOff x="3984" y="1056"/>
            <a:chExt cx="1152" cy="2429"/>
          </a:xfrm>
        </p:grpSpPr>
        <p:sp>
          <p:nvSpPr>
            <p:cNvPr id="129804" name="Line 94"/>
            <p:cNvSpPr>
              <a:spLocks noChangeShapeType="1"/>
            </p:cNvSpPr>
            <p:nvPr/>
          </p:nvSpPr>
          <p:spPr bwMode="auto">
            <a:xfrm>
              <a:off x="4272" y="3120"/>
              <a:ext cx="864" cy="0"/>
            </a:xfrm>
            <a:prstGeom prst="line">
              <a:avLst/>
            </a:prstGeom>
            <a:noFill/>
            <a:ln w="28575">
              <a:solidFill>
                <a:schemeClr val="tx1"/>
              </a:solidFill>
              <a:round/>
              <a:headEnd/>
              <a:tailEnd type="triangle" w="lg" len="lg"/>
            </a:ln>
          </p:spPr>
          <p:txBody>
            <a:bodyPr>
              <a:prstTxWarp prst="textNoShape">
                <a:avLst/>
              </a:prstTxWarp>
            </a:bodyPr>
            <a:lstStyle/>
            <a:p>
              <a:endParaRPr lang="en-US"/>
            </a:p>
          </p:txBody>
        </p:sp>
        <p:sp>
          <p:nvSpPr>
            <p:cNvPr id="129805" name="Line 95"/>
            <p:cNvSpPr>
              <a:spLocks noChangeShapeType="1"/>
            </p:cNvSpPr>
            <p:nvPr/>
          </p:nvSpPr>
          <p:spPr bwMode="auto">
            <a:xfrm flipV="1">
              <a:off x="4272" y="2304"/>
              <a:ext cx="0" cy="816"/>
            </a:xfrm>
            <a:prstGeom prst="line">
              <a:avLst/>
            </a:prstGeom>
            <a:noFill/>
            <a:ln w="28575">
              <a:solidFill>
                <a:schemeClr val="tx1"/>
              </a:solidFill>
              <a:round/>
              <a:headEnd/>
              <a:tailEnd type="triangle" w="lg" len="lg"/>
            </a:ln>
          </p:spPr>
          <p:txBody>
            <a:bodyPr>
              <a:prstTxWarp prst="textNoShape">
                <a:avLst/>
              </a:prstTxWarp>
            </a:bodyPr>
            <a:lstStyle/>
            <a:p>
              <a:endParaRPr lang="en-US"/>
            </a:p>
          </p:txBody>
        </p:sp>
        <p:sp>
          <p:nvSpPr>
            <p:cNvPr id="129806" name="Line 96"/>
            <p:cNvSpPr>
              <a:spLocks noChangeShapeType="1"/>
            </p:cNvSpPr>
            <p:nvPr/>
          </p:nvSpPr>
          <p:spPr bwMode="auto">
            <a:xfrm flipV="1">
              <a:off x="4272" y="1056"/>
              <a:ext cx="816" cy="1248"/>
            </a:xfrm>
            <a:prstGeom prst="line">
              <a:avLst/>
            </a:prstGeom>
            <a:noFill/>
            <a:ln w="28575">
              <a:solidFill>
                <a:schemeClr val="tx1"/>
              </a:solidFill>
              <a:round/>
              <a:headEnd/>
              <a:tailEnd type="triangle" w="lg" len="lg"/>
            </a:ln>
          </p:spPr>
          <p:txBody>
            <a:bodyPr>
              <a:prstTxWarp prst="textNoShape">
                <a:avLst/>
              </a:prstTxWarp>
            </a:bodyPr>
            <a:lstStyle/>
            <a:p>
              <a:endParaRPr lang="en-US"/>
            </a:p>
          </p:txBody>
        </p:sp>
        <p:sp>
          <p:nvSpPr>
            <p:cNvPr id="129807" name="Text Box 97"/>
            <p:cNvSpPr txBox="1">
              <a:spLocks noChangeArrowheads="1"/>
            </p:cNvSpPr>
            <p:nvPr/>
          </p:nvSpPr>
          <p:spPr bwMode="auto">
            <a:xfrm>
              <a:off x="4512" y="3120"/>
              <a:ext cx="258" cy="365"/>
            </a:xfrm>
            <a:prstGeom prst="rect">
              <a:avLst/>
            </a:prstGeom>
            <a:noFill/>
            <a:ln w="12700">
              <a:noFill/>
              <a:miter lim="800000"/>
              <a:headEnd/>
              <a:tailEnd/>
            </a:ln>
          </p:spPr>
          <p:txBody>
            <a:bodyPr wrap="none">
              <a:prstTxWarp prst="textNoShape">
                <a:avLst/>
              </a:prstTxWarp>
              <a:spAutoFit/>
            </a:bodyPr>
            <a:lstStyle/>
            <a:p>
              <a:pPr eaLnBrk="0" hangingPunct="0"/>
              <a:r>
                <a:rPr lang="en-US"/>
                <a:t>x</a:t>
              </a:r>
            </a:p>
          </p:txBody>
        </p:sp>
        <p:sp>
          <p:nvSpPr>
            <p:cNvPr id="129808" name="Text Box 98"/>
            <p:cNvSpPr txBox="1">
              <a:spLocks noChangeArrowheads="1"/>
            </p:cNvSpPr>
            <p:nvPr/>
          </p:nvSpPr>
          <p:spPr bwMode="auto">
            <a:xfrm>
              <a:off x="3984" y="2467"/>
              <a:ext cx="258" cy="365"/>
            </a:xfrm>
            <a:prstGeom prst="rect">
              <a:avLst/>
            </a:prstGeom>
            <a:noFill/>
            <a:ln w="12700">
              <a:noFill/>
              <a:miter lim="800000"/>
              <a:headEnd/>
              <a:tailEnd/>
            </a:ln>
          </p:spPr>
          <p:txBody>
            <a:bodyPr wrap="none">
              <a:prstTxWarp prst="textNoShape">
                <a:avLst/>
              </a:prstTxWarp>
              <a:spAutoFit/>
            </a:bodyPr>
            <a:lstStyle/>
            <a:p>
              <a:pPr eaLnBrk="0" hangingPunct="0"/>
              <a:r>
                <a:rPr lang="en-US"/>
                <a:t>y</a:t>
              </a:r>
            </a:p>
          </p:txBody>
        </p:sp>
        <p:sp>
          <p:nvSpPr>
            <p:cNvPr id="129809" name="Text Box 99"/>
            <p:cNvSpPr txBox="1">
              <a:spLocks noChangeArrowheads="1"/>
            </p:cNvSpPr>
            <p:nvPr/>
          </p:nvSpPr>
          <p:spPr bwMode="auto">
            <a:xfrm rot="-3392036">
              <a:off x="4077" y="1456"/>
              <a:ext cx="755" cy="365"/>
            </a:xfrm>
            <a:prstGeom prst="rect">
              <a:avLst/>
            </a:prstGeom>
            <a:noFill/>
            <a:ln w="12700">
              <a:noFill/>
              <a:miter lim="800000"/>
              <a:headEnd/>
              <a:tailEnd/>
            </a:ln>
          </p:spPr>
          <p:txBody>
            <a:bodyPr wrap="none">
              <a:prstTxWarp prst="textNoShape">
                <a:avLst/>
              </a:prstTxWarp>
              <a:spAutoFit/>
            </a:bodyPr>
            <a:lstStyle/>
            <a:p>
              <a:pPr eaLnBrk="0" hangingPunct="0"/>
              <a:r>
                <a:rPr lang="en-US"/>
                <a:t>scale</a:t>
              </a:r>
            </a:p>
          </p:txBody>
        </p:sp>
      </p:grpSp>
      <p:pic>
        <p:nvPicPr>
          <p:cNvPr id="1692772" name="Picture 100" descr="hessian_4"/>
          <p:cNvPicPr>
            <a:picLocks noChangeAspect="1" noChangeArrowheads="1"/>
          </p:cNvPicPr>
          <p:nvPr/>
        </p:nvPicPr>
        <p:blipFill>
          <a:blip r:embed="rId17"/>
          <a:srcRect/>
          <a:stretch>
            <a:fillRect/>
          </a:stretch>
        </p:blipFill>
        <p:spPr bwMode="auto">
          <a:xfrm>
            <a:off x="7924800" y="2286000"/>
            <a:ext cx="1524000" cy="1143000"/>
          </a:xfrm>
          <a:prstGeom prst="rect">
            <a:avLst/>
          </a:prstGeom>
          <a:noFill/>
          <a:ln w="9525">
            <a:noFill/>
            <a:miter lim="800000"/>
            <a:headEnd/>
            <a:tailEnd/>
          </a:ln>
        </p:spPr>
      </p:pic>
      <p:pic>
        <p:nvPicPr>
          <p:cNvPr id="1692773" name="Picture 101" descr="hessian_3"/>
          <p:cNvPicPr>
            <a:picLocks noChangeAspect="1" noChangeArrowheads="1"/>
          </p:cNvPicPr>
          <p:nvPr/>
        </p:nvPicPr>
        <p:blipFill>
          <a:blip r:embed="rId18"/>
          <a:srcRect/>
          <a:stretch>
            <a:fillRect/>
          </a:stretch>
        </p:blipFill>
        <p:spPr bwMode="auto">
          <a:xfrm>
            <a:off x="7924800" y="3581400"/>
            <a:ext cx="1524000" cy="1143000"/>
          </a:xfrm>
          <a:prstGeom prst="rect">
            <a:avLst/>
          </a:prstGeom>
          <a:noFill/>
          <a:ln w="9525">
            <a:noFill/>
            <a:miter lim="800000"/>
            <a:headEnd/>
            <a:tailEnd/>
          </a:ln>
        </p:spPr>
      </p:pic>
      <p:pic>
        <p:nvPicPr>
          <p:cNvPr id="1692774" name="Picture 102" descr="hessian_2"/>
          <p:cNvPicPr>
            <a:picLocks noChangeAspect="1" noChangeArrowheads="1"/>
          </p:cNvPicPr>
          <p:nvPr/>
        </p:nvPicPr>
        <p:blipFill>
          <a:blip r:embed="rId19"/>
          <a:srcRect/>
          <a:stretch>
            <a:fillRect/>
          </a:stretch>
        </p:blipFill>
        <p:spPr bwMode="auto">
          <a:xfrm>
            <a:off x="7924800" y="4876800"/>
            <a:ext cx="1524000" cy="1143000"/>
          </a:xfrm>
          <a:prstGeom prst="rect">
            <a:avLst/>
          </a:prstGeom>
          <a:noFill/>
          <a:ln w="9525">
            <a:noFill/>
            <a:miter lim="800000"/>
            <a:headEnd/>
            <a:tailEnd/>
          </a:ln>
        </p:spPr>
      </p:pic>
      <p:pic>
        <p:nvPicPr>
          <p:cNvPr id="1692775" name="Picture 103" descr="exp2un"/>
          <p:cNvPicPr>
            <a:picLocks noChangeAspect="1" noChangeArrowheads="1"/>
          </p:cNvPicPr>
          <p:nvPr/>
        </p:nvPicPr>
        <p:blipFill>
          <a:blip r:embed="rId20"/>
          <a:srcRect l="11765" t="7843" r="7353" b="11765"/>
          <a:stretch>
            <a:fillRect/>
          </a:stretch>
        </p:blipFill>
        <p:spPr bwMode="auto">
          <a:xfrm>
            <a:off x="381000" y="1755775"/>
            <a:ext cx="4800600" cy="3578225"/>
          </a:xfrm>
          <a:prstGeom prst="rect">
            <a:avLst/>
          </a:prstGeom>
          <a:noFill/>
          <a:ln w="9525">
            <a:noFill/>
            <a:miter lim="800000"/>
            <a:headEnd/>
            <a:tailEnd/>
          </a:ln>
        </p:spPr>
      </p:pic>
      <p:pic>
        <p:nvPicPr>
          <p:cNvPr id="1692776" name="Picture 104" descr="exp2"/>
          <p:cNvPicPr>
            <a:picLocks noChangeAspect="1" noChangeArrowheads="1"/>
          </p:cNvPicPr>
          <p:nvPr/>
        </p:nvPicPr>
        <p:blipFill>
          <a:blip r:embed="rId21"/>
          <a:srcRect l="11765" t="7843" r="7353" b="11765"/>
          <a:stretch>
            <a:fillRect/>
          </a:stretch>
        </p:blipFill>
        <p:spPr bwMode="auto">
          <a:xfrm>
            <a:off x="381000" y="1755775"/>
            <a:ext cx="4800600" cy="3578225"/>
          </a:xfrm>
          <a:prstGeom prst="rect">
            <a:avLst/>
          </a:prstGeom>
          <a:noFill/>
          <a:ln w="9525">
            <a:noFill/>
            <a:miter lim="800000"/>
            <a:headEnd/>
            <a:tailEnd/>
          </a:ln>
        </p:spPr>
      </p:pic>
      <p:sp>
        <p:nvSpPr>
          <p:cNvPr id="1692777" name="Text Box 105"/>
          <p:cNvSpPr txBox="1">
            <a:spLocks noChangeArrowheads="1"/>
          </p:cNvSpPr>
          <p:nvPr/>
        </p:nvSpPr>
        <p:spPr bwMode="auto">
          <a:xfrm>
            <a:off x="838200" y="5334000"/>
            <a:ext cx="3722688" cy="1066800"/>
          </a:xfrm>
          <a:prstGeom prst="rect">
            <a:avLst/>
          </a:prstGeom>
          <a:noFill/>
          <a:ln w="12700">
            <a:noFill/>
            <a:miter lim="800000"/>
            <a:headEnd/>
            <a:tailEnd/>
          </a:ln>
        </p:spPr>
        <p:txBody>
          <a:bodyPr wrap="none">
            <a:prstTxWarp prst="textNoShape">
              <a:avLst/>
            </a:prstTxWarp>
            <a:spAutoFit/>
          </a:bodyPr>
          <a:lstStyle/>
          <a:p>
            <a:pPr algn="ctr" eaLnBrk="0" hangingPunct="0"/>
            <a:r>
              <a:rPr lang="en-US"/>
              <a:t>Orient along </a:t>
            </a:r>
          </a:p>
          <a:p>
            <a:pPr algn="ctr" eaLnBrk="0" hangingPunct="0"/>
            <a:r>
              <a:rPr lang="en-US"/>
              <a:t>dominant gradient</a:t>
            </a:r>
          </a:p>
        </p:txBody>
      </p:sp>
      <p:sp>
        <p:nvSpPr>
          <p:cNvPr id="1692778" name="Line 106"/>
          <p:cNvSpPr>
            <a:spLocks noChangeShapeType="1"/>
          </p:cNvSpPr>
          <p:nvPr/>
        </p:nvSpPr>
        <p:spPr bwMode="auto">
          <a:xfrm>
            <a:off x="2895600" y="2362200"/>
            <a:ext cx="2362200" cy="3352800"/>
          </a:xfrm>
          <a:prstGeom prst="line">
            <a:avLst/>
          </a:prstGeom>
          <a:noFill/>
          <a:ln w="38100">
            <a:solidFill>
              <a:srgbClr val="FF0000"/>
            </a:solidFill>
            <a:prstDash val="lgDash"/>
            <a:round/>
            <a:headEnd/>
            <a:tailEnd/>
          </a:ln>
          <a:effectLst>
            <a:outerShdw dist="45791" dir="3378596" algn="ctr" rotWithShape="0">
              <a:schemeClr val="tx1">
                <a:alpha val="50000"/>
              </a:schemeClr>
            </a:outerShdw>
          </a:effectLst>
        </p:spPr>
        <p:txBody>
          <a:bodyPr/>
          <a:lstStyle/>
          <a:p>
            <a:pPr eaLnBrk="0" hangingPunct="0">
              <a:defRPr/>
            </a:pPr>
            <a:endParaRPr lang="en-US">
              <a:latin typeface="Helvetica" pitchFamily="34" charset="0"/>
              <a:ea typeface="+mn-ea"/>
              <a:cs typeface="+mn-cs"/>
            </a:endParaRPr>
          </a:p>
        </p:txBody>
      </p:sp>
      <p:sp>
        <p:nvSpPr>
          <p:cNvPr id="1692779" name="Line 107"/>
          <p:cNvSpPr>
            <a:spLocks noChangeShapeType="1"/>
          </p:cNvSpPr>
          <p:nvPr/>
        </p:nvSpPr>
        <p:spPr bwMode="auto">
          <a:xfrm flipV="1">
            <a:off x="2895600" y="1676400"/>
            <a:ext cx="2362200" cy="457200"/>
          </a:xfrm>
          <a:prstGeom prst="line">
            <a:avLst/>
          </a:prstGeom>
          <a:noFill/>
          <a:ln w="38100">
            <a:solidFill>
              <a:srgbClr val="FF0000"/>
            </a:solidFill>
            <a:prstDash val="lgDash"/>
            <a:round/>
            <a:headEnd/>
            <a:tailEnd/>
          </a:ln>
          <a:effectLst>
            <a:outerShdw dist="45791" dir="3378596" algn="ctr" rotWithShape="0">
              <a:schemeClr val="tx1">
                <a:alpha val="50000"/>
              </a:schemeClr>
            </a:outerShdw>
          </a:effectLst>
        </p:spPr>
        <p:txBody>
          <a:bodyPr/>
          <a:lstStyle/>
          <a:p>
            <a:pPr eaLnBrk="0" hangingPunct="0">
              <a:defRPr/>
            </a:pPr>
            <a:endParaRPr lang="en-US">
              <a:latin typeface="Helvetica" pitchFamily="34" charset="0"/>
              <a:ea typeface="+mn-ea"/>
              <a:cs typeface="+mn-cs"/>
            </a:endParaRPr>
          </a:p>
        </p:txBody>
      </p:sp>
      <p:sp>
        <p:nvSpPr>
          <p:cNvPr id="1692780" name="Text Box 108"/>
          <p:cNvSpPr txBox="1">
            <a:spLocks noChangeArrowheads="1"/>
          </p:cNvSpPr>
          <p:nvPr/>
        </p:nvSpPr>
        <p:spPr bwMode="auto">
          <a:xfrm>
            <a:off x="5791200" y="5821363"/>
            <a:ext cx="3070225" cy="579437"/>
          </a:xfrm>
          <a:prstGeom prst="rect">
            <a:avLst/>
          </a:prstGeom>
          <a:noFill/>
          <a:ln w="12700">
            <a:noFill/>
            <a:miter lim="800000"/>
            <a:headEnd/>
            <a:tailEnd/>
          </a:ln>
        </p:spPr>
        <p:txBody>
          <a:bodyPr wrap="none">
            <a:prstTxWarp prst="textNoShape">
              <a:avLst/>
            </a:prstTxWarp>
            <a:spAutoFit/>
          </a:bodyPr>
          <a:lstStyle/>
          <a:p>
            <a:pPr algn="ctr" eaLnBrk="0" hangingPunct="0"/>
            <a:r>
              <a:rPr lang="en-US"/>
              <a:t>Oriented Patch</a:t>
            </a:r>
          </a:p>
        </p:txBody>
      </p:sp>
      <p:sp>
        <p:nvSpPr>
          <p:cNvPr id="1692781" name="AutoShape 109"/>
          <p:cNvSpPr>
            <a:spLocks noChangeArrowheads="1"/>
          </p:cNvSpPr>
          <p:nvPr/>
        </p:nvSpPr>
        <p:spPr bwMode="auto">
          <a:xfrm>
            <a:off x="5181600" y="3124200"/>
            <a:ext cx="1295400" cy="685800"/>
          </a:xfrm>
          <a:prstGeom prst="leftArrow">
            <a:avLst>
              <a:gd name="adj1" fmla="val 50000"/>
              <a:gd name="adj2" fmla="val 47222"/>
            </a:avLst>
          </a:prstGeom>
          <a:solidFill>
            <a:schemeClr val="accent1"/>
          </a:solidFill>
          <a:ln w="12700">
            <a:solidFill>
              <a:schemeClr val="tx1"/>
            </a:solidFill>
            <a:miter lim="800000"/>
            <a:headEnd/>
            <a:tailEnd/>
          </a:ln>
        </p:spPr>
        <p:txBody>
          <a:bodyPr wrap="none" anchor="ctr">
            <a:prstTxWarp prst="textNoShape">
              <a:avLst/>
            </a:prstTxWarp>
          </a:bodyPr>
          <a:lstStyle/>
          <a:p>
            <a:pPr algn="ctr" eaLnBrk="0" hangingPunct="0"/>
            <a:r>
              <a:rPr lang="en-US" sz="2400" b="0"/>
              <a:t>Maxima</a:t>
            </a:r>
          </a:p>
        </p:txBody>
      </p:sp>
      <p:grpSp>
        <p:nvGrpSpPr>
          <p:cNvPr id="15" name="Group 110"/>
          <p:cNvGrpSpPr>
            <a:grpSpLocks/>
          </p:cNvGrpSpPr>
          <p:nvPr/>
        </p:nvGrpSpPr>
        <p:grpSpPr bwMode="auto">
          <a:xfrm>
            <a:off x="5346700" y="1606550"/>
            <a:ext cx="4181475" cy="4181475"/>
            <a:chOff x="1776" y="624"/>
            <a:chExt cx="3066" cy="3066"/>
          </a:xfrm>
        </p:grpSpPr>
        <p:sp>
          <p:nvSpPr>
            <p:cNvPr id="30834" name="AutoShape 111"/>
            <p:cNvSpPr>
              <a:spLocks noChangeAspect="1" noChangeArrowheads="1" noTextEdit="1"/>
            </p:cNvSpPr>
            <p:nvPr/>
          </p:nvSpPr>
          <p:spPr bwMode="auto">
            <a:xfrm>
              <a:off x="1776" y="624"/>
              <a:ext cx="3066" cy="3066"/>
            </a:xfrm>
            <a:prstGeom prst="rect">
              <a:avLst/>
            </a:prstGeom>
            <a:noFill/>
            <a:ln w="9525">
              <a:noFill/>
              <a:miter lim="800000"/>
              <a:headEnd/>
              <a:tailEnd/>
            </a:ln>
          </p:spPr>
          <p:txBody>
            <a:bodyPr>
              <a:prstTxWarp prst="textNoShape">
                <a:avLst/>
              </a:prstTxWarp>
            </a:bodyPr>
            <a:lstStyle/>
            <a:p>
              <a:endParaRPr lang="en-US"/>
            </a:p>
          </p:txBody>
        </p:sp>
        <p:pic>
          <p:nvPicPr>
            <p:cNvPr id="30835" name="Picture 112"/>
            <p:cNvPicPr>
              <a:picLocks noChangeAspect="1" noChangeArrowheads="1"/>
            </p:cNvPicPr>
            <p:nvPr/>
          </p:nvPicPr>
          <p:blipFill>
            <a:blip r:embed="rId22"/>
            <a:srcRect/>
            <a:stretch>
              <a:fillRect/>
            </a:stretch>
          </p:blipFill>
          <p:spPr bwMode="auto">
            <a:xfrm>
              <a:off x="1776" y="703"/>
              <a:ext cx="2974" cy="2974"/>
            </a:xfrm>
            <a:prstGeom prst="rect">
              <a:avLst/>
            </a:prstGeom>
            <a:noFill/>
            <a:ln w="9525">
              <a:noFill/>
              <a:miter lim="800000"/>
              <a:headEnd/>
              <a:tailEnd/>
            </a:ln>
          </p:spPr>
        </p:pic>
        <p:sp>
          <p:nvSpPr>
            <p:cNvPr id="30836" name="Rectangle 113"/>
            <p:cNvSpPr>
              <a:spLocks noChangeArrowheads="1"/>
            </p:cNvSpPr>
            <p:nvPr/>
          </p:nvSpPr>
          <p:spPr bwMode="auto">
            <a:xfrm>
              <a:off x="1776" y="703"/>
              <a:ext cx="2974" cy="2974"/>
            </a:xfrm>
            <a:prstGeom prst="rect">
              <a:avLst/>
            </a:prstGeom>
            <a:solidFill>
              <a:srgbClr val="000000"/>
            </a:solidFill>
            <a:ln w="9525">
              <a:noFill/>
              <a:miter lim="800000"/>
              <a:headEnd/>
              <a:tailEnd/>
            </a:ln>
          </p:spPr>
          <p:txBody>
            <a:bodyPr>
              <a:prstTxWarp prst="textNoShape">
                <a:avLst/>
              </a:prstTxWarp>
            </a:bodyPr>
            <a:lstStyle/>
            <a:p>
              <a:pPr eaLnBrk="0" hangingPunct="0"/>
              <a:endParaRPr lang="en-US"/>
            </a:p>
          </p:txBody>
        </p:sp>
        <p:pic>
          <p:nvPicPr>
            <p:cNvPr id="30837" name="Picture 114"/>
            <p:cNvPicPr>
              <a:picLocks noChangeAspect="1" noChangeArrowheads="1"/>
            </p:cNvPicPr>
            <p:nvPr/>
          </p:nvPicPr>
          <p:blipFill>
            <a:blip r:embed="rId22"/>
            <a:srcRect/>
            <a:stretch>
              <a:fillRect/>
            </a:stretch>
          </p:blipFill>
          <p:spPr bwMode="auto">
            <a:xfrm>
              <a:off x="1776" y="703"/>
              <a:ext cx="2974" cy="2974"/>
            </a:xfrm>
            <a:prstGeom prst="rect">
              <a:avLst/>
            </a:prstGeom>
            <a:noFill/>
            <a:ln w="9525">
              <a:noFill/>
              <a:miter lim="800000"/>
              <a:headEnd/>
              <a:tailEnd/>
            </a:ln>
          </p:spPr>
        </p:pic>
        <p:sp>
          <p:nvSpPr>
            <p:cNvPr id="30838" name="Line 115"/>
            <p:cNvSpPr>
              <a:spLocks noChangeShapeType="1"/>
            </p:cNvSpPr>
            <p:nvPr/>
          </p:nvSpPr>
          <p:spPr bwMode="auto">
            <a:xfrm flipV="1">
              <a:off x="1861" y="743"/>
              <a:ext cx="18"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39" name="Line 116"/>
            <p:cNvSpPr>
              <a:spLocks noChangeShapeType="1"/>
            </p:cNvSpPr>
            <p:nvPr/>
          </p:nvSpPr>
          <p:spPr bwMode="auto">
            <a:xfrm flipH="1" flipV="1">
              <a:off x="1859" y="739"/>
              <a:ext cx="2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40" name="Line 117"/>
            <p:cNvSpPr>
              <a:spLocks noChangeShapeType="1"/>
            </p:cNvSpPr>
            <p:nvPr/>
          </p:nvSpPr>
          <p:spPr bwMode="auto">
            <a:xfrm flipH="1">
              <a:off x="1779" y="841"/>
              <a:ext cx="13"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41" name="Line 118"/>
            <p:cNvSpPr>
              <a:spLocks noChangeShapeType="1"/>
            </p:cNvSpPr>
            <p:nvPr/>
          </p:nvSpPr>
          <p:spPr bwMode="auto">
            <a:xfrm>
              <a:off x="1779" y="847"/>
              <a:ext cx="1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42" name="Line 119"/>
            <p:cNvSpPr>
              <a:spLocks noChangeShapeType="1"/>
            </p:cNvSpPr>
            <p:nvPr/>
          </p:nvSpPr>
          <p:spPr bwMode="auto">
            <a:xfrm flipH="1">
              <a:off x="1804" y="934"/>
              <a:ext cx="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43" name="Line 120"/>
            <p:cNvSpPr>
              <a:spLocks noChangeShapeType="1"/>
            </p:cNvSpPr>
            <p:nvPr/>
          </p:nvSpPr>
          <p:spPr bwMode="auto">
            <a:xfrm>
              <a:off x="1804" y="936"/>
              <a:ext cx="5"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44" name="Line 121"/>
            <p:cNvSpPr>
              <a:spLocks noChangeShapeType="1"/>
            </p:cNvSpPr>
            <p:nvPr/>
          </p:nvSpPr>
          <p:spPr bwMode="auto">
            <a:xfrm flipV="1">
              <a:off x="1837" y="1020"/>
              <a:ext cx="8"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45" name="Line 122"/>
            <p:cNvSpPr>
              <a:spLocks noChangeShapeType="1"/>
            </p:cNvSpPr>
            <p:nvPr/>
          </p:nvSpPr>
          <p:spPr bwMode="auto">
            <a:xfrm flipH="1">
              <a:off x="1835" y="1020"/>
              <a:ext cx="10"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46" name="Line 123"/>
            <p:cNvSpPr>
              <a:spLocks noChangeShapeType="1"/>
            </p:cNvSpPr>
            <p:nvPr/>
          </p:nvSpPr>
          <p:spPr bwMode="auto">
            <a:xfrm flipV="1">
              <a:off x="1845" y="1113"/>
              <a:ext cx="11"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47" name="Line 124"/>
            <p:cNvSpPr>
              <a:spLocks noChangeShapeType="1"/>
            </p:cNvSpPr>
            <p:nvPr/>
          </p:nvSpPr>
          <p:spPr bwMode="auto">
            <a:xfrm flipH="1">
              <a:off x="1843" y="1113"/>
              <a:ext cx="13"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48" name="Line 125"/>
            <p:cNvSpPr>
              <a:spLocks noChangeShapeType="1"/>
            </p:cNvSpPr>
            <p:nvPr/>
          </p:nvSpPr>
          <p:spPr bwMode="auto">
            <a:xfrm flipV="1">
              <a:off x="1855" y="1179"/>
              <a:ext cx="13"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49" name="Line 126"/>
            <p:cNvSpPr>
              <a:spLocks noChangeShapeType="1"/>
            </p:cNvSpPr>
            <p:nvPr/>
          </p:nvSpPr>
          <p:spPr bwMode="auto">
            <a:xfrm flipH="1">
              <a:off x="1851" y="1179"/>
              <a:ext cx="17"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50" name="Line 127"/>
            <p:cNvSpPr>
              <a:spLocks noChangeShapeType="1"/>
            </p:cNvSpPr>
            <p:nvPr/>
          </p:nvSpPr>
          <p:spPr bwMode="auto">
            <a:xfrm flipV="1">
              <a:off x="1879" y="1268"/>
              <a:ext cx="24"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51" name="Line 128"/>
            <p:cNvSpPr>
              <a:spLocks noChangeShapeType="1"/>
            </p:cNvSpPr>
            <p:nvPr/>
          </p:nvSpPr>
          <p:spPr bwMode="auto">
            <a:xfrm flipH="1">
              <a:off x="1873" y="1268"/>
              <a:ext cx="30"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52" name="Line 129"/>
            <p:cNvSpPr>
              <a:spLocks noChangeShapeType="1"/>
            </p:cNvSpPr>
            <p:nvPr/>
          </p:nvSpPr>
          <p:spPr bwMode="auto">
            <a:xfrm flipV="1">
              <a:off x="1872" y="1377"/>
              <a:ext cx="22" cy="1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53" name="Line 130"/>
            <p:cNvSpPr>
              <a:spLocks noChangeShapeType="1"/>
            </p:cNvSpPr>
            <p:nvPr/>
          </p:nvSpPr>
          <p:spPr bwMode="auto">
            <a:xfrm flipH="1">
              <a:off x="1867" y="1377"/>
              <a:ext cx="2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54" name="Line 131"/>
            <p:cNvSpPr>
              <a:spLocks noChangeShapeType="1"/>
            </p:cNvSpPr>
            <p:nvPr/>
          </p:nvSpPr>
          <p:spPr bwMode="auto">
            <a:xfrm>
              <a:off x="1872" y="1508"/>
              <a:ext cx="28"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55" name="Line 132"/>
            <p:cNvSpPr>
              <a:spLocks noChangeShapeType="1"/>
            </p:cNvSpPr>
            <p:nvPr/>
          </p:nvSpPr>
          <p:spPr bwMode="auto">
            <a:xfrm flipH="1" flipV="1">
              <a:off x="1876" y="1495"/>
              <a:ext cx="24"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56" name="Line 133"/>
            <p:cNvSpPr>
              <a:spLocks noChangeShapeType="1"/>
            </p:cNvSpPr>
            <p:nvPr/>
          </p:nvSpPr>
          <p:spPr bwMode="auto">
            <a:xfrm>
              <a:off x="1828" y="1606"/>
              <a:ext cx="7"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57" name="Line 134"/>
            <p:cNvSpPr>
              <a:spLocks noChangeShapeType="1"/>
            </p:cNvSpPr>
            <p:nvPr/>
          </p:nvSpPr>
          <p:spPr bwMode="auto">
            <a:xfrm flipH="1" flipV="1">
              <a:off x="1834" y="1602"/>
              <a:ext cx="1"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58" name="Line 135"/>
            <p:cNvSpPr>
              <a:spLocks noChangeShapeType="1"/>
            </p:cNvSpPr>
            <p:nvPr/>
          </p:nvSpPr>
          <p:spPr bwMode="auto">
            <a:xfrm>
              <a:off x="1826" y="1680"/>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59" name="Line 136"/>
            <p:cNvSpPr>
              <a:spLocks noChangeShapeType="1"/>
            </p:cNvSpPr>
            <p:nvPr/>
          </p:nvSpPr>
          <p:spPr bwMode="auto">
            <a:xfrm flipH="1" flipV="1">
              <a:off x="1826" y="1680"/>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60" name="Line 137"/>
            <p:cNvSpPr>
              <a:spLocks noChangeShapeType="1"/>
            </p:cNvSpPr>
            <p:nvPr/>
          </p:nvSpPr>
          <p:spPr bwMode="auto">
            <a:xfrm>
              <a:off x="1819" y="177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61" name="Line 138"/>
            <p:cNvSpPr>
              <a:spLocks noChangeShapeType="1"/>
            </p:cNvSpPr>
            <p:nvPr/>
          </p:nvSpPr>
          <p:spPr bwMode="auto">
            <a:xfrm flipV="1">
              <a:off x="1821" y="1772"/>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62" name="Line 139"/>
            <p:cNvSpPr>
              <a:spLocks noChangeShapeType="1"/>
            </p:cNvSpPr>
            <p:nvPr/>
          </p:nvSpPr>
          <p:spPr bwMode="auto">
            <a:xfrm>
              <a:off x="1822" y="186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63" name="Line 140"/>
            <p:cNvSpPr>
              <a:spLocks noChangeShapeType="1"/>
            </p:cNvSpPr>
            <p:nvPr/>
          </p:nvSpPr>
          <p:spPr bwMode="auto">
            <a:xfrm flipH="1">
              <a:off x="1822" y="186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64" name="Line 141"/>
            <p:cNvSpPr>
              <a:spLocks noChangeShapeType="1"/>
            </p:cNvSpPr>
            <p:nvPr/>
          </p:nvSpPr>
          <p:spPr bwMode="auto">
            <a:xfrm flipH="1" flipV="1">
              <a:off x="1821" y="1917"/>
              <a:ext cx="3"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65" name="Line 142"/>
            <p:cNvSpPr>
              <a:spLocks noChangeShapeType="1"/>
            </p:cNvSpPr>
            <p:nvPr/>
          </p:nvSpPr>
          <p:spPr bwMode="auto">
            <a:xfrm flipH="1">
              <a:off x="1817" y="1917"/>
              <a:ext cx="4"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66" name="Line 143"/>
            <p:cNvSpPr>
              <a:spLocks noChangeShapeType="1"/>
            </p:cNvSpPr>
            <p:nvPr/>
          </p:nvSpPr>
          <p:spPr bwMode="auto">
            <a:xfrm flipV="1">
              <a:off x="1859" y="2004"/>
              <a:ext cx="11"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67" name="Line 144"/>
            <p:cNvSpPr>
              <a:spLocks noChangeShapeType="1"/>
            </p:cNvSpPr>
            <p:nvPr/>
          </p:nvSpPr>
          <p:spPr bwMode="auto">
            <a:xfrm flipH="1">
              <a:off x="1851" y="2004"/>
              <a:ext cx="19"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68" name="Line 145"/>
            <p:cNvSpPr>
              <a:spLocks noChangeShapeType="1"/>
            </p:cNvSpPr>
            <p:nvPr/>
          </p:nvSpPr>
          <p:spPr bwMode="auto">
            <a:xfrm>
              <a:off x="1832" y="2237"/>
              <a:ext cx="22"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69" name="Line 146"/>
            <p:cNvSpPr>
              <a:spLocks noChangeShapeType="1"/>
            </p:cNvSpPr>
            <p:nvPr/>
          </p:nvSpPr>
          <p:spPr bwMode="auto">
            <a:xfrm flipV="1">
              <a:off x="1854" y="2231"/>
              <a:ext cx="0" cy="4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70" name="Line 147"/>
            <p:cNvSpPr>
              <a:spLocks noChangeShapeType="1"/>
            </p:cNvSpPr>
            <p:nvPr/>
          </p:nvSpPr>
          <p:spPr bwMode="auto">
            <a:xfrm>
              <a:off x="1824" y="2424"/>
              <a:ext cx="35" cy="8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71" name="Line 148"/>
            <p:cNvSpPr>
              <a:spLocks noChangeShapeType="1"/>
            </p:cNvSpPr>
            <p:nvPr/>
          </p:nvSpPr>
          <p:spPr bwMode="auto">
            <a:xfrm flipV="1">
              <a:off x="1859" y="2418"/>
              <a:ext cx="11" cy="9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72" name="Line 149"/>
            <p:cNvSpPr>
              <a:spLocks noChangeShapeType="1"/>
            </p:cNvSpPr>
            <p:nvPr/>
          </p:nvSpPr>
          <p:spPr bwMode="auto">
            <a:xfrm>
              <a:off x="1848" y="2435"/>
              <a:ext cx="35"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73" name="Line 150"/>
            <p:cNvSpPr>
              <a:spLocks noChangeShapeType="1"/>
            </p:cNvSpPr>
            <p:nvPr/>
          </p:nvSpPr>
          <p:spPr bwMode="auto">
            <a:xfrm flipH="1" flipV="1">
              <a:off x="1874" y="2426"/>
              <a:ext cx="9" cy="5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74" name="Line 151"/>
            <p:cNvSpPr>
              <a:spLocks noChangeShapeType="1"/>
            </p:cNvSpPr>
            <p:nvPr/>
          </p:nvSpPr>
          <p:spPr bwMode="auto">
            <a:xfrm flipH="1">
              <a:off x="1790" y="2424"/>
              <a:ext cx="9"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75" name="Line 152"/>
            <p:cNvSpPr>
              <a:spLocks noChangeShapeType="1"/>
            </p:cNvSpPr>
            <p:nvPr/>
          </p:nvSpPr>
          <p:spPr bwMode="auto">
            <a:xfrm>
              <a:off x="1790" y="2429"/>
              <a:ext cx="11"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76" name="Line 153"/>
            <p:cNvSpPr>
              <a:spLocks noChangeShapeType="1"/>
            </p:cNvSpPr>
            <p:nvPr/>
          </p:nvSpPr>
          <p:spPr bwMode="auto">
            <a:xfrm flipV="1">
              <a:off x="1826" y="2509"/>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77" name="Line 154"/>
            <p:cNvSpPr>
              <a:spLocks noChangeShapeType="1"/>
            </p:cNvSpPr>
            <p:nvPr/>
          </p:nvSpPr>
          <p:spPr bwMode="auto">
            <a:xfrm flipH="1">
              <a:off x="1824" y="2509"/>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78" name="Line 155"/>
            <p:cNvSpPr>
              <a:spLocks noChangeShapeType="1"/>
            </p:cNvSpPr>
            <p:nvPr/>
          </p:nvSpPr>
          <p:spPr bwMode="auto">
            <a:xfrm>
              <a:off x="1822" y="261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79" name="Line 156"/>
            <p:cNvSpPr>
              <a:spLocks noChangeShapeType="1"/>
            </p:cNvSpPr>
            <p:nvPr/>
          </p:nvSpPr>
          <p:spPr bwMode="auto">
            <a:xfrm flipH="1" flipV="1">
              <a:off x="1822" y="2609"/>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80" name="Freeform 157"/>
            <p:cNvSpPr>
              <a:spLocks/>
            </p:cNvSpPr>
            <p:nvPr/>
          </p:nvSpPr>
          <p:spPr bwMode="auto">
            <a:xfrm>
              <a:off x="1813" y="2695"/>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6" y="0"/>
                  </a:moveTo>
                  <a:lnTo>
                    <a:pt x="15" y="0"/>
                  </a:lnTo>
                  <a:lnTo>
                    <a:pt x="21" y="5"/>
                  </a:lnTo>
                  <a:lnTo>
                    <a:pt x="23" y="11"/>
                  </a:lnTo>
                  <a:lnTo>
                    <a:pt x="19" y="18"/>
                  </a:lnTo>
                  <a:lnTo>
                    <a:pt x="11" y="22"/>
                  </a:lnTo>
                  <a:lnTo>
                    <a:pt x="6" y="20"/>
                  </a:lnTo>
                  <a:lnTo>
                    <a:pt x="2" y="18"/>
                  </a:lnTo>
                  <a:lnTo>
                    <a:pt x="0" y="15"/>
                  </a:lnTo>
                  <a:lnTo>
                    <a:pt x="0" y="5"/>
                  </a:lnTo>
                  <a:lnTo>
                    <a:pt x="6"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881" name="Line 158"/>
            <p:cNvSpPr>
              <a:spLocks noChangeShapeType="1"/>
            </p:cNvSpPr>
            <p:nvPr/>
          </p:nvSpPr>
          <p:spPr bwMode="auto">
            <a:xfrm>
              <a:off x="1819" y="2791"/>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82" name="Line 159"/>
            <p:cNvSpPr>
              <a:spLocks noChangeShapeType="1"/>
            </p:cNvSpPr>
            <p:nvPr/>
          </p:nvSpPr>
          <p:spPr bwMode="auto">
            <a:xfrm flipV="1">
              <a:off x="1822" y="2884"/>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83" name="Line 160"/>
            <p:cNvSpPr>
              <a:spLocks noChangeShapeType="1"/>
            </p:cNvSpPr>
            <p:nvPr/>
          </p:nvSpPr>
          <p:spPr bwMode="auto">
            <a:xfrm flipH="1">
              <a:off x="1822" y="288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84" name="Freeform 161"/>
            <p:cNvSpPr>
              <a:spLocks/>
            </p:cNvSpPr>
            <p:nvPr/>
          </p:nvSpPr>
          <p:spPr bwMode="auto">
            <a:xfrm>
              <a:off x="1815" y="297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9" y="4"/>
                  </a:lnTo>
                  <a:lnTo>
                    <a:pt x="22" y="11"/>
                  </a:lnTo>
                  <a:lnTo>
                    <a:pt x="19" y="19"/>
                  </a:lnTo>
                  <a:lnTo>
                    <a:pt x="11" y="22"/>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885" name="Freeform 162"/>
            <p:cNvSpPr>
              <a:spLocks/>
            </p:cNvSpPr>
            <p:nvPr/>
          </p:nvSpPr>
          <p:spPr bwMode="auto">
            <a:xfrm>
              <a:off x="1815" y="3066"/>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1"/>
                  </a:lnTo>
                  <a:lnTo>
                    <a:pt x="19" y="19"/>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886" name="Freeform 163"/>
            <p:cNvSpPr>
              <a:spLocks/>
            </p:cNvSpPr>
            <p:nvPr/>
          </p:nvSpPr>
          <p:spPr bwMode="auto">
            <a:xfrm>
              <a:off x="1815" y="3159"/>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7" y="0"/>
                  </a:moveTo>
                  <a:lnTo>
                    <a:pt x="15" y="0"/>
                  </a:lnTo>
                  <a:lnTo>
                    <a:pt x="20" y="6"/>
                  </a:lnTo>
                  <a:lnTo>
                    <a:pt x="22" y="11"/>
                  </a:lnTo>
                  <a:lnTo>
                    <a:pt x="19" y="19"/>
                  </a:lnTo>
                  <a:lnTo>
                    <a:pt x="11" y="22"/>
                  </a:lnTo>
                  <a:lnTo>
                    <a:pt x="4" y="19"/>
                  </a:lnTo>
                  <a:lnTo>
                    <a:pt x="0" y="11"/>
                  </a:lnTo>
                  <a:lnTo>
                    <a:pt x="2" y="6"/>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887" name="Freeform 164"/>
            <p:cNvSpPr>
              <a:spLocks/>
            </p:cNvSpPr>
            <p:nvPr/>
          </p:nvSpPr>
          <p:spPr bwMode="auto">
            <a:xfrm>
              <a:off x="1815" y="325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888" name="Freeform 165"/>
            <p:cNvSpPr>
              <a:spLocks/>
            </p:cNvSpPr>
            <p:nvPr/>
          </p:nvSpPr>
          <p:spPr bwMode="auto">
            <a:xfrm>
              <a:off x="1815" y="334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9" y="3"/>
                  </a:lnTo>
                  <a:lnTo>
                    <a:pt x="22" y="11"/>
                  </a:lnTo>
                  <a:lnTo>
                    <a:pt x="20" y="16"/>
                  </a:lnTo>
                  <a:lnTo>
                    <a:pt x="19" y="20"/>
                  </a:lnTo>
                  <a:lnTo>
                    <a:pt x="15" y="22"/>
                  </a:lnTo>
                  <a:lnTo>
                    <a:pt x="7" y="22"/>
                  </a:lnTo>
                  <a:lnTo>
                    <a:pt x="4" y="20"/>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889" name="Freeform 166"/>
            <p:cNvSpPr>
              <a:spLocks/>
            </p:cNvSpPr>
            <p:nvPr/>
          </p:nvSpPr>
          <p:spPr bwMode="auto">
            <a:xfrm>
              <a:off x="1815" y="343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9" y="4"/>
                  </a:lnTo>
                  <a:lnTo>
                    <a:pt x="22" y="12"/>
                  </a:lnTo>
                  <a:lnTo>
                    <a:pt x="20" y="17"/>
                  </a:lnTo>
                  <a:lnTo>
                    <a:pt x="19" y="21"/>
                  </a:lnTo>
                  <a:lnTo>
                    <a:pt x="15" y="23"/>
                  </a:lnTo>
                  <a:lnTo>
                    <a:pt x="7" y="23"/>
                  </a:lnTo>
                  <a:lnTo>
                    <a:pt x="4" y="21"/>
                  </a:lnTo>
                  <a:lnTo>
                    <a:pt x="2" y="17"/>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890" name="Freeform 167"/>
            <p:cNvSpPr>
              <a:spLocks/>
            </p:cNvSpPr>
            <p:nvPr/>
          </p:nvSpPr>
          <p:spPr bwMode="auto">
            <a:xfrm>
              <a:off x="1815" y="353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1"/>
                  </a:lnTo>
                  <a:lnTo>
                    <a:pt x="19" y="19"/>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891" name="Freeform 168"/>
            <p:cNvSpPr>
              <a:spLocks/>
            </p:cNvSpPr>
            <p:nvPr/>
          </p:nvSpPr>
          <p:spPr bwMode="auto">
            <a:xfrm>
              <a:off x="1815" y="3624"/>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7" y="0"/>
                  </a:moveTo>
                  <a:lnTo>
                    <a:pt x="15" y="0"/>
                  </a:lnTo>
                  <a:lnTo>
                    <a:pt x="20" y="6"/>
                  </a:lnTo>
                  <a:lnTo>
                    <a:pt x="22" y="11"/>
                  </a:lnTo>
                  <a:lnTo>
                    <a:pt x="19" y="19"/>
                  </a:lnTo>
                  <a:lnTo>
                    <a:pt x="11" y="22"/>
                  </a:lnTo>
                  <a:lnTo>
                    <a:pt x="4" y="19"/>
                  </a:lnTo>
                  <a:lnTo>
                    <a:pt x="0" y="11"/>
                  </a:lnTo>
                  <a:lnTo>
                    <a:pt x="2" y="6"/>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892" name="Line 169"/>
            <p:cNvSpPr>
              <a:spLocks noChangeShapeType="1"/>
            </p:cNvSpPr>
            <p:nvPr/>
          </p:nvSpPr>
          <p:spPr bwMode="auto">
            <a:xfrm flipH="1" flipV="1">
              <a:off x="1870" y="810"/>
              <a:ext cx="17"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93" name="Line 170"/>
            <p:cNvSpPr>
              <a:spLocks noChangeShapeType="1"/>
            </p:cNvSpPr>
            <p:nvPr/>
          </p:nvSpPr>
          <p:spPr bwMode="auto">
            <a:xfrm>
              <a:off x="1870" y="810"/>
              <a:ext cx="13"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94" name="Line 171"/>
            <p:cNvSpPr>
              <a:spLocks noChangeShapeType="1"/>
            </p:cNvSpPr>
            <p:nvPr/>
          </p:nvSpPr>
          <p:spPr bwMode="auto">
            <a:xfrm flipH="1">
              <a:off x="1868" y="953"/>
              <a:ext cx="13"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95" name="Line 172"/>
            <p:cNvSpPr>
              <a:spLocks noChangeShapeType="1"/>
            </p:cNvSpPr>
            <p:nvPr/>
          </p:nvSpPr>
          <p:spPr bwMode="auto">
            <a:xfrm flipV="1">
              <a:off x="1868" y="960"/>
              <a:ext cx="19"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96" name="Line 173"/>
            <p:cNvSpPr>
              <a:spLocks noChangeShapeType="1"/>
            </p:cNvSpPr>
            <p:nvPr/>
          </p:nvSpPr>
          <p:spPr bwMode="auto">
            <a:xfrm>
              <a:off x="1908" y="1038"/>
              <a:ext cx="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97" name="Line 174"/>
            <p:cNvSpPr>
              <a:spLocks noChangeShapeType="1"/>
            </p:cNvSpPr>
            <p:nvPr/>
          </p:nvSpPr>
          <p:spPr bwMode="auto">
            <a:xfrm flipV="1">
              <a:off x="1908" y="1040"/>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98" name="Line 175"/>
            <p:cNvSpPr>
              <a:spLocks noChangeShapeType="1"/>
            </p:cNvSpPr>
            <p:nvPr/>
          </p:nvSpPr>
          <p:spPr bwMode="auto">
            <a:xfrm flipH="1">
              <a:off x="1908" y="112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899" name="Line 176"/>
            <p:cNvSpPr>
              <a:spLocks noChangeShapeType="1"/>
            </p:cNvSpPr>
            <p:nvPr/>
          </p:nvSpPr>
          <p:spPr bwMode="auto">
            <a:xfrm>
              <a:off x="1908" y="112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00" name="Line 177"/>
            <p:cNvSpPr>
              <a:spLocks noChangeShapeType="1"/>
            </p:cNvSpPr>
            <p:nvPr/>
          </p:nvSpPr>
          <p:spPr bwMode="auto">
            <a:xfrm flipV="1">
              <a:off x="1923" y="1201"/>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01" name="Line 178"/>
            <p:cNvSpPr>
              <a:spLocks noChangeShapeType="1"/>
            </p:cNvSpPr>
            <p:nvPr/>
          </p:nvSpPr>
          <p:spPr bwMode="auto">
            <a:xfrm flipH="1">
              <a:off x="1923" y="1201"/>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02" name="Line 179"/>
            <p:cNvSpPr>
              <a:spLocks noChangeShapeType="1"/>
            </p:cNvSpPr>
            <p:nvPr/>
          </p:nvSpPr>
          <p:spPr bwMode="auto">
            <a:xfrm flipV="1">
              <a:off x="1953" y="1281"/>
              <a:ext cx="16"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03" name="Line 180"/>
            <p:cNvSpPr>
              <a:spLocks noChangeShapeType="1"/>
            </p:cNvSpPr>
            <p:nvPr/>
          </p:nvSpPr>
          <p:spPr bwMode="auto">
            <a:xfrm flipH="1">
              <a:off x="1949" y="1281"/>
              <a:ext cx="2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04" name="Line 181"/>
            <p:cNvSpPr>
              <a:spLocks noChangeShapeType="1"/>
            </p:cNvSpPr>
            <p:nvPr/>
          </p:nvSpPr>
          <p:spPr bwMode="auto">
            <a:xfrm flipV="1">
              <a:off x="1951" y="1376"/>
              <a:ext cx="15"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05" name="Line 182"/>
            <p:cNvSpPr>
              <a:spLocks noChangeShapeType="1"/>
            </p:cNvSpPr>
            <p:nvPr/>
          </p:nvSpPr>
          <p:spPr bwMode="auto">
            <a:xfrm flipH="1">
              <a:off x="1947" y="1376"/>
              <a:ext cx="19"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06" name="Line 183"/>
            <p:cNvSpPr>
              <a:spLocks noChangeShapeType="1"/>
            </p:cNvSpPr>
            <p:nvPr/>
          </p:nvSpPr>
          <p:spPr bwMode="auto">
            <a:xfrm flipV="1">
              <a:off x="1951" y="1478"/>
              <a:ext cx="16"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07" name="Line 184"/>
            <p:cNvSpPr>
              <a:spLocks noChangeShapeType="1"/>
            </p:cNvSpPr>
            <p:nvPr/>
          </p:nvSpPr>
          <p:spPr bwMode="auto">
            <a:xfrm flipH="1">
              <a:off x="1949" y="1478"/>
              <a:ext cx="18"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08" name="Line 185"/>
            <p:cNvSpPr>
              <a:spLocks noChangeShapeType="1"/>
            </p:cNvSpPr>
            <p:nvPr/>
          </p:nvSpPr>
          <p:spPr bwMode="auto">
            <a:xfrm flipV="1">
              <a:off x="1925" y="1578"/>
              <a:ext cx="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09" name="Line 186"/>
            <p:cNvSpPr>
              <a:spLocks noChangeShapeType="1"/>
            </p:cNvSpPr>
            <p:nvPr/>
          </p:nvSpPr>
          <p:spPr bwMode="auto">
            <a:xfrm flipH="1">
              <a:off x="1923" y="1578"/>
              <a:ext cx="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10" name="Line 187"/>
            <p:cNvSpPr>
              <a:spLocks noChangeShapeType="1"/>
            </p:cNvSpPr>
            <p:nvPr/>
          </p:nvSpPr>
          <p:spPr bwMode="auto">
            <a:xfrm flipV="1">
              <a:off x="1919" y="1673"/>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11" name="Line 188"/>
            <p:cNvSpPr>
              <a:spLocks noChangeShapeType="1"/>
            </p:cNvSpPr>
            <p:nvPr/>
          </p:nvSpPr>
          <p:spPr bwMode="auto">
            <a:xfrm flipH="1">
              <a:off x="1919" y="1673"/>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12" name="Line 189"/>
            <p:cNvSpPr>
              <a:spLocks noChangeShapeType="1"/>
            </p:cNvSpPr>
            <p:nvPr/>
          </p:nvSpPr>
          <p:spPr bwMode="auto">
            <a:xfrm>
              <a:off x="1919" y="1772"/>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13" name="Line 190"/>
            <p:cNvSpPr>
              <a:spLocks noChangeShapeType="1"/>
            </p:cNvSpPr>
            <p:nvPr/>
          </p:nvSpPr>
          <p:spPr bwMode="auto">
            <a:xfrm flipH="1" flipV="1">
              <a:off x="1919" y="1770"/>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14" name="Line 191"/>
            <p:cNvSpPr>
              <a:spLocks noChangeShapeType="1"/>
            </p:cNvSpPr>
            <p:nvPr/>
          </p:nvSpPr>
          <p:spPr bwMode="auto">
            <a:xfrm>
              <a:off x="1921" y="1863"/>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15" name="Line 192"/>
            <p:cNvSpPr>
              <a:spLocks noChangeShapeType="1"/>
            </p:cNvSpPr>
            <p:nvPr/>
          </p:nvSpPr>
          <p:spPr bwMode="auto">
            <a:xfrm flipH="1" flipV="1">
              <a:off x="1921" y="1862"/>
              <a:ext cx="4"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16" name="Line 193"/>
            <p:cNvSpPr>
              <a:spLocks noChangeShapeType="1"/>
            </p:cNvSpPr>
            <p:nvPr/>
          </p:nvSpPr>
          <p:spPr bwMode="auto">
            <a:xfrm flipH="1" flipV="1">
              <a:off x="1883" y="1940"/>
              <a:ext cx="11"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17" name="Line 194"/>
            <p:cNvSpPr>
              <a:spLocks noChangeShapeType="1"/>
            </p:cNvSpPr>
            <p:nvPr/>
          </p:nvSpPr>
          <p:spPr bwMode="auto">
            <a:xfrm>
              <a:off x="1883" y="1940"/>
              <a:ext cx="9"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18" name="Line 195"/>
            <p:cNvSpPr>
              <a:spLocks noChangeShapeType="1"/>
            </p:cNvSpPr>
            <p:nvPr/>
          </p:nvSpPr>
          <p:spPr bwMode="auto">
            <a:xfrm flipV="1">
              <a:off x="1928" y="2021"/>
              <a:ext cx="4" cy="1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19" name="Line 196"/>
            <p:cNvSpPr>
              <a:spLocks noChangeShapeType="1"/>
            </p:cNvSpPr>
            <p:nvPr/>
          </p:nvSpPr>
          <p:spPr bwMode="auto">
            <a:xfrm flipH="1">
              <a:off x="1925" y="2021"/>
              <a:ext cx="7"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20" name="Line 197"/>
            <p:cNvSpPr>
              <a:spLocks noChangeShapeType="1"/>
            </p:cNvSpPr>
            <p:nvPr/>
          </p:nvSpPr>
          <p:spPr bwMode="auto">
            <a:xfrm>
              <a:off x="1917" y="2230"/>
              <a:ext cx="17"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21" name="Line 198"/>
            <p:cNvSpPr>
              <a:spLocks noChangeShapeType="1"/>
            </p:cNvSpPr>
            <p:nvPr/>
          </p:nvSpPr>
          <p:spPr bwMode="auto">
            <a:xfrm flipV="1">
              <a:off x="1934" y="2227"/>
              <a:ext cx="4"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22" name="Line 199"/>
            <p:cNvSpPr>
              <a:spLocks noChangeShapeType="1"/>
            </p:cNvSpPr>
            <p:nvPr/>
          </p:nvSpPr>
          <p:spPr bwMode="auto">
            <a:xfrm>
              <a:off x="1866" y="2427"/>
              <a:ext cx="13" cy="9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23" name="Line 200"/>
            <p:cNvSpPr>
              <a:spLocks noChangeShapeType="1"/>
            </p:cNvSpPr>
            <p:nvPr/>
          </p:nvSpPr>
          <p:spPr bwMode="auto">
            <a:xfrm flipV="1">
              <a:off x="1879" y="2433"/>
              <a:ext cx="36" cy="9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24" name="Line 201"/>
            <p:cNvSpPr>
              <a:spLocks noChangeShapeType="1"/>
            </p:cNvSpPr>
            <p:nvPr/>
          </p:nvSpPr>
          <p:spPr bwMode="auto">
            <a:xfrm>
              <a:off x="1910" y="2409"/>
              <a:ext cx="13"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25" name="Line 202"/>
            <p:cNvSpPr>
              <a:spLocks noChangeShapeType="1"/>
            </p:cNvSpPr>
            <p:nvPr/>
          </p:nvSpPr>
          <p:spPr bwMode="auto">
            <a:xfrm flipV="1">
              <a:off x="1923" y="2407"/>
              <a:ext cx="5"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26" name="Line 203"/>
            <p:cNvSpPr>
              <a:spLocks noChangeShapeType="1"/>
            </p:cNvSpPr>
            <p:nvPr/>
          </p:nvSpPr>
          <p:spPr bwMode="auto">
            <a:xfrm flipH="1" flipV="1">
              <a:off x="1906" y="2403"/>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27" name="Line 204"/>
            <p:cNvSpPr>
              <a:spLocks noChangeShapeType="1"/>
            </p:cNvSpPr>
            <p:nvPr/>
          </p:nvSpPr>
          <p:spPr bwMode="auto">
            <a:xfrm>
              <a:off x="1906" y="2403"/>
              <a:ext cx="2"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28" name="Line 205"/>
            <p:cNvSpPr>
              <a:spLocks noChangeShapeType="1"/>
            </p:cNvSpPr>
            <p:nvPr/>
          </p:nvSpPr>
          <p:spPr bwMode="auto">
            <a:xfrm>
              <a:off x="1915" y="2522"/>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29" name="Line 206"/>
            <p:cNvSpPr>
              <a:spLocks noChangeShapeType="1"/>
            </p:cNvSpPr>
            <p:nvPr/>
          </p:nvSpPr>
          <p:spPr bwMode="auto">
            <a:xfrm flipV="1">
              <a:off x="1917" y="2522"/>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30" name="Freeform 207"/>
            <p:cNvSpPr>
              <a:spLocks/>
            </p:cNvSpPr>
            <p:nvPr/>
          </p:nvSpPr>
          <p:spPr bwMode="auto">
            <a:xfrm>
              <a:off x="1908" y="2602"/>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5" y="0"/>
                  </a:lnTo>
                  <a:lnTo>
                    <a:pt x="20" y="6"/>
                  </a:lnTo>
                  <a:lnTo>
                    <a:pt x="22" y="11"/>
                  </a:lnTo>
                  <a:lnTo>
                    <a:pt x="18" y="19"/>
                  </a:lnTo>
                  <a:lnTo>
                    <a:pt x="11" y="22"/>
                  </a:lnTo>
                  <a:lnTo>
                    <a:pt x="5" y="21"/>
                  </a:lnTo>
                  <a:lnTo>
                    <a:pt x="2" y="19"/>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31" name="Freeform 208"/>
            <p:cNvSpPr>
              <a:spLocks/>
            </p:cNvSpPr>
            <p:nvPr/>
          </p:nvSpPr>
          <p:spPr bwMode="auto">
            <a:xfrm>
              <a:off x="1908" y="2692"/>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8" y="4"/>
                  </a:lnTo>
                  <a:lnTo>
                    <a:pt x="20" y="8"/>
                  </a:lnTo>
                  <a:lnTo>
                    <a:pt x="22" y="13"/>
                  </a:lnTo>
                  <a:lnTo>
                    <a:pt x="18" y="21"/>
                  </a:lnTo>
                  <a:lnTo>
                    <a:pt x="11" y="24"/>
                  </a:lnTo>
                  <a:lnTo>
                    <a:pt x="5" y="23"/>
                  </a:lnTo>
                  <a:lnTo>
                    <a:pt x="2" y="21"/>
                  </a:lnTo>
                  <a:lnTo>
                    <a:pt x="0" y="17"/>
                  </a:lnTo>
                  <a:lnTo>
                    <a:pt x="0" y="8"/>
                  </a:lnTo>
                  <a:lnTo>
                    <a:pt x="2"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32" name="Line 209"/>
            <p:cNvSpPr>
              <a:spLocks noChangeShapeType="1"/>
            </p:cNvSpPr>
            <p:nvPr/>
          </p:nvSpPr>
          <p:spPr bwMode="auto">
            <a:xfrm>
              <a:off x="1912" y="2792"/>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33" name="Freeform 210"/>
            <p:cNvSpPr>
              <a:spLocks/>
            </p:cNvSpPr>
            <p:nvPr/>
          </p:nvSpPr>
          <p:spPr bwMode="auto">
            <a:xfrm>
              <a:off x="1908" y="2880"/>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8" y="3"/>
                  </a:lnTo>
                  <a:lnTo>
                    <a:pt x="22" y="11"/>
                  </a:lnTo>
                  <a:lnTo>
                    <a:pt x="20" y="16"/>
                  </a:lnTo>
                  <a:lnTo>
                    <a:pt x="18" y="20"/>
                  </a:lnTo>
                  <a:lnTo>
                    <a:pt x="15" y="22"/>
                  </a:lnTo>
                  <a:lnTo>
                    <a:pt x="5" y="22"/>
                  </a:lnTo>
                  <a:lnTo>
                    <a:pt x="2" y="20"/>
                  </a:lnTo>
                  <a:lnTo>
                    <a:pt x="0" y="16"/>
                  </a:lnTo>
                  <a:lnTo>
                    <a:pt x="0" y="7"/>
                  </a:lnTo>
                  <a:lnTo>
                    <a:pt x="2" y="3"/>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34" name="Freeform 211"/>
            <p:cNvSpPr>
              <a:spLocks/>
            </p:cNvSpPr>
            <p:nvPr/>
          </p:nvSpPr>
          <p:spPr bwMode="auto">
            <a:xfrm>
              <a:off x="1908" y="2973"/>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0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8" y="4"/>
                  </a:lnTo>
                  <a:lnTo>
                    <a:pt x="22" y="12"/>
                  </a:lnTo>
                  <a:lnTo>
                    <a:pt x="18" y="19"/>
                  </a:lnTo>
                  <a:lnTo>
                    <a:pt x="11" y="23"/>
                  </a:lnTo>
                  <a:lnTo>
                    <a:pt x="5" y="21"/>
                  </a:lnTo>
                  <a:lnTo>
                    <a:pt x="2" y="19"/>
                  </a:lnTo>
                  <a:lnTo>
                    <a:pt x="0" y="15"/>
                  </a:lnTo>
                  <a:lnTo>
                    <a:pt x="0" y="8"/>
                  </a:lnTo>
                  <a:lnTo>
                    <a:pt x="2"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35" name="Freeform 212"/>
            <p:cNvSpPr>
              <a:spLocks/>
            </p:cNvSpPr>
            <p:nvPr/>
          </p:nvSpPr>
          <p:spPr bwMode="auto">
            <a:xfrm>
              <a:off x="1908" y="3066"/>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0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8" y="4"/>
                  </a:lnTo>
                  <a:lnTo>
                    <a:pt x="22" y="11"/>
                  </a:lnTo>
                  <a:lnTo>
                    <a:pt x="18" y="19"/>
                  </a:lnTo>
                  <a:lnTo>
                    <a:pt x="11" y="23"/>
                  </a:lnTo>
                  <a:lnTo>
                    <a:pt x="5" y="21"/>
                  </a:lnTo>
                  <a:lnTo>
                    <a:pt x="2" y="19"/>
                  </a:lnTo>
                  <a:lnTo>
                    <a:pt x="0" y="15"/>
                  </a:lnTo>
                  <a:lnTo>
                    <a:pt x="0" y="8"/>
                  </a:lnTo>
                  <a:lnTo>
                    <a:pt x="2"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36" name="Freeform 213"/>
            <p:cNvSpPr>
              <a:spLocks/>
            </p:cNvSpPr>
            <p:nvPr/>
          </p:nvSpPr>
          <p:spPr bwMode="auto">
            <a:xfrm>
              <a:off x="1908" y="3159"/>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5" y="0"/>
                  </a:lnTo>
                  <a:lnTo>
                    <a:pt x="20" y="6"/>
                  </a:lnTo>
                  <a:lnTo>
                    <a:pt x="22" y="11"/>
                  </a:lnTo>
                  <a:lnTo>
                    <a:pt x="18" y="19"/>
                  </a:lnTo>
                  <a:lnTo>
                    <a:pt x="11" y="22"/>
                  </a:lnTo>
                  <a:lnTo>
                    <a:pt x="5" y="21"/>
                  </a:lnTo>
                  <a:lnTo>
                    <a:pt x="2" y="19"/>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37" name="Freeform 214"/>
            <p:cNvSpPr>
              <a:spLocks/>
            </p:cNvSpPr>
            <p:nvPr/>
          </p:nvSpPr>
          <p:spPr bwMode="auto">
            <a:xfrm>
              <a:off x="1908" y="325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8" y="4"/>
                  </a:lnTo>
                  <a:lnTo>
                    <a:pt x="20" y="8"/>
                  </a:lnTo>
                  <a:lnTo>
                    <a:pt x="22" y="13"/>
                  </a:lnTo>
                  <a:lnTo>
                    <a:pt x="18" y="21"/>
                  </a:lnTo>
                  <a:lnTo>
                    <a:pt x="11" y="24"/>
                  </a:lnTo>
                  <a:lnTo>
                    <a:pt x="5" y="22"/>
                  </a:lnTo>
                  <a:lnTo>
                    <a:pt x="2" y="21"/>
                  </a:lnTo>
                  <a:lnTo>
                    <a:pt x="0" y="17"/>
                  </a:lnTo>
                  <a:lnTo>
                    <a:pt x="0" y="8"/>
                  </a:lnTo>
                  <a:lnTo>
                    <a:pt x="2"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38" name="Freeform 215"/>
            <p:cNvSpPr>
              <a:spLocks/>
            </p:cNvSpPr>
            <p:nvPr/>
          </p:nvSpPr>
          <p:spPr bwMode="auto">
            <a:xfrm>
              <a:off x="1908" y="334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8" y="3"/>
                  </a:lnTo>
                  <a:lnTo>
                    <a:pt x="22" y="11"/>
                  </a:lnTo>
                  <a:lnTo>
                    <a:pt x="20" y="16"/>
                  </a:lnTo>
                  <a:lnTo>
                    <a:pt x="18" y="20"/>
                  </a:lnTo>
                  <a:lnTo>
                    <a:pt x="15" y="22"/>
                  </a:lnTo>
                  <a:lnTo>
                    <a:pt x="5" y="22"/>
                  </a:lnTo>
                  <a:lnTo>
                    <a:pt x="2" y="20"/>
                  </a:lnTo>
                  <a:lnTo>
                    <a:pt x="0" y="16"/>
                  </a:lnTo>
                  <a:lnTo>
                    <a:pt x="0" y="7"/>
                  </a:lnTo>
                  <a:lnTo>
                    <a:pt x="2" y="3"/>
                  </a:lnTo>
                  <a:lnTo>
                    <a:pt x="5"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39" name="Freeform 216"/>
            <p:cNvSpPr>
              <a:spLocks/>
            </p:cNvSpPr>
            <p:nvPr/>
          </p:nvSpPr>
          <p:spPr bwMode="auto">
            <a:xfrm>
              <a:off x="1908" y="343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0 w 22"/>
                <a:gd name="T19" fmla="*/ 0 h 23"/>
                <a:gd name="T20" fmla="*/ 1 w 22"/>
                <a:gd name="T21" fmla="*/ 0 h 23"/>
                <a:gd name="T22" fmla="*/ 1 w 22"/>
                <a:gd name="T23" fmla="*/ 0 h 23"/>
                <a:gd name="T24" fmla="*/ 1 w 22"/>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3"/>
                <a:gd name="T41" fmla="*/ 22 w 2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3">
                  <a:moveTo>
                    <a:pt x="11" y="0"/>
                  </a:moveTo>
                  <a:lnTo>
                    <a:pt x="18" y="4"/>
                  </a:lnTo>
                  <a:lnTo>
                    <a:pt x="22" y="12"/>
                  </a:lnTo>
                  <a:lnTo>
                    <a:pt x="20" y="17"/>
                  </a:lnTo>
                  <a:lnTo>
                    <a:pt x="18" y="21"/>
                  </a:lnTo>
                  <a:lnTo>
                    <a:pt x="15" y="23"/>
                  </a:lnTo>
                  <a:lnTo>
                    <a:pt x="5" y="23"/>
                  </a:lnTo>
                  <a:lnTo>
                    <a:pt x="2" y="21"/>
                  </a:lnTo>
                  <a:lnTo>
                    <a:pt x="0" y="17"/>
                  </a:lnTo>
                  <a:lnTo>
                    <a:pt x="0" y="8"/>
                  </a:lnTo>
                  <a:lnTo>
                    <a:pt x="2"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40" name="Freeform 217"/>
            <p:cNvSpPr>
              <a:spLocks/>
            </p:cNvSpPr>
            <p:nvPr/>
          </p:nvSpPr>
          <p:spPr bwMode="auto">
            <a:xfrm>
              <a:off x="1908" y="353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0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8" y="4"/>
                  </a:lnTo>
                  <a:lnTo>
                    <a:pt x="22" y="11"/>
                  </a:lnTo>
                  <a:lnTo>
                    <a:pt x="18" y="19"/>
                  </a:lnTo>
                  <a:lnTo>
                    <a:pt x="11" y="23"/>
                  </a:lnTo>
                  <a:lnTo>
                    <a:pt x="5" y="21"/>
                  </a:lnTo>
                  <a:lnTo>
                    <a:pt x="2" y="19"/>
                  </a:lnTo>
                  <a:lnTo>
                    <a:pt x="0" y="15"/>
                  </a:lnTo>
                  <a:lnTo>
                    <a:pt x="0" y="8"/>
                  </a:lnTo>
                  <a:lnTo>
                    <a:pt x="2"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41" name="Freeform 218"/>
            <p:cNvSpPr>
              <a:spLocks/>
            </p:cNvSpPr>
            <p:nvPr/>
          </p:nvSpPr>
          <p:spPr bwMode="auto">
            <a:xfrm>
              <a:off x="1908" y="3624"/>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5" y="0"/>
                  </a:lnTo>
                  <a:lnTo>
                    <a:pt x="20" y="6"/>
                  </a:lnTo>
                  <a:lnTo>
                    <a:pt x="22" y="11"/>
                  </a:lnTo>
                  <a:lnTo>
                    <a:pt x="18" y="19"/>
                  </a:lnTo>
                  <a:lnTo>
                    <a:pt x="11" y="22"/>
                  </a:lnTo>
                  <a:lnTo>
                    <a:pt x="5" y="21"/>
                  </a:lnTo>
                  <a:lnTo>
                    <a:pt x="2" y="19"/>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42" name="Line 219"/>
            <p:cNvSpPr>
              <a:spLocks noChangeShapeType="1"/>
            </p:cNvSpPr>
            <p:nvPr/>
          </p:nvSpPr>
          <p:spPr bwMode="auto">
            <a:xfrm flipH="1" flipV="1">
              <a:off x="1999" y="774"/>
              <a:ext cx="7"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43" name="Line 220"/>
            <p:cNvSpPr>
              <a:spLocks noChangeShapeType="1"/>
            </p:cNvSpPr>
            <p:nvPr/>
          </p:nvSpPr>
          <p:spPr bwMode="auto">
            <a:xfrm flipH="1">
              <a:off x="1995" y="774"/>
              <a:ext cx="4"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44" name="Line 221"/>
            <p:cNvSpPr>
              <a:spLocks noChangeShapeType="1"/>
            </p:cNvSpPr>
            <p:nvPr/>
          </p:nvSpPr>
          <p:spPr bwMode="auto">
            <a:xfrm flipH="1">
              <a:off x="1987" y="959"/>
              <a:ext cx="4"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45" name="Line 222"/>
            <p:cNvSpPr>
              <a:spLocks noChangeShapeType="1"/>
            </p:cNvSpPr>
            <p:nvPr/>
          </p:nvSpPr>
          <p:spPr bwMode="auto">
            <a:xfrm flipV="1">
              <a:off x="1987" y="963"/>
              <a:ext cx="11"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46" name="Line 223"/>
            <p:cNvSpPr>
              <a:spLocks noChangeShapeType="1"/>
            </p:cNvSpPr>
            <p:nvPr/>
          </p:nvSpPr>
          <p:spPr bwMode="auto">
            <a:xfrm flipH="1">
              <a:off x="1961" y="1042"/>
              <a:ext cx="11"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47" name="Line 224"/>
            <p:cNvSpPr>
              <a:spLocks noChangeShapeType="1"/>
            </p:cNvSpPr>
            <p:nvPr/>
          </p:nvSpPr>
          <p:spPr bwMode="auto">
            <a:xfrm flipV="1">
              <a:off x="1961" y="1051"/>
              <a:ext cx="17"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48" name="Line 225"/>
            <p:cNvSpPr>
              <a:spLocks noChangeShapeType="1"/>
            </p:cNvSpPr>
            <p:nvPr/>
          </p:nvSpPr>
          <p:spPr bwMode="auto">
            <a:xfrm flipH="1">
              <a:off x="1983" y="1126"/>
              <a:ext cx="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49" name="Line 226"/>
            <p:cNvSpPr>
              <a:spLocks noChangeShapeType="1"/>
            </p:cNvSpPr>
            <p:nvPr/>
          </p:nvSpPr>
          <p:spPr bwMode="auto">
            <a:xfrm flipV="1">
              <a:off x="1983" y="1129"/>
              <a:ext cx="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50" name="Line 227"/>
            <p:cNvSpPr>
              <a:spLocks noChangeShapeType="1"/>
            </p:cNvSpPr>
            <p:nvPr/>
          </p:nvSpPr>
          <p:spPr bwMode="auto">
            <a:xfrm flipH="1">
              <a:off x="1957" y="1228"/>
              <a:ext cx="15"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51" name="Line 228"/>
            <p:cNvSpPr>
              <a:spLocks noChangeShapeType="1"/>
            </p:cNvSpPr>
            <p:nvPr/>
          </p:nvSpPr>
          <p:spPr bwMode="auto">
            <a:xfrm flipV="1">
              <a:off x="1957" y="1235"/>
              <a:ext cx="19"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52" name="Line 229"/>
            <p:cNvSpPr>
              <a:spLocks noChangeShapeType="1"/>
            </p:cNvSpPr>
            <p:nvPr/>
          </p:nvSpPr>
          <p:spPr bwMode="auto">
            <a:xfrm>
              <a:off x="2008" y="1307"/>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53" name="Line 230"/>
            <p:cNvSpPr>
              <a:spLocks noChangeShapeType="1"/>
            </p:cNvSpPr>
            <p:nvPr/>
          </p:nvSpPr>
          <p:spPr bwMode="auto">
            <a:xfrm flipV="1">
              <a:off x="2021" y="1377"/>
              <a:ext cx="4"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54" name="Line 231"/>
            <p:cNvSpPr>
              <a:spLocks noChangeShapeType="1"/>
            </p:cNvSpPr>
            <p:nvPr/>
          </p:nvSpPr>
          <p:spPr bwMode="auto">
            <a:xfrm flipH="1">
              <a:off x="2018" y="1377"/>
              <a:ext cx="7"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55" name="Line 232"/>
            <p:cNvSpPr>
              <a:spLocks noChangeShapeType="1"/>
            </p:cNvSpPr>
            <p:nvPr/>
          </p:nvSpPr>
          <p:spPr bwMode="auto">
            <a:xfrm flipV="1">
              <a:off x="2025" y="1469"/>
              <a:ext cx="6"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56" name="Line 233"/>
            <p:cNvSpPr>
              <a:spLocks noChangeShapeType="1"/>
            </p:cNvSpPr>
            <p:nvPr/>
          </p:nvSpPr>
          <p:spPr bwMode="auto">
            <a:xfrm flipH="1">
              <a:off x="2021" y="1469"/>
              <a:ext cx="10"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57" name="Line 234"/>
            <p:cNvSpPr>
              <a:spLocks noChangeShapeType="1"/>
            </p:cNvSpPr>
            <p:nvPr/>
          </p:nvSpPr>
          <p:spPr bwMode="auto">
            <a:xfrm flipV="1">
              <a:off x="2019" y="1569"/>
              <a:ext cx="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58" name="Line 235"/>
            <p:cNvSpPr>
              <a:spLocks noChangeShapeType="1"/>
            </p:cNvSpPr>
            <p:nvPr/>
          </p:nvSpPr>
          <p:spPr bwMode="auto">
            <a:xfrm flipH="1">
              <a:off x="2018" y="1569"/>
              <a:ext cx="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59" name="Line 236"/>
            <p:cNvSpPr>
              <a:spLocks noChangeShapeType="1"/>
            </p:cNvSpPr>
            <p:nvPr/>
          </p:nvSpPr>
          <p:spPr bwMode="auto">
            <a:xfrm flipV="1">
              <a:off x="2014" y="1675"/>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60" name="Line 237"/>
            <p:cNvSpPr>
              <a:spLocks noChangeShapeType="1"/>
            </p:cNvSpPr>
            <p:nvPr/>
          </p:nvSpPr>
          <p:spPr bwMode="auto">
            <a:xfrm flipH="1">
              <a:off x="2014" y="1675"/>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61" name="Line 238"/>
            <p:cNvSpPr>
              <a:spLocks noChangeShapeType="1"/>
            </p:cNvSpPr>
            <p:nvPr/>
          </p:nvSpPr>
          <p:spPr bwMode="auto">
            <a:xfrm>
              <a:off x="2016" y="1777"/>
              <a:ext cx="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62" name="Line 239"/>
            <p:cNvSpPr>
              <a:spLocks noChangeShapeType="1"/>
            </p:cNvSpPr>
            <p:nvPr/>
          </p:nvSpPr>
          <p:spPr bwMode="auto">
            <a:xfrm flipH="1" flipV="1">
              <a:off x="2018" y="1775"/>
              <a:ext cx="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63" name="Line 240"/>
            <p:cNvSpPr>
              <a:spLocks noChangeShapeType="1"/>
            </p:cNvSpPr>
            <p:nvPr/>
          </p:nvSpPr>
          <p:spPr bwMode="auto">
            <a:xfrm flipH="1" flipV="1">
              <a:off x="2010" y="1826"/>
              <a:ext cx="2"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64" name="Line 241"/>
            <p:cNvSpPr>
              <a:spLocks noChangeShapeType="1"/>
            </p:cNvSpPr>
            <p:nvPr/>
          </p:nvSpPr>
          <p:spPr bwMode="auto">
            <a:xfrm flipH="1">
              <a:off x="2006" y="1826"/>
              <a:ext cx="4"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65" name="Line 242"/>
            <p:cNvSpPr>
              <a:spLocks noChangeShapeType="1"/>
            </p:cNvSpPr>
            <p:nvPr/>
          </p:nvSpPr>
          <p:spPr bwMode="auto">
            <a:xfrm flipH="1" flipV="1">
              <a:off x="1979" y="1925"/>
              <a:ext cx="1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66" name="Line 243"/>
            <p:cNvSpPr>
              <a:spLocks noChangeShapeType="1"/>
            </p:cNvSpPr>
            <p:nvPr/>
          </p:nvSpPr>
          <p:spPr bwMode="auto">
            <a:xfrm>
              <a:off x="1979" y="1925"/>
              <a:ext cx="8"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67" name="Line 244"/>
            <p:cNvSpPr>
              <a:spLocks noChangeShapeType="1"/>
            </p:cNvSpPr>
            <p:nvPr/>
          </p:nvSpPr>
          <p:spPr bwMode="auto">
            <a:xfrm>
              <a:off x="2016" y="2055"/>
              <a:ext cx="5"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68" name="Line 245"/>
            <p:cNvSpPr>
              <a:spLocks noChangeShapeType="1"/>
            </p:cNvSpPr>
            <p:nvPr/>
          </p:nvSpPr>
          <p:spPr bwMode="auto">
            <a:xfrm flipH="1" flipV="1">
              <a:off x="2016" y="2051"/>
              <a:ext cx="5"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69" name="Line 246"/>
            <p:cNvSpPr>
              <a:spLocks noChangeShapeType="1"/>
            </p:cNvSpPr>
            <p:nvPr/>
          </p:nvSpPr>
          <p:spPr bwMode="auto">
            <a:xfrm>
              <a:off x="2000" y="2199"/>
              <a:ext cx="7"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70" name="Line 247"/>
            <p:cNvSpPr>
              <a:spLocks noChangeShapeType="1"/>
            </p:cNvSpPr>
            <p:nvPr/>
          </p:nvSpPr>
          <p:spPr bwMode="auto">
            <a:xfrm flipV="1">
              <a:off x="2007" y="2199"/>
              <a:ext cx="6"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71" name="Line 248"/>
            <p:cNvSpPr>
              <a:spLocks noChangeShapeType="1"/>
            </p:cNvSpPr>
            <p:nvPr/>
          </p:nvSpPr>
          <p:spPr bwMode="auto">
            <a:xfrm flipH="1">
              <a:off x="1899" y="2405"/>
              <a:ext cx="13" cy="9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72" name="Line 249"/>
            <p:cNvSpPr>
              <a:spLocks noChangeShapeType="1"/>
            </p:cNvSpPr>
            <p:nvPr/>
          </p:nvSpPr>
          <p:spPr bwMode="auto">
            <a:xfrm flipV="1">
              <a:off x="1899" y="2422"/>
              <a:ext cx="58" cy="8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73" name="Line 250"/>
            <p:cNvSpPr>
              <a:spLocks noChangeShapeType="1"/>
            </p:cNvSpPr>
            <p:nvPr/>
          </p:nvSpPr>
          <p:spPr bwMode="auto">
            <a:xfrm>
              <a:off x="1974" y="2447"/>
              <a:ext cx="5" cy="6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74" name="Line 251"/>
            <p:cNvSpPr>
              <a:spLocks noChangeShapeType="1"/>
            </p:cNvSpPr>
            <p:nvPr/>
          </p:nvSpPr>
          <p:spPr bwMode="auto">
            <a:xfrm flipV="1">
              <a:off x="1979" y="2451"/>
              <a:ext cx="23" cy="5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75" name="Line 252"/>
            <p:cNvSpPr>
              <a:spLocks noChangeShapeType="1"/>
            </p:cNvSpPr>
            <p:nvPr/>
          </p:nvSpPr>
          <p:spPr bwMode="auto">
            <a:xfrm>
              <a:off x="2014" y="2424"/>
              <a:ext cx="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76" name="Line 253"/>
            <p:cNvSpPr>
              <a:spLocks noChangeShapeType="1"/>
            </p:cNvSpPr>
            <p:nvPr/>
          </p:nvSpPr>
          <p:spPr bwMode="auto">
            <a:xfrm flipH="1" flipV="1">
              <a:off x="2016" y="2422"/>
              <a:ext cx="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77" name="Line 254"/>
            <p:cNvSpPr>
              <a:spLocks noChangeShapeType="1"/>
            </p:cNvSpPr>
            <p:nvPr/>
          </p:nvSpPr>
          <p:spPr bwMode="auto">
            <a:xfrm flipH="1">
              <a:off x="1998" y="2515"/>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78" name="Line 255"/>
            <p:cNvSpPr>
              <a:spLocks noChangeShapeType="1"/>
            </p:cNvSpPr>
            <p:nvPr/>
          </p:nvSpPr>
          <p:spPr bwMode="auto">
            <a:xfrm>
              <a:off x="1998" y="2517"/>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79" name="Line 256"/>
            <p:cNvSpPr>
              <a:spLocks noChangeShapeType="1"/>
            </p:cNvSpPr>
            <p:nvPr/>
          </p:nvSpPr>
          <p:spPr bwMode="auto">
            <a:xfrm flipH="1">
              <a:off x="2000" y="2608"/>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80" name="Line 257"/>
            <p:cNvSpPr>
              <a:spLocks noChangeShapeType="1"/>
            </p:cNvSpPr>
            <p:nvPr/>
          </p:nvSpPr>
          <p:spPr bwMode="auto">
            <a:xfrm>
              <a:off x="2000" y="260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81" name="Line 258"/>
            <p:cNvSpPr>
              <a:spLocks noChangeShapeType="1"/>
            </p:cNvSpPr>
            <p:nvPr/>
          </p:nvSpPr>
          <p:spPr bwMode="auto">
            <a:xfrm flipV="1">
              <a:off x="2008" y="269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82" name="Line 259"/>
            <p:cNvSpPr>
              <a:spLocks noChangeShapeType="1"/>
            </p:cNvSpPr>
            <p:nvPr/>
          </p:nvSpPr>
          <p:spPr bwMode="auto">
            <a:xfrm flipV="1">
              <a:off x="2008" y="2791"/>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83" name="Line 260"/>
            <p:cNvSpPr>
              <a:spLocks noChangeShapeType="1"/>
            </p:cNvSpPr>
            <p:nvPr/>
          </p:nvSpPr>
          <p:spPr bwMode="auto">
            <a:xfrm>
              <a:off x="2006" y="288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84" name="Line 261"/>
            <p:cNvSpPr>
              <a:spLocks noChangeShapeType="1"/>
            </p:cNvSpPr>
            <p:nvPr/>
          </p:nvSpPr>
          <p:spPr bwMode="auto">
            <a:xfrm flipH="1">
              <a:off x="2005" y="2978"/>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85" name="Line 262"/>
            <p:cNvSpPr>
              <a:spLocks noChangeShapeType="1"/>
            </p:cNvSpPr>
            <p:nvPr/>
          </p:nvSpPr>
          <p:spPr bwMode="auto">
            <a:xfrm>
              <a:off x="2005" y="2980"/>
              <a:ext cx="1"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86" name="Freeform 263"/>
            <p:cNvSpPr>
              <a:spLocks/>
            </p:cNvSpPr>
            <p:nvPr/>
          </p:nvSpPr>
          <p:spPr bwMode="auto">
            <a:xfrm>
              <a:off x="2000" y="3066"/>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0 w 24"/>
                <a:gd name="T15" fmla="*/ 0 h 23"/>
                <a:gd name="T16" fmla="*/ 1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3" y="0"/>
                  </a:moveTo>
                  <a:lnTo>
                    <a:pt x="20" y="4"/>
                  </a:lnTo>
                  <a:lnTo>
                    <a:pt x="24" y="11"/>
                  </a:lnTo>
                  <a:lnTo>
                    <a:pt x="20" y="19"/>
                  </a:lnTo>
                  <a:lnTo>
                    <a:pt x="13" y="23"/>
                  </a:lnTo>
                  <a:lnTo>
                    <a:pt x="7" y="21"/>
                  </a:lnTo>
                  <a:lnTo>
                    <a:pt x="4" y="19"/>
                  </a:lnTo>
                  <a:lnTo>
                    <a:pt x="0" y="11"/>
                  </a:lnTo>
                  <a:lnTo>
                    <a:pt x="4"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87" name="Freeform 264"/>
            <p:cNvSpPr>
              <a:spLocks/>
            </p:cNvSpPr>
            <p:nvPr/>
          </p:nvSpPr>
          <p:spPr bwMode="auto">
            <a:xfrm>
              <a:off x="2000" y="3159"/>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7" y="0"/>
                  </a:moveTo>
                  <a:lnTo>
                    <a:pt x="17" y="0"/>
                  </a:lnTo>
                  <a:lnTo>
                    <a:pt x="22" y="6"/>
                  </a:lnTo>
                  <a:lnTo>
                    <a:pt x="24" y="11"/>
                  </a:lnTo>
                  <a:lnTo>
                    <a:pt x="20" y="19"/>
                  </a:lnTo>
                  <a:lnTo>
                    <a:pt x="13" y="22"/>
                  </a:lnTo>
                  <a:lnTo>
                    <a:pt x="7" y="21"/>
                  </a:lnTo>
                  <a:lnTo>
                    <a:pt x="4" y="19"/>
                  </a:lnTo>
                  <a:lnTo>
                    <a:pt x="0" y="11"/>
                  </a:lnTo>
                  <a:lnTo>
                    <a:pt x="2" y="6"/>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88" name="Freeform 265"/>
            <p:cNvSpPr>
              <a:spLocks/>
            </p:cNvSpPr>
            <p:nvPr/>
          </p:nvSpPr>
          <p:spPr bwMode="auto">
            <a:xfrm>
              <a:off x="2000" y="3251"/>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0 w 24"/>
                <a:gd name="T17" fmla="*/ 1 h 24"/>
                <a:gd name="T18" fmla="*/ 1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2" y="8"/>
                  </a:lnTo>
                  <a:lnTo>
                    <a:pt x="24" y="13"/>
                  </a:lnTo>
                  <a:lnTo>
                    <a:pt x="20" y="21"/>
                  </a:lnTo>
                  <a:lnTo>
                    <a:pt x="13" y="24"/>
                  </a:lnTo>
                  <a:lnTo>
                    <a:pt x="7" y="22"/>
                  </a:lnTo>
                  <a:lnTo>
                    <a:pt x="4" y="21"/>
                  </a:lnTo>
                  <a:lnTo>
                    <a:pt x="0" y="13"/>
                  </a:lnTo>
                  <a:lnTo>
                    <a:pt x="2" y="8"/>
                  </a:lnTo>
                  <a:lnTo>
                    <a:pt x="4"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89" name="Freeform 266"/>
            <p:cNvSpPr>
              <a:spLocks/>
            </p:cNvSpPr>
            <p:nvPr/>
          </p:nvSpPr>
          <p:spPr bwMode="auto">
            <a:xfrm>
              <a:off x="2000" y="3345"/>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13" y="0"/>
                  </a:moveTo>
                  <a:lnTo>
                    <a:pt x="20" y="3"/>
                  </a:lnTo>
                  <a:lnTo>
                    <a:pt x="24" y="11"/>
                  </a:lnTo>
                  <a:lnTo>
                    <a:pt x="22" y="16"/>
                  </a:lnTo>
                  <a:lnTo>
                    <a:pt x="20" y="20"/>
                  </a:lnTo>
                  <a:lnTo>
                    <a:pt x="17" y="22"/>
                  </a:lnTo>
                  <a:lnTo>
                    <a:pt x="7" y="22"/>
                  </a:lnTo>
                  <a:lnTo>
                    <a:pt x="4" y="20"/>
                  </a:lnTo>
                  <a:lnTo>
                    <a:pt x="2" y="16"/>
                  </a:lnTo>
                  <a:lnTo>
                    <a:pt x="0" y="11"/>
                  </a:lnTo>
                  <a:lnTo>
                    <a:pt x="4" y="3"/>
                  </a:lnTo>
                  <a:lnTo>
                    <a:pt x="7" y="1"/>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90" name="Freeform 267"/>
            <p:cNvSpPr>
              <a:spLocks/>
            </p:cNvSpPr>
            <p:nvPr/>
          </p:nvSpPr>
          <p:spPr bwMode="auto">
            <a:xfrm>
              <a:off x="2000" y="3438"/>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1 w 24"/>
                <a:gd name="T17" fmla="*/ 0 h 23"/>
                <a:gd name="T18" fmla="*/ 0 w 24"/>
                <a:gd name="T19" fmla="*/ 0 h 23"/>
                <a:gd name="T20" fmla="*/ 1 w 24"/>
                <a:gd name="T21" fmla="*/ 0 h 23"/>
                <a:gd name="T22" fmla="*/ 1 w 24"/>
                <a:gd name="T23" fmla="*/ 0 h 23"/>
                <a:gd name="T24" fmla="*/ 1 w 24"/>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3"/>
                <a:gd name="T41" fmla="*/ 24 w 24"/>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3">
                  <a:moveTo>
                    <a:pt x="13" y="0"/>
                  </a:moveTo>
                  <a:lnTo>
                    <a:pt x="20" y="4"/>
                  </a:lnTo>
                  <a:lnTo>
                    <a:pt x="24" y="12"/>
                  </a:lnTo>
                  <a:lnTo>
                    <a:pt x="22" y="17"/>
                  </a:lnTo>
                  <a:lnTo>
                    <a:pt x="20" y="21"/>
                  </a:lnTo>
                  <a:lnTo>
                    <a:pt x="17" y="23"/>
                  </a:lnTo>
                  <a:lnTo>
                    <a:pt x="7" y="23"/>
                  </a:lnTo>
                  <a:lnTo>
                    <a:pt x="4" y="21"/>
                  </a:lnTo>
                  <a:lnTo>
                    <a:pt x="2" y="17"/>
                  </a:lnTo>
                  <a:lnTo>
                    <a:pt x="0" y="12"/>
                  </a:lnTo>
                  <a:lnTo>
                    <a:pt x="4"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91" name="Freeform 268"/>
            <p:cNvSpPr>
              <a:spLocks/>
            </p:cNvSpPr>
            <p:nvPr/>
          </p:nvSpPr>
          <p:spPr bwMode="auto">
            <a:xfrm>
              <a:off x="2000" y="3531"/>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0 w 24"/>
                <a:gd name="T15" fmla="*/ 0 h 23"/>
                <a:gd name="T16" fmla="*/ 1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3" y="0"/>
                  </a:moveTo>
                  <a:lnTo>
                    <a:pt x="20" y="4"/>
                  </a:lnTo>
                  <a:lnTo>
                    <a:pt x="24" y="11"/>
                  </a:lnTo>
                  <a:lnTo>
                    <a:pt x="20" y="19"/>
                  </a:lnTo>
                  <a:lnTo>
                    <a:pt x="13" y="23"/>
                  </a:lnTo>
                  <a:lnTo>
                    <a:pt x="7" y="21"/>
                  </a:lnTo>
                  <a:lnTo>
                    <a:pt x="4" y="19"/>
                  </a:lnTo>
                  <a:lnTo>
                    <a:pt x="0" y="11"/>
                  </a:lnTo>
                  <a:lnTo>
                    <a:pt x="4"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92" name="Freeform 269"/>
            <p:cNvSpPr>
              <a:spLocks/>
            </p:cNvSpPr>
            <p:nvPr/>
          </p:nvSpPr>
          <p:spPr bwMode="auto">
            <a:xfrm>
              <a:off x="2000" y="3624"/>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7" y="0"/>
                  </a:moveTo>
                  <a:lnTo>
                    <a:pt x="17" y="0"/>
                  </a:lnTo>
                  <a:lnTo>
                    <a:pt x="22" y="6"/>
                  </a:lnTo>
                  <a:lnTo>
                    <a:pt x="24" y="11"/>
                  </a:lnTo>
                  <a:lnTo>
                    <a:pt x="20" y="19"/>
                  </a:lnTo>
                  <a:lnTo>
                    <a:pt x="13" y="22"/>
                  </a:lnTo>
                  <a:lnTo>
                    <a:pt x="7" y="21"/>
                  </a:lnTo>
                  <a:lnTo>
                    <a:pt x="4" y="19"/>
                  </a:lnTo>
                  <a:lnTo>
                    <a:pt x="0" y="11"/>
                  </a:lnTo>
                  <a:lnTo>
                    <a:pt x="2" y="6"/>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0993" name="Line 270"/>
            <p:cNvSpPr>
              <a:spLocks noChangeShapeType="1"/>
            </p:cNvSpPr>
            <p:nvPr/>
          </p:nvSpPr>
          <p:spPr bwMode="auto">
            <a:xfrm flipV="1">
              <a:off x="2231" y="766"/>
              <a:ext cx="57"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94" name="Line 271"/>
            <p:cNvSpPr>
              <a:spLocks noChangeShapeType="1"/>
            </p:cNvSpPr>
            <p:nvPr/>
          </p:nvSpPr>
          <p:spPr bwMode="auto">
            <a:xfrm flipH="1">
              <a:off x="2220" y="766"/>
              <a:ext cx="68"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95" name="Line 272"/>
            <p:cNvSpPr>
              <a:spLocks noChangeShapeType="1"/>
            </p:cNvSpPr>
            <p:nvPr/>
          </p:nvSpPr>
          <p:spPr bwMode="auto">
            <a:xfrm flipV="1">
              <a:off x="2231" y="932"/>
              <a:ext cx="64"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96" name="Line 273"/>
            <p:cNvSpPr>
              <a:spLocks noChangeShapeType="1"/>
            </p:cNvSpPr>
            <p:nvPr/>
          </p:nvSpPr>
          <p:spPr bwMode="auto">
            <a:xfrm flipH="1" flipV="1">
              <a:off x="2231" y="916"/>
              <a:ext cx="64"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97" name="Line 274"/>
            <p:cNvSpPr>
              <a:spLocks noChangeShapeType="1"/>
            </p:cNvSpPr>
            <p:nvPr/>
          </p:nvSpPr>
          <p:spPr bwMode="auto">
            <a:xfrm flipV="1">
              <a:off x="2201" y="1040"/>
              <a:ext cx="51"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98" name="Line 275"/>
            <p:cNvSpPr>
              <a:spLocks noChangeShapeType="1"/>
            </p:cNvSpPr>
            <p:nvPr/>
          </p:nvSpPr>
          <p:spPr bwMode="auto">
            <a:xfrm flipH="1" flipV="1">
              <a:off x="2202" y="1024"/>
              <a:ext cx="50"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0999" name="Line 276"/>
            <p:cNvSpPr>
              <a:spLocks noChangeShapeType="1"/>
            </p:cNvSpPr>
            <p:nvPr/>
          </p:nvSpPr>
          <p:spPr bwMode="auto">
            <a:xfrm flipV="1">
              <a:off x="2186" y="1122"/>
              <a:ext cx="4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00" name="Line 277"/>
            <p:cNvSpPr>
              <a:spLocks noChangeShapeType="1"/>
            </p:cNvSpPr>
            <p:nvPr/>
          </p:nvSpPr>
          <p:spPr bwMode="auto">
            <a:xfrm flipH="1" flipV="1">
              <a:off x="2186" y="1111"/>
              <a:ext cx="4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01" name="Line 278"/>
            <p:cNvSpPr>
              <a:spLocks noChangeShapeType="1"/>
            </p:cNvSpPr>
            <p:nvPr/>
          </p:nvSpPr>
          <p:spPr bwMode="auto">
            <a:xfrm flipH="1">
              <a:off x="2080" y="1222"/>
              <a:ext cx="5"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02" name="Line 279"/>
            <p:cNvSpPr>
              <a:spLocks noChangeShapeType="1"/>
            </p:cNvSpPr>
            <p:nvPr/>
          </p:nvSpPr>
          <p:spPr bwMode="auto">
            <a:xfrm flipV="1">
              <a:off x="2080" y="1226"/>
              <a:ext cx="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03" name="Line 280"/>
            <p:cNvSpPr>
              <a:spLocks noChangeShapeType="1"/>
            </p:cNvSpPr>
            <p:nvPr/>
          </p:nvSpPr>
          <p:spPr bwMode="auto">
            <a:xfrm flipH="1">
              <a:off x="2067" y="1332"/>
              <a:ext cx="7"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04" name="Line 281"/>
            <p:cNvSpPr>
              <a:spLocks noChangeShapeType="1"/>
            </p:cNvSpPr>
            <p:nvPr/>
          </p:nvSpPr>
          <p:spPr bwMode="auto">
            <a:xfrm flipV="1">
              <a:off x="2067" y="1338"/>
              <a:ext cx="15"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05" name="Line 282"/>
            <p:cNvSpPr>
              <a:spLocks noChangeShapeType="1"/>
            </p:cNvSpPr>
            <p:nvPr/>
          </p:nvSpPr>
          <p:spPr bwMode="auto">
            <a:xfrm flipH="1">
              <a:off x="2091" y="1396"/>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06" name="Line 283"/>
            <p:cNvSpPr>
              <a:spLocks noChangeShapeType="1"/>
            </p:cNvSpPr>
            <p:nvPr/>
          </p:nvSpPr>
          <p:spPr bwMode="auto">
            <a:xfrm>
              <a:off x="2091" y="1396"/>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07" name="Line 284"/>
            <p:cNvSpPr>
              <a:spLocks noChangeShapeType="1"/>
            </p:cNvSpPr>
            <p:nvPr/>
          </p:nvSpPr>
          <p:spPr bwMode="auto">
            <a:xfrm flipV="1">
              <a:off x="2104" y="1478"/>
              <a:ext cx="0"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08" name="Line 285"/>
            <p:cNvSpPr>
              <a:spLocks noChangeShapeType="1"/>
            </p:cNvSpPr>
            <p:nvPr/>
          </p:nvSpPr>
          <p:spPr bwMode="auto">
            <a:xfrm flipH="1">
              <a:off x="2102" y="1478"/>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09" name="Line 286"/>
            <p:cNvSpPr>
              <a:spLocks noChangeShapeType="1"/>
            </p:cNvSpPr>
            <p:nvPr/>
          </p:nvSpPr>
          <p:spPr bwMode="auto">
            <a:xfrm flipV="1">
              <a:off x="2118" y="1567"/>
              <a:ext cx="7"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10" name="Line 287"/>
            <p:cNvSpPr>
              <a:spLocks noChangeShapeType="1"/>
            </p:cNvSpPr>
            <p:nvPr/>
          </p:nvSpPr>
          <p:spPr bwMode="auto">
            <a:xfrm flipH="1">
              <a:off x="2116" y="1567"/>
              <a:ext cx="9"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11" name="Line 288"/>
            <p:cNvSpPr>
              <a:spLocks noChangeShapeType="1"/>
            </p:cNvSpPr>
            <p:nvPr/>
          </p:nvSpPr>
          <p:spPr bwMode="auto">
            <a:xfrm flipV="1">
              <a:off x="2118" y="1669"/>
              <a:ext cx="7"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12" name="Line 289"/>
            <p:cNvSpPr>
              <a:spLocks noChangeShapeType="1"/>
            </p:cNvSpPr>
            <p:nvPr/>
          </p:nvSpPr>
          <p:spPr bwMode="auto">
            <a:xfrm flipH="1">
              <a:off x="2116" y="1669"/>
              <a:ext cx="9"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13" name="Line 290"/>
            <p:cNvSpPr>
              <a:spLocks noChangeShapeType="1"/>
            </p:cNvSpPr>
            <p:nvPr/>
          </p:nvSpPr>
          <p:spPr bwMode="auto">
            <a:xfrm flipV="1">
              <a:off x="2109" y="1765"/>
              <a:ext cx="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14" name="Line 291"/>
            <p:cNvSpPr>
              <a:spLocks noChangeShapeType="1"/>
            </p:cNvSpPr>
            <p:nvPr/>
          </p:nvSpPr>
          <p:spPr bwMode="auto">
            <a:xfrm flipH="1">
              <a:off x="2109" y="1765"/>
              <a:ext cx="3"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15" name="Line 292"/>
            <p:cNvSpPr>
              <a:spLocks noChangeShapeType="1"/>
            </p:cNvSpPr>
            <p:nvPr/>
          </p:nvSpPr>
          <p:spPr bwMode="auto">
            <a:xfrm flipH="1" flipV="1">
              <a:off x="2100" y="1824"/>
              <a:ext cx="4"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16" name="Line 293"/>
            <p:cNvSpPr>
              <a:spLocks noChangeShapeType="1"/>
            </p:cNvSpPr>
            <p:nvPr/>
          </p:nvSpPr>
          <p:spPr bwMode="auto">
            <a:xfrm flipH="1">
              <a:off x="2097" y="1824"/>
              <a:ext cx="3"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17" name="Line 294"/>
            <p:cNvSpPr>
              <a:spLocks noChangeShapeType="1"/>
            </p:cNvSpPr>
            <p:nvPr/>
          </p:nvSpPr>
          <p:spPr bwMode="auto">
            <a:xfrm flipV="1">
              <a:off x="2120" y="1951"/>
              <a:ext cx="9"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18" name="Line 295"/>
            <p:cNvSpPr>
              <a:spLocks noChangeShapeType="1"/>
            </p:cNvSpPr>
            <p:nvPr/>
          </p:nvSpPr>
          <p:spPr bwMode="auto">
            <a:xfrm flipH="1" flipV="1">
              <a:off x="2120" y="1949"/>
              <a:ext cx="9"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19" name="Line 296"/>
            <p:cNvSpPr>
              <a:spLocks noChangeShapeType="1"/>
            </p:cNvSpPr>
            <p:nvPr/>
          </p:nvSpPr>
          <p:spPr bwMode="auto">
            <a:xfrm flipV="1">
              <a:off x="2110" y="2047"/>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20" name="Line 297"/>
            <p:cNvSpPr>
              <a:spLocks noChangeShapeType="1"/>
            </p:cNvSpPr>
            <p:nvPr/>
          </p:nvSpPr>
          <p:spPr bwMode="auto">
            <a:xfrm flipH="1">
              <a:off x="2110" y="2047"/>
              <a:ext cx="6"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21" name="Line 298"/>
            <p:cNvSpPr>
              <a:spLocks noChangeShapeType="1"/>
            </p:cNvSpPr>
            <p:nvPr/>
          </p:nvSpPr>
          <p:spPr bwMode="auto">
            <a:xfrm>
              <a:off x="2110" y="2150"/>
              <a:ext cx="6"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22" name="Line 299"/>
            <p:cNvSpPr>
              <a:spLocks noChangeShapeType="1"/>
            </p:cNvSpPr>
            <p:nvPr/>
          </p:nvSpPr>
          <p:spPr bwMode="auto">
            <a:xfrm flipH="1" flipV="1">
              <a:off x="2110" y="2146"/>
              <a:ext cx="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23" name="Line 300"/>
            <p:cNvSpPr>
              <a:spLocks noChangeShapeType="1"/>
            </p:cNvSpPr>
            <p:nvPr/>
          </p:nvSpPr>
          <p:spPr bwMode="auto">
            <a:xfrm flipH="1">
              <a:off x="2025" y="2405"/>
              <a:ext cx="4" cy="9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24" name="Line 301"/>
            <p:cNvSpPr>
              <a:spLocks noChangeShapeType="1"/>
            </p:cNvSpPr>
            <p:nvPr/>
          </p:nvSpPr>
          <p:spPr bwMode="auto">
            <a:xfrm flipV="1">
              <a:off x="2025" y="2418"/>
              <a:ext cx="47" cy="8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25" name="Line 302"/>
            <p:cNvSpPr>
              <a:spLocks noChangeShapeType="1"/>
            </p:cNvSpPr>
            <p:nvPr/>
          </p:nvSpPr>
          <p:spPr bwMode="auto">
            <a:xfrm flipH="1">
              <a:off x="2005" y="2480"/>
              <a:ext cx="13" cy="8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26" name="Line 303"/>
            <p:cNvSpPr>
              <a:spLocks noChangeShapeType="1"/>
            </p:cNvSpPr>
            <p:nvPr/>
          </p:nvSpPr>
          <p:spPr bwMode="auto">
            <a:xfrm flipV="1">
              <a:off x="2005" y="2496"/>
              <a:ext cx="51" cy="7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27" name="Freeform 304"/>
            <p:cNvSpPr>
              <a:spLocks/>
            </p:cNvSpPr>
            <p:nvPr/>
          </p:nvSpPr>
          <p:spPr bwMode="auto">
            <a:xfrm>
              <a:off x="2091" y="2416"/>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3"/>
                <a:gd name="T35" fmla="*/ 22 w 2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3">
                  <a:moveTo>
                    <a:pt x="11" y="0"/>
                  </a:moveTo>
                  <a:lnTo>
                    <a:pt x="17" y="2"/>
                  </a:lnTo>
                  <a:lnTo>
                    <a:pt x="22" y="8"/>
                  </a:lnTo>
                  <a:lnTo>
                    <a:pt x="22" y="17"/>
                  </a:lnTo>
                  <a:lnTo>
                    <a:pt x="17" y="23"/>
                  </a:lnTo>
                  <a:lnTo>
                    <a:pt x="7" y="23"/>
                  </a:lnTo>
                  <a:lnTo>
                    <a:pt x="4" y="21"/>
                  </a:lnTo>
                  <a:lnTo>
                    <a:pt x="2" y="17"/>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28" name="Line 305"/>
            <p:cNvSpPr>
              <a:spLocks noChangeShapeType="1"/>
            </p:cNvSpPr>
            <p:nvPr/>
          </p:nvSpPr>
          <p:spPr bwMode="auto">
            <a:xfrm flipV="1">
              <a:off x="2106" y="2507"/>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29" name="Line 306"/>
            <p:cNvSpPr>
              <a:spLocks noChangeShapeType="1"/>
            </p:cNvSpPr>
            <p:nvPr/>
          </p:nvSpPr>
          <p:spPr bwMode="auto">
            <a:xfrm flipH="1">
              <a:off x="2106" y="2507"/>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30" name="Line 307"/>
            <p:cNvSpPr>
              <a:spLocks noChangeShapeType="1"/>
            </p:cNvSpPr>
            <p:nvPr/>
          </p:nvSpPr>
          <p:spPr bwMode="auto">
            <a:xfrm>
              <a:off x="2097" y="2613"/>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31" name="Line 308"/>
            <p:cNvSpPr>
              <a:spLocks noChangeShapeType="1"/>
            </p:cNvSpPr>
            <p:nvPr/>
          </p:nvSpPr>
          <p:spPr bwMode="auto">
            <a:xfrm flipV="1">
              <a:off x="2097" y="2615"/>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32" name="Line 309"/>
            <p:cNvSpPr>
              <a:spLocks noChangeShapeType="1"/>
            </p:cNvSpPr>
            <p:nvPr/>
          </p:nvSpPr>
          <p:spPr bwMode="auto">
            <a:xfrm flipH="1">
              <a:off x="2093" y="2704"/>
              <a:ext cx="2" cy="2"/>
            </a:xfrm>
            <a:prstGeom prst="line">
              <a:avLst/>
            </a:prstGeom>
            <a:noFill/>
            <a:ln w="17463">
              <a:solidFill>
                <a:srgbClr val="0000FF"/>
              </a:solidFill>
              <a:round/>
              <a:headEnd/>
              <a:tailEnd/>
            </a:ln>
          </p:spPr>
          <p:txBody>
            <a:bodyPr>
              <a:prstTxWarp prst="textNoShape">
                <a:avLst/>
              </a:prstTxWarp>
            </a:bodyPr>
            <a:lstStyle/>
            <a:p>
              <a:endParaRPr lang="en-US"/>
            </a:p>
          </p:txBody>
        </p:sp>
        <p:grpSp>
          <p:nvGrpSpPr>
            <p:cNvPr id="31033" name="Group 310"/>
            <p:cNvGrpSpPr>
              <a:grpSpLocks/>
            </p:cNvGrpSpPr>
            <p:nvPr/>
          </p:nvGrpSpPr>
          <p:grpSpPr bwMode="auto">
            <a:xfrm>
              <a:off x="2044" y="741"/>
              <a:ext cx="533" cy="2894"/>
              <a:chOff x="2044" y="741"/>
              <a:chExt cx="533" cy="2894"/>
            </a:xfrm>
          </p:grpSpPr>
          <p:sp>
            <p:nvSpPr>
              <p:cNvPr id="129604" name="Line 311"/>
              <p:cNvSpPr>
                <a:spLocks noChangeShapeType="1"/>
              </p:cNvSpPr>
              <p:nvPr/>
            </p:nvSpPr>
            <p:spPr bwMode="auto">
              <a:xfrm flipV="1">
                <a:off x="2093" y="2704"/>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05" name="Line 312"/>
              <p:cNvSpPr>
                <a:spLocks noChangeShapeType="1"/>
              </p:cNvSpPr>
              <p:nvPr/>
            </p:nvSpPr>
            <p:spPr bwMode="auto">
              <a:xfrm flipV="1">
                <a:off x="2098" y="2791"/>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06" name="Line 313"/>
              <p:cNvSpPr>
                <a:spLocks noChangeShapeType="1"/>
              </p:cNvSpPr>
              <p:nvPr/>
            </p:nvSpPr>
            <p:spPr bwMode="auto">
              <a:xfrm flipV="1">
                <a:off x="2102" y="2882"/>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07" name="Line 314"/>
              <p:cNvSpPr>
                <a:spLocks noChangeShapeType="1"/>
              </p:cNvSpPr>
              <p:nvPr/>
            </p:nvSpPr>
            <p:spPr bwMode="auto">
              <a:xfrm flipH="1">
                <a:off x="2100" y="288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08" name="Freeform 315"/>
              <p:cNvSpPr>
                <a:spLocks/>
              </p:cNvSpPr>
              <p:nvPr/>
            </p:nvSpPr>
            <p:spPr bwMode="auto">
              <a:xfrm>
                <a:off x="2095" y="2973"/>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12" y="0"/>
                    </a:moveTo>
                    <a:lnTo>
                      <a:pt x="17" y="2"/>
                    </a:lnTo>
                    <a:lnTo>
                      <a:pt x="23" y="8"/>
                    </a:lnTo>
                    <a:lnTo>
                      <a:pt x="23" y="15"/>
                    </a:lnTo>
                    <a:lnTo>
                      <a:pt x="17" y="21"/>
                    </a:lnTo>
                    <a:lnTo>
                      <a:pt x="12" y="23"/>
                    </a:lnTo>
                    <a:lnTo>
                      <a:pt x="4" y="19"/>
                    </a:lnTo>
                    <a:lnTo>
                      <a:pt x="0" y="12"/>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09" name="Freeform 316"/>
              <p:cNvSpPr>
                <a:spLocks/>
              </p:cNvSpPr>
              <p:nvPr/>
            </p:nvSpPr>
            <p:spPr bwMode="auto">
              <a:xfrm>
                <a:off x="2093" y="306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6" y="2"/>
                    </a:lnTo>
                    <a:lnTo>
                      <a:pt x="22" y="7"/>
                    </a:lnTo>
                    <a:lnTo>
                      <a:pt x="22" y="15"/>
                    </a:lnTo>
                    <a:lnTo>
                      <a:pt x="16" y="20"/>
                    </a:lnTo>
                    <a:lnTo>
                      <a:pt x="11" y="22"/>
                    </a:lnTo>
                    <a:lnTo>
                      <a:pt x="3" y="19"/>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10" name="Freeform 317"/>
              <p:cNvSpPr>
                <a:spLocks/>
              </p:cNvSpPr>
              <p:nvPr/>
            </p:nvSpPr>
            <p:spPr bwMode="auto">
              <a:xfrm>
                <a:off x="2093" y="3160"/>
                <a:ext cx="11" cy="12"/>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7" y="0"/>
                    </a:moveTo>
                    <a:lnTo>
                      <a:pt x="16" y="0"/>
                    </a:lnTo>
                    <a:lnTo>
                      <a:pt x="18" y="4"/>
                    </a:lnTo>
                    <a:lnTo>
                      <a:pt x="22" y="5"/>
                    </a:lnTo>
                    <a:lnTo>
                      <a:pt x="22" y="15"/>
                    </a:lnTo>
                    <a:lnTo>
                      <a:pt x="16" y="20"/>
                    </a:lnTo>
                    <a:lnTo>
                      <a:pt x="11" y="22"/>
                    </a:lnTo>
                    <a:lnTo>
                      <a:pt x="3" y="18"/>
                    </a:lnTo>
                    <a:lnTo>
                      <a:pt x="0" y="11"/>
                    </a:lnTo>
                    <a:lnTo>
                      <a:pt x="1" y="5"/>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11" name="Freeform 318"/>
              <p:cNvSpPr>
                <a:spLocks/>
              </p:cNvSpPr>
              <p:nvPr/>
            </p:nvSpPr>
            <p:spPr bwMode="auto">
              <a:xfrm>
                <a:off x="2093" y="325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6" y="2"/>
                    </a:lnTo>
                    <a:lnTo>
                      <a:pt x="22" y="8"/>
                    </a:lnTo>
                    <a:lnTo>
                      <a:pt x="22" y="17"/>
                    </a:lnTo>
                    <a:lnTo>
                      <a:pt x="16" y="22"/>
                    </a:lnTo>
                    <a:lnTo>
                      <a:pt x="11" y="24"/>
                    </a:lnTo>
                    <a:lnTo>
                      <a:pt x="3" y="21"/>
                    </a:lnTo>
                    <a:lnTo>
                      <a:pt x="0" y="13"/>
                    </a:lnTo>
                    <a:lnTo>
                      <a:pt x="1" y="8"/>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12" name="Line 319"/>
              <p:cNvSpPr>
                <a:spLocks noChangeShapeType="1"/>
              </p:cNvSpPr>
              <p:nvPr/>
            </p:nvSpPr>
            <p:spPr bwMode="auto">
              <a:xfrm flipV="1">
                <a:off x="2098" y="3349"/>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13" name="Freeform 320"/>
              <p:cNvSpPr>
                <a:spLocks/>
              </p:cNvSpPr>
              <p:nvPr/>
            </p:nvSpPr>
            <p:spPr bwMode="auto">
              <a:xfrm>
                <a:off x="2093" y="343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3"/>
                  <a:gd name="T35" fmla="*/ 22 w 2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3">
                    <a:moveTo>
                      <a:pt x="11" y="0"/>
                    </a:moveTo>
                    <a:lnTo>
                      <a:pt x="16" y="2"/>
                    </a:lnTo>
                    <a:lnTo>
                      <a:pt x="22" y="8"/>
                    </a:lnTo>
                    <a:lnTo>
                      <a:pt x="22" y="17"/>
                    </a:lnTo>
                    <a:lnTo>
                      <a:pt x="16" y="23"/>
                    </a:lnTo>
                    <a:lnTo>
                      <a:pt x="7" y="23"/>
                    </a:lnTo>
                    <a:lnTo>
                      <a:pt x="3" y="21"/>
                    </a:lnTo>
                    <a:lnTo>
                      <a:pt x="1" y="17"/>
                    </a:lnTo>
                    <a:lnTo>
                      <a:pt x="0" y="12"/>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14" name="Freeform 321"/>
              <p:cNvSpPr>
                <a:spLocks/>
              </p:cNvSpPr>
              <p:nvPr/>
            </p:nvSpPr>
            <p:spPr bwMode="auto">
              <a:xfrm>
                <a:off x="2093" y="353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6" y="2"/>
                    </a:lnTo>
                    <a:lnTo>
                      <a:pt x="22" y="8"/>
                    </a:lnTo>
                    <a:lnTo>
                      <a:pt x="22" y="15"/>
                    </a:lnTo>
                    <a:lnTo>
                      <a:pt x="16" y="21"/>
                    </a:lnTo>
                    <a:lnTo>
                      <a:pt x="11" y="23"/>
                    </a:lnTo>
                    <a:lnTo>
                      <a:pt x="3" y="19"/>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15" name="Freeform 322"/>
              <p:cNvSpPr>
                <a:spLocks/>
              </p:cNvSpPr>
              <p:nvPr/>
            </p:nvSpPr>
            <p:spPr bwMode="auto">
              <a:xfrm>
                <a:off x="2093" y="3624"/>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7" y="0"/>
                    </a:moveTo>
                    <a:lnTo>
                      <a:pt x="16" y="0"/>
                    </a:lnTo>
                    <a:lnTo>
                      <a:pt x="18" y="4"/>
                    </a:lnTo>
                    <a:lnTo>
                      <a:pt x="22" y="6"/>
                    </a:lnTo>
                    <a:lnTo>
                      <a:pt x="22" y="15"/>
                    </a:lnTo>
                    <a:lnTo>
                      <a:pt x="16" y="21"/>
                    </a:lnTo>
                    <a:lnTo>
                      <a:pt x="11" y="22"/>
                    </a:lnTo>
                    <a:lnTo>
                      <a:pt x="3" y="19"/>
                    </a:lnTo>
                    <a:lnTo>
                      <a:pt x="0" y="11"/>
                    </a:lnTo>
                    <a:lnTo>
                      <a:pt x="1" y="6"/>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16" name="Line 323"/>
              <p:cNvSpPr>
                <a:spLocks noChangeShapeType="1"/>
              </p:cNvSpPr>
              <p:nvPr/>
            </p:nvSpPr>
            <p:spPr bwMode="auto">
              <a:xfrm flipV="1">
                <a:off x="2377" y="792"/>
                <a:ext cx="86"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17" name="Line 324"/>
              <p:cNvSpPr>
                <a:spLocks noChangeShapeType="1"/>
              </p:cNvSpPr>
              <p:nvPr/>
            </p:nvSpPr>
            <p:spPr bwMode="auto">
              <a:xfrm flipH="1" flipV="1">
                <a:off x="2370" y="785"/>
                <a:ext cx="93"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18" name="Line 325"/>
              <p:cNvSpPr>
                <a:spLocks noChangeShapeType="1"/>
              </p:cNvSpPr>
              <p:nvPr/>
            </p:nvSpPr>
            <p:spPr bwMode="auto">
              <a:xfrm flipV="1">
                <a:off x="2359" y="939"/>
                <a:ext cx="86"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19" name="Line 326"/>
              <p:cNvSpPr>
                <a:spLocks noChangeShapeType="1"/>
              </p:cNvSpPr>
              <p:nvPr/>
            </p:nvSpPr>
            <p:spPr bwMode="auto">
              <a:xfrm flipH="1" flipV="1">
                <a:off x="2361" y="917"/>
                <a:ext cx="84"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20" name="Line 327"/>
              <p:cNvSpPr>
                <a:spLocks noChangeShapeType="1"/>
              </p:cNvSpPr>
              <p:nvPr/>
            </p:nvSpPr>
            <p:spPr bwMode="auto">
              <a:xfrm flipV="1">
                <a:off x="2381" y="989"/>
                <a:ext cx="89" cy="3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21" name="Line 328"/>
              <p:cNvSpPr>
                <a:spLocks noChangeShapeType="1"/>
              </p:cNvSpPr>
              <p:nvPr/>
            </p:nvSpPr>
            <p:spPr bwMode="auto">
              <a:xfrm flipH="1" flipV="1">
                <a:off x="2375" y="978"/>
                <a:ext cx="95"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22" name="Line 329"/>
              <p:cNvSpPr>
                <a:spLocks noChangeShapeType="1"/>
              </p:cNvSpPr>
              <p:nvPr/>
            </p:nvSpPr>
            <p:spPr bwMode="auto">
              <a:xfrm flipV="1">
                <a:off x="2341" y="961"/>
                <a:ext cx="53" cy="6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23" name="Line 330"/>
              <p:cNvSpPr>
                <a:spLocks noChangeShapeType="1"/>
              </p:cNvSpPr>
              <p:nvPr/>
            </p:nvSpPr>
            <p:spPr bwMode="auto">
              <a:xfrm flipH="1">
                <a:off x="2314" y="961"/>
                <a:ext cx="80"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24" name="Line 331"/>
              <p:cNvSpPr>
                <a:spLocks noChangeShapeType="1"/>
              </p:cNvSpPr>
              <p:nvPr/>
            </p:nvSpPr>
            <p:spPr bwMode="auto">
              <a:xfrm flipV="1">
                <a:off x="2237" y="1080"/>
                <a:ext cx="5" cy="4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25" name="Line 332"/>
              <p:cNvSpPr>
                <a:spLocks noChangeShapeType="1"/>
              </p:cNvSpPr>
              <p:nvPr/>
            </p:nvSpPr>
            <p:spPr bwMode="auto">
              <a:xfrm flipH="1">
                <a:off x="2214" y="1080"/>
                <a:ext cx="28"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26" name="Line 333"/>
              <p:cNvSpPr>
                <a:spLocks noChangeShapeType="1"/>
              </p:cNvSpPr>
              <p:nvPr/>
            </p:nvSpPr>
            <p:spPr bwMode="auto">
              <a:xfrm flipH="1">
                <a:off x="2154" y="1311"/>
                <a:ext cx="11"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27" name="Line 334"/>
              <p:cNvSpPr>
                <a:spLocks noChangeShapeType="1"/>
              </p:cNvSpPr>
              <p:nvPr/>
            </p:nvSpPr>
            <p:spPr bwMode="auto">
              <a:xfrm>
                <a:off x="2154" y="1318"/>
                <a:ext cx="13"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28" name="Line 335"/>
              <p:cNvSpPr>
                <a:spLocks noChangeShapeType="1"/>
              </p:cNvSpPr>
              <p:nvPr/>
            </p:nvSpPr>
            <p:spPr bwMode="auto">
              <a:xfrm flipH="1">
                <a:off x="2173" y="1407"/>
                <a:ext cx="5"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29" name="Line 336"/>
              <p:cNvSpPr>
                <a:spLocks noChangeShapeType="1"/>
              </p:cNvSpPr>
              <p:nvPr/>
            </p:nvSpPr>
            <p:spPr bwMode="auto">
              <a:xfrm flipV="1">
                <a:off x="2173" y="1411"/>
                <a:ext cx="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30" name="Line 337"/>
              <p:cNvSpPr>
                <a:spLocks noChangeShapeType="1"/>
              </p:cNvSpPr>
              <p:nvPr/>
            </p:nvSpPr>
            <p:spPr bwMode="auto">
              <a:xfrm flipH="1">
                <a:off x="2176" y="1496"/>
                <a:ext cx="6"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31" name="Line 338"/>
              <p:cNvSpPr>
                <a:spLocks noChangeShapeType="1"/>
              </p:cNvSpPr>
              <p:nvPr/>
            </p:nvSpPr>
            <p:spPr bwMode="auto">
              <a:xfrm flipV="1">
                <a:off x="2176" y="1500"/>
                <a:ext cx="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32" name="Line 339"/>
              <p:cNvSpPr>
                <a:spLocks noChangeShapeType="1"/>
              </p:cNvSpPr>
              <p:nvPr/>
            </p:nvSpPr>
            <p:spPr bwMode="auto">
              <a:xfrm>
                <a:off x="2195" y="158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33" name="Line 340"/>
              <p:cNvSpPr>
                <a:spLocks noChangeShapeType="1"/>
              </p:cNvSpPr>
              <p:nvPr/>
            </p:nvSpPr>
            <p:spPr bwMode="auto">
              <a:xfrm flipH="1" flipV="1">
                <a:off x="2195" y="158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34" name="Line 341"/>
              <p:cNvSpPr>
                <a:spLocks noChangeShapeType="1"/>
              </p:cNvSpPr>
              <p:nvPr/>
            </p:nvSpPr>
            <p:spPr bwMode="auto">
              <a:xfrm flipV="1">
                <a:off x="2213" y="1661"/>
                <a:ext cx="5"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35" name="Line 342"/>
              <p:cNvSpPr>
                <a:spLocks noChangeShapeType="1"/>
              </p:cNvSpPr>
              <p:nvPr/>
            </p:nvSpPr>
            <p:spPr bwMode="auto">
              <a:xfrm flipH="1">
                <a:off x="2209" y="1661"/>
                <a:ext cx="9"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36" name="Line 343"/>
              <p:cNvSpPr>
                <a:spLocks noChangeShapeType="1"/>
              </p:cNvSpPr>
              <p:nvPr/>
            </p:nvSpPr>
            <p:spPr bwMode="auto">
              <a:xfrm flipV="1">
                <a:off x="2211" y="1754"/>
                <a:ext cx="5"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37" name="Line 344"/>
              <p:cNvSpPr>
                <a:spLocks noChangeShapeType="1"/>
              </p:cNvSpPr>
              <p:nvPr/>
            </p:nvSpPr>
            <p:spPr bwMode="auto">
              <a:xfrm flipH="1">
                <a:off x="2207" y="1754"/>
                <a:ext cx="9"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38" name="Line 345"/>
              <p:cNvSpPr>
                <a:spLocks noChangeShapeType="1"/>
              </p:cNvSpPr>
              <p:nvPr/>
            </p:nvSpPr>
            <p:spPr bwMode="auto">
              <a:xfrm flipV="1">
                <a:off x="2208" y="1843"/>
                <a:ext cx="4"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39" name="Line 346"/>
              <p:cNvSpPr>
                <a:spLocks noChangeShapeType="1"/>
              </p:cNvSpPr>
              <p:nvPr/>
            </p:nvSpPr>
            <p:spPr bwMode="auto">
              <a:xfrm flipH="1">
                <a:off x="2204" y="1843"/>
                <a:ext cx="8"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40" name="Line 347"/>
              <p:cNvSpPr>
                <a:spLocks noChangeShapeType="1"/>
              </p:cNvSpPr>
              <p:nvPr/>
            </p:nvSpPr>
            <p:spPr bwMode="auto">
              <a:xfrm flipV="1">
                <a:off x="2226" y="1941"/>
                <a:ext cx="15"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41" name="Line 348"/>
              <p:cNvSpPr>
                <a:spLocks noChangeShapeType="1"/>
              </p:cNvSpPr>
              <p:nvPr/>
            </p:nvSpPr>
            <p:spPr bwMode="auto">
              <a:xfrm flipH="1">
                <a:off x="2224" y="1941"/>
                <a:ext cx="17"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42" name="Line 349"/>
              <p:cNvSpPr>
                <a:spLocks noChangeShapeType="1"/>
              </p:cNvSpPr>
              <p:nvPr/>
            </p:nvSpPr>
            <p:spPr bwMode="auto">
              <a:xfrm flipV="1">
                <a:off x="2202" y="2042"/>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43" name="Line 350"/>
              <p:cNvSpPr>
                <a:spLocks noChangeShapeType="1"/>
              </p:cNvSpPr>
              <p:nvPr/>
            </p:nvSpPr>
            <p:spPr bwMode="auto">
              <a:xfrm flipH="1">
                <a:off x="2201" y="2042"/>
                <a:ext cx="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44" name="Line 351"/>
              <p:cNvSpPr>
                <a:spLocks noChangeShapeType="1"/>
              </p:cNvSpPr>
              <p:nvPr/>
            </p:nvSpPr>
            <p:spPr bwMode="auto">
              <a:xfrm flipV="1">
                <a:off x="2228" y="2135"/>
                <a:ext cx="1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45" name="Line 352"/>
              <p:cNvSpPr>
                <a:spLocks noChangeShapeType="1"/>
              </p:cNvSpPr>
              <p:nvPr/>
            </p:nvSpPr>
            <p:spPr bwMode="auto">
              <a:xfrm flipH="1" flipV="1">
                <a:off x="2228" y="2133"/>
                <a:ext cx="1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46" name="Line 353"/>
              <p:cNvSpPr>
                <a:spLocks noChangeShapeType="1"/>
              </p:cNvSpPr>
              <p:nvPr/>
            </p:nvSpPr>
            <p:spPr bwMode="auto">
              <a:xfrm>
                <a:off x="2180" y="2339"/>
                <a:ext cx="13"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47" name="Line 354"/>
              <p:cNvSpPr>
                <a:spLocks noChangeShapeType="1"/>
              </p:cNvSpPr>
              <p:nvPr/>
            </p:nvSpPr>
            <p:spPr bwMode="auto">
              <a:xfrm flipV="1">
                <a:off x="2193" y="2339"/>
                <a:ext cx="11"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48" name="Line 355"/>
              <p:cNvSpPr>
                <a:spLocks noChangeShapeType="1"/>
              </p:cNvSpPr>
              <p:nvPr/>
            </p:nvSpPr>
            <p:spPr bwMode="auto">
              <a:xfrm flipH="1">
                <a:off x="2044" y="2482"/>
                <a:ext cx="28" cy="9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49" name="Line 356"/>
              <p:cNvSpPr>
                <a:spLocks noChangeShapeType="1"/>
              </p:cNvSpPr>
              <p:nvPr/>
            </p:nvSpPr>
            <p:spPr bwMode="auto">
              <a:xfrm flipV="1">
                <a:off x="2044" y="2507"/>
                <a:ext cx="69" cy="7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50" name="Line 357"/>
              <p:cNvSpPr>
                <a:spLocks noChangeShapeType="1"/>
              </p:cNvSpPr>
              <p:nvPr/>
            </p:nvSpPr>
            <p:spPr bwMode="auto">
              <a:xfrm flipH="1">
                <a:off x="2110" y="2486"/>
                <a:ext cx="17" cy="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51" name="Line 358"/>
              <p:cNvSpPr>
                <a:spLocks noChangeShapeType="1"/>
              </p:cNvSpPr>
              <p:nvPr/>
            </p:nvSpPr>
            <p:spPr bwMode="auto">
              <a:xfrm flipV="1">
                <a:off x="2110" y="2499"/>
                <a:ext cx="37"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52" name="Line 359"/>
              <p:cNvSpPr>
                <a:spLocks noChangeShapeType="1"/>
              </p:cNvSpPr>
              <p:nvPr/>
            </p:nvSpPr>
            <p:spPr bwMode="auto">
              <a:xfrm flipH="1">
                <a:off x="2167" y="2515"/>
                <a:ext cx="8"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53" name="Line 360"/>
              <p:cNvSpPr>
                <a:spLocks noChangeShapeType="1"/>
              </p:cNvSpPr>
              <p:nvPr/>
            </p:nvSpPr>
            <p:spPr bwMode="auto">
              <a:xfrm>
                <a:off x="2167" y="2518"/>
                <a:ext cx="8"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54" name="Line 361"/>
              <p:cNvSpPr>
                <a:spLocks noChangeShapeType="1"/>
              </p:cNvSpPr>
              <p:nvPr/>
            </p:nvSpPr>
            <p:spPr bwMode="auto">
              <a:xfrm flipV="1">
                <a:off x="2195" y="2593"/>
                <a:ext cx="0"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55" name="Line 362"/>
              <p:cNvSpPr>
                <a:spLocks noChangeShapeType="1"/>
              </p:cNvSpPr>
              <p:nvPr/>
            </p:nvSpPr>
            <p:spPr bwMode="auto">
              <a:xfrm flipH="1">
                <a:off x="2193" y="2593"/>
                <a:ext cx="2"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56" name="Line 363"/>
              <p:cNvSpPr>
                <a:spLocks noChangeShapeType="1"/>
              </p:cNvSpPr>
              <p:nvPr/>
            </p:nvSpPr>
            <p:spPr bwMode="auto">
              <a:xfrm flipV="1">
                <a:off x="2195" y="2699"/>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57" name="Line 364"/>
              <p:cNvSpPr>
                <a:spLocks noChangeShapeType="1"/>
              </p:cNvSpPr>
              <p:nvPr/>
            </p:nvSpPr>
            <p:spPr bwMode="auto">
              <a:xfrm flipH="1">
                <a:off x="2195" y="269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58" name="Line 365"/>
              <p:cNvSpPr>
                <a:spLocks noChangeShapeType="1"/>
              </p:cNvSpPr>
              <p:nvPr/>
            </p:nvSpPr>
            <p:spPr bwMode="auto">
              <a:xfrm>
                <a:off x="2188" y="2799"/>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59" name="Line 366"/>
              <p:cNvSpPr>
                <a:spLocks noChangeShapeType="1"/>
              </p:cNvSpPr>
              <p:nvPr/>
            </p:nvSpPr>
            <p:spPr bwMode="auto">
              <a:xfrm flipV="1">
                <a:off x="2188" y="2799"/>
                <a:ext cx="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60" name="Line 367"/>
              <p:cNvSpPr>
                <a:spLocks noChangeShapeType="1"/>
              </p:cNvSpPr>
              <p:nvPr/>
            </p:nvSpPr>
            <p:spPr bwMode="auto">
              <a:xfrm flipH="1">
                <a:off x="2188" y="2889"/>
                <a:ext cx="1"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61" name="Freeform 368"/>
              <p:cNvSpPr>
                <a:spLocks/>
              </p:cNvSpPr>
              <p:nvPr/>
            </p:nvSpPr>
            <p:spPr bwMode="auto">
              <a:xfrm>
                <a:off x="2188" y="2971"/>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7" y="2"/>
                    </a:lnTo>
                    <a:lnTo>
                      <a:pt x="22" y="7"/>
                    </a:lnTo>
                    <a:lnTo>
                      <a:pt x="22" y="15"/>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62" name="Line 369"/>
              <p:cNvSpPr>
                <a:spLocks noChangeShapeType="1"/>
              </p:cNvSpPr>
              <p:nvPr/>
            </p:nvSpPr>
            <p:spPr bwMode="auto">
              <a:xfrm flipH="1">
                <a:off x="2193" y="306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63" name="Line 370"/>
              <p:cNvSpPr>
                <a:spLocks noChangeShapeType="1"/>
              </p:cNvSpPr>
              <p:nvPr/>
            </p:nvSpPr>
            <p:spPr bwMode="auto">
              <a:xfrm>
                <a:off x="2193" y="3164"/>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64" name="Line 371"/>
              <p:cNvSpPr>
                <a:spLocks noChangeShapeType="1"/>
              </p:cNvSpPr>
              <p:nvPr/>
            </p:nvSpPr>
            <p:spPr bwMode="auto">
              <a:xfrm flipV="1">
                <a:off x="2193" y="3164"/>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65" name="Freeform 372"/>
              <p:cNvSpPr>
                <a:spLocks/>
              </p:cNvSpPr>
              <p:nvPr/>
            </p:nvSpPr>
            <p:spPr bwMode="auto">
              <a:xfrm>
                <a:off x="2186" y="3252"/>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2" y="0"/>
                    </a:moveTo>
                    <a:lnTo>
                      <a:pt x="17" y="2"/>
                    </a:lnTo>
                    <a:lnTo>
                      <a:pt x="23" y="7"/>
                    </a:lnTo>
                    <a:lnTo>
                      <a:pt x="23" y="17"/>
                    </a:lnTo>
                    <a:lnTo>
                      <a:pt x="17" y="22"/>
                    </a:lnTo>
                    <a:lnTo>
                      <a:pt x="12" y="24"/>
                    </a:lnTo>
                    <a:lnTo>
                      <a:pt x="4" y="20"/>
                    </a:lnTo>
                    <a:lnTo>
                      <a:pt x="0" y="13"/>
                    </a:lnTo>
                    <a:lnTo>
                      <a:pt x="2" y="7"/>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66" name="Freeform 373"/>
              <p:cNvSpPr>
                <a:spLocks/>
              </p:cNvSpPr>
              <p:nvPr/>
            </p:nvSpPr>
            <p:spPr bwMode="auto">
              <a:xfrm>
                <a:off x="2186" y="3345"/>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2" y="0"/>
                    </a:moveTo>
                    <a:lnTo>
                      <a:pt x="17" y="1"/>
                    </a:lnTo>
                    <a:lnTo>
                      <a:pt x="23" y="7"/>
                    </a:lnTo>
                    <a:lnTo>
                      <a:pt x="23" y="16"/>
                    </a:lnTo>
                    <a:lnTo>
                      <a:pt x="17" y="22"/>
                    </a:lnTo>
                    <a:lnTo>
                      <a:pt x="8" y="22"/>
                    </a:lnTo>
                    <a:lnTo>
                      <a:pt x="4" y="20"/>
                    </a:lnTo>
                    <a:lnTo>
                      <a:pt x="2" y="16"/>
                    </a:lnTo>
                    <a:lnTo>
                      <a:pt x="0" y="11"/>
                    </a:lnTo>
                    <a:lnTo>
                      <a:pt x="4" y="3"/>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67" name="Freeform 374"/>
              <p:cNvSpPr>
                <a:spLocks/>
              </p:cNvSpPr>
              <p:nvPr/>
            </p:nvSpPr>
            <p:spPr bwMode="auto">
              <a:xfrm>
                <a:off x="2188" y="343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3"/>
                  <a:gd name="T35" fmla="*/ 22 w 2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3">
                    <a:moveTo>
                      <a:pt x="11" y="0"/>
                    </a:moveTo>
                    <a:lnTo>
                      <a:pt x="17" y="2"/>
                    </a:lnTo>
                    <a:lnTo>
                      <a:pt x="22" y="8"/>
                    </a:lnTo>
                    <a:lnTo>
                      <a:pt x="22" y="17"/>
                    </a:lnTo>
                    <a:lnTo>
                      <a:pt x="17" y="23"/>
                    </a:lnTo>
                    <a:lnTo>
                      <a:pt x="8" y="23"/>
                    </a:lnTo>
                    <a:lnTo>
                      <a:pt x="4" y="21"/>
                    </a:lnTo>
                    <a:lnTo>
                      <a:pt x="2" y="17"/>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68" name="Freeform 375"/>
              <p:cNvSpPr>
                <a:spLocks/>
              </p:cNvSpPr>
              <p:nvPr/>
            </p:nvSpPr>
            <p:spPr bwMode="auto">
              <a:xfrm>
                <a:off x="2188" y="353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7" y="2"/>
                    </a:lnTo>
                    <a:lnTo>
                      <a:pt x="22" y="8"/>
                    </a:lnTo>
                    <a:lnTo>
                      <a:pt x="22" y="15"/>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69" name="Freeform 376"/>
              <p:cNvSpPr>
                <a:spLocks/>
              </p:cNvSpPr>
              <p:nvPr/>
            </p:nvSpPr>
            <p:spPr bwMode="auto">
              <a:xfrm>
                <a:off x="2188" y="3624"/>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8" y="0"/>
                    </a:moveTo>
                    <a:lnTo>
                      <a:pt x="17" y="0"/>
                    </a:lnTo>
                    <a:lnTo>
                      <a:pt x="19" y="4"/>
                    </a:lnTo>
                    <a:lnTo>
                      <a:pt x="22" y="6"/>
                    </a:lnTo>
                    <a:lnTo>
                      <a:pt x="22" y="15"/>
                    </a:lnTo>
                    <a:lnTo>
                      <a:pt x="17" y="21"/>
                    </a:lnTo>
                    <a:lnTo>
                      <a:pt x="11" y="22"/>
                    </a:lnTo>
                    <a:lnTo>
                      <a:pt x="4" y="19"/>
                    </a:lnTo>
                    <a:lnTo>
                      <a:pt x="0" y="11"/>
                    </a:lnTo>
                    <a:lnTo>
                      <a:pt x="2" y="6"/>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670" name="Line 377"/>
              <p:cNvSpPr>
                <a:spLocks noChangeShapeType="1"/>
              </p:cNvSpPr>
              <p:nvPr/>
            </p:nvSpPr>
            <p:spPr bwMode="auto">
              <a:xfrm>
                <a:off x="2297" y="750"/>
                <a:ext cx="6"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71" name="Line 378"/>
              <p:cNvSpPr>
                <a:spLocks noChangeShapeType="1"/>
              </p:cNvSpPr>
              <p:nvPr/>
            </p:nvSpPr>
            <p:spPr bwMode="auto">
              <a:xfrm flipH="1" flipV="1">
                <a:off x="2297" y="748"/>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72" name="Line 379"/>
              <p:cNvSpPr>
                <a:spLocks noChangeShapeType="1"/>
              </p:cNvSpPr>
              <p:nvPr/>
            </p:nvSpPr>
            <p:spPr bwMode="auto">
              <a:xfrm flipV="1">
                <a:off x="2341" y="836"/>
                <a:ext cx="27"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73" name="Line 380"/>
              <p:cNvSpPr>
                <a:spLocks noChangeShapeType="1"/>
              </p:cNvSpPr>
              <p:nvPr/>
            </p:nvSpPr>
            <p:spPr bwMode="auto">
              <a:xfrm flipH="1" flipV="1">
                <a:off x="2341" y="830"/>
                <a:ext cx="27"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74" name="Line 381"/>
              <p:cNvSpPr>
                <a:spLocks noChangeShapeType="1"/>
              </p:cNvSpPr>
              <p:nvPr/>
            </p:nvSpPr>
            <p:spPr bwMode="auto">
              <a:xfrm flipV="1">
                <a:off x="2332" y="938"/>
                <a:ext cx="2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75" name="Line 382"/>
              <p:cNvSpPr>
                <a:spLocks noChangeShapeType="1"/>
              </p:cNvSpPr>
              <p:nvPr/>
            </p:nvSpPr>
            <p:spPr bwMode="auto">
              <a:xfrm flipH="1" flipV="1">
                <a:off x="2332" y="931"/>
                <a:ext cx="2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76" name="Line 383"/>
              <p:cNvSpPr>
                <a:spLocks noChangeShapeType="1"/>
              </p:cNvSpPr>
              <p:nvPr/>
            </p:nvSpPr>
            <p:spPr bwMode="auto">
              <a:xfrm flipV="1">
                <a:off x="2333" y="989"/>
                <a:ext cx="19"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77" name="Line 384"/>
              <p:cNvSpPr>
                <a:spLocks noChangeShapeType="1"/>
              </p:cNvSpPr>
              <p:nvPr/>
            </p:nvSpPr>
            <p:spPr bwMode="auto">
              <a:xfrm flipH="1">
                <a:off x="2328" y="989"/>
                <a:ext cx="24"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78" name="Line 385"/>
              <p:cNvSpPr>
                <a:spLocks noChangeShapeType="1"/>
              </p:cNvSpPr>
              <p:nvPr/>
            </p:nvSpPr>
            <p:spPr bwMode="auto">
              <a:xfrm flipV="1">
                <a:off x="2368" y="894"/>
                <a:ext cx="11" cy="8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79" name="Line 386"/>
              <p:cNvSpPr>
                <a:spLocks noChangeShapeType="1"/>
              </p:cNvSpPr>
              <p:nvPr/>
            </p:nvSpPr>
            <p:spPr bwMode="auto">
              <a:xfrm flipH="1">
                <a:off x="2330" y="894"/>
                <a:ext cx="49" cy="6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80" name="Line 387"/>
              <p:cNvSpPr>
                <a:spLocks noChangeShapeType="1"/>
              </p:cNvSpPr>
              <p:nvPr/>
            </p:nvSpPr>
            <p:spPr bwMode="auto">
              <a:xfrm flipH="1" flipV="1">
                <a:off x="2335" y="989"/>
                <a:ext cx="2" cy="7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81" name="Line 388"/>
              <p:cNvSpPr>
                <a:spLocks noChangeShapeType="1"/>
              </p:cNvSpPr>
              <p:nvPr/>
            </p:nvSpPr>
            <p:spPr bwMode="auto">
              <a:xfrm flipH="1">
                <a:off x="2301" y="989"/>
                <a:ext cx="34" cy="6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82" name="Line 389"/>
              <p:cNvSpPr>
                <a:spLocks noChangeShapeType="1"/>
              </p:cNvSpPr>
              <p:nvPr/>
            </p:nvSpPr>
            <p:spPr bwMode="auto">
              <a:xfrm flipH="1" flipV="1">
                <a:off x="2218" y="1279"/>
                <a:ext cx="2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83" name="Line 390"/>
              <p:cNvSpPr>
                <a:spLocks noChangeShapeType="1"/>
              </p:cNvSpPr>
              <p:nvPr/>
            </p:nvSpPr>
            <p:spPr bwMode="auto">
              <a:xfrm>
                <a:off x="2218" y="1279"/>
                <a:ext cx="21"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84" name="Line 391"/>
              <p:cNvSpPr>
                <a:spLocks noChangeShapeType="1"/>
              </p:cNvSpPr>
              <p:nvPr/>
            </p:nvSpPr>
            <p:spPr bwMode="auto">
              <a:xfrm flipH="1">
                <a:off x="2273" y="1413"/>
                <a:ext cx="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85" name="Line 392"/>
              <p:cNvSpPr>
                <a:spLocks noChangeShapeType="1"/>
              </p:cNvSpPr>
              <p:nvPr/>
            </p:nvSpPr>
            <p:spPr bwMode="auto">
              <a:xfrm flipV="1">
                <a:off x="2273" y="1415"/>
                <a:ext cx="7"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86" name="Line 393"/>
              <p:cNvSpPr>
                <a:spLocks noChangeShapeType="1"/>
              </p:cNvSpPr>
              <p:nvPr/>
            </p:nvSpPr>
            <p:spPr bwMode="auto">
              <a:xfrm flipH="1">
                <a:off x="2266" y="1496"/>
                <a:ext cx="5"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87" name="Line 394"/>
              <p:cNvSpPr>
                <a:spLocks noChangeShapeType="1"/>
              </p:cNvSpPr>
              <p:nvPr/>
            </p:nvSpPr>
            <p:spPr bwMode="auto">
              <a:xfrm flipV="1">
                <a:off x="2266" y="1500"/>
                <a:ext cx="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88" name="Line 395"/>
              <p:cNvSpPr>
                <a:spLocks noChangeShapeType="1"/>
              </p:cNvSpPr>
              <p:nvPr/>
            </p:nvSpPr>
            <p:spPr bwMode="auto">
              <a:xfrm flipH="1">
                <a:off x="2266" y="1599"/>
                <a:ext cx="3"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89" name="Line 396"/>
              <p:cNvSpPr>
                <a:spLocks noChangeShapeType="1"/>
              </p:cNvSpPr>
              <p:nvPr/>
            </p:nvSpPr>
            <p:spPr bwMode="auto">
              <a:xfrm flipV="1">
                <a:off x="2266" y="1602"/>
                <a:ext cx="9"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90" name="Line 397"/>
              <p:cNvSpPr>
                <a:spLocks noChangeShapeType="1"/>
              </p:cNvSpPr>
              <p:nvPr/>
            </p:nvSpPr>
            <p:spPr bwMode="auto">
              <a:xfrm>
                <a:off x="2282" y="1684"/>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91" name="Line 398"/>
              <p:cNvSpPr>
                <a:spLocks noChangeShapeType="1"/>
              </p:cNvSpPr>
              <p:nvPr/>
            </p:nvSpPr>
            <p:spPr bwMode="auto">
              <a:xfrm flipV="1">
                <a:off x="2282" y="1684"/>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92" name="Line 399"/>
              <p:cNvSpPr>
                <a:spLocks noChangeShapeType="1"/>
              </p:cNvSpPr>
              <p:nvPr/>
            </p:nvSpPr>
            <p:spPr bwMode="auto">
              <a:xfrm flipV="1">
                <a:off x="2295" y="1759"/>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93" name="Line 400"/>
              <p:cNvSpPr>
                <a:spLocks noChangeShapeType="1"/>
              </p:cNvSpPr>
              <p:nvPr/>
            </p:nvSpPr>
            <p:spPr bwMode="auto">
              <a:xfrm flipH="1">
                <a:off x="2294" y="1759"/>
                <a:ext cx="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94" name="Line 401"/>
              <p:cNvSpPr>
                <a:spLocks noChangeShapeType="1"/>
              </p:cNvSpPr>
              <p:nvPr/>
            </p:nvSpPr>
            <p:spPr bwMode="auto">
              <a:xfrm flipV="1">
                <a:off x="2299" y="1847"/>
                <a:ext cx="6"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95" name="Line 402"/>
              <p:cNvSpPr>
                <a:spLocks noChangeShapeType="1"/>
              </p:cNvSpPr>
              <p:nvPr/>
            </p:nvSpPr>
            <p:spPr bwMode="auto">
              <a:xfrm flipH="1">
                <a:off x="2297" y="1847"/>
                <a:ext cx="8"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96" name="Line 403"/>
              <p:cNvSpPr>
                <a:spLocks noChangeShapeType="1"/>
              </p:cNvSpPr>
              <p:nvPr/>
            </p:nvSpPr>
            <p:spPr bwMode="auto">
              <a:xfrm flipV="1">
                <a:off x="2308" y="1943"/>
                <a:ext cx="1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97" name="Line 404"/>
              <p:cNvSpPr>
                <a:spLocks noChangeShapeType="1"/>
              </p:cNvSpPr>
              <p:nvPr/>
            </p:nvSpPr>
            <p:spPr bwMode="auto">
              <a:xfrm flipH="1">
                <a:off x="2307" y="1943"/>
                <a:ext cx="1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98" name="Line 405"/>
              <p:cNvSpPr>
                <a:spLocks noChangeShapeType="1"/>
              </p:cNvSpPr>
              <p:nvPr/>
            </p:nvSpPr>
            <p:spPr bwMode="auto">
              <a:xfrm>
                <a:off x="2297" y="2053"/>
                <a:ext cx="8"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99" name="Line 406"/>
              <p:cNvSpPr>
                <a:spLocks noChangeShapeType="1"/>
              </p:cNvSpPr>
              <p:nvPr/>
            </p:nvSpPr>
            <p:spPr bwMode="auto">
              <a:xfrm flipH="1" flipV="1">
                <a:off x="2299" y="2049"/>
                <a:ext cx="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00" name="Line 407"/>
              <p:cNvSpPr>
                <a:spLocks noChangeShapeType="1"/>
              </p:cNvSpPr>
              <p:nvPr/>
            </p:nvSpPr>
            <p:spPr bwMode="auto">
              <a:xfrm flipV="1">
                <a:off x="2301" y="2138"/>
                <a:ext cx="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01" name="Line 408"/>
              <p:cNvSpPr>
                <a:spLocks noChangeShapeType="1"/>
              </p:cNvSpPr>
              <p:nvPr/>
            </p:nvSpPr>
            <p:spPr bwMode="auto">
              <a:xfrm flipH="1" flipV="1">
                <a:off x="2301" y="2137"/>
                <a:ext cx="7"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02" name="Line 409"/>
              <p:cNvSpPr>
                <a:spLocks noChangeShapeType="1"/>
              </p:cNvSpPr>
              <p:nvPr/>
            </p:nvSpPr>
            <p:spPr bwMode="auto">
              <a:xfrm>
                <a:off x="2290" y="2278"/>
                <a:ext cx="9"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03" name="Line 410"/>
              <p:cNvSpPr>
                <a:spLocks noChangeShapeType="1"/>
              </p:cNvSpPr>
              <p:nvPr/>
            </p:nvSpPr>
            <p:spPr bwMode="auto">
              <a:xfrm flipV="1">
                <a:off x="2299" y="2276"/>
                <a:ext cx="0"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04" name="Line 411"/>
              <p:cNvSpPr>
                <a:spLocks noChangeShapeType="1"/>
              </p:cNvSpPr>
              <p:nvPr/>
            </p:nvSpPr>
            <p:spPr bwMode="auto">
              <a:xfrm flipH="1">
                <a:off x="2127" y="2420"/>
                <a:ext cx="40" cy="6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05" name="Line 412"/>
              <p:cNvSpPr>
                <a:spLocks noChangeShapeType="1"/>
              </p:cNvSpPr>
              <p:nvPr/>
            </p:nvSpPr>
            <p:spPr bwMode="auto">
              <a:xfrm flipV="1">
                <a:off x="2127" y="2444"/>
                <a:ext cx="64"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06" name="Line 413"/>
              <p:cNvSpPr>
                <a:spLocks noChangeShapeType="1"/>
              </p:cNvSpPr>
              <p:nvPr/>
            </p:nvSpPr>
            <p:spPr bwMode="auto">
              <a:xfrm flipH="1">
                <a:off x="2080" y="2486"/>
                <a:ext cx="58" cy="5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07" name="Line 414"/>
              <p:cNvSpPr>
                <a:spLocks noChangeShapeType="1"/>
              </p:cNvSpPr>
              <p:nvPr/>
            </p:nvSpPr>
            <p:spPr bwMode="auto">
              <a:xfrm flipV="1">
                <a:off x="2080" y="2520"/>
                <a:ext cx="78"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08" name="Line 415"/>
              <p:cNvSpPr>
                <a:spLocks noChangeShapeType="1"/>
              </p:cNvSpPr>
              <p:nvPr/>
            </p:nvSpPr>
            <p:spPr bwMode="auto">
              <a:xfrm flipH="1">
                <a:off x="2149" y="2557"/>
                <a:ext cx="39"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09" name="Line 416"/>
              <p:cNvSpPr>
                <a:spLocks noChangeShapeType="1"/>
              </p:cNvSpPr>
              <p:nvPr/>
            </p:nvSpPr>
            <p:spPr bwMode="auto">
              <a:xfrm flipV="1">
                <a:off x="2149" y="2578"/>
                <a:ext cx="52"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10" name="Line 417"/>
              <p:cNvSpPr>
                <a:spLocks noChangeShapeType="1"/>
              </p:cNvSpPr>
              <p:nvPr/>
            </p:nvSpPr>
            <p:spPr bwMode="auto">
              <a:xfrm flipH="1">
                <a:off x="2222" y="2630"/>
                <a:ext cx="17"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11" name="Line 418"/>
              <p:cNvSpPr>
                <a:spLocks noChangeShapeType="1"/>
              </p:cNvSpPr>
              <p:nvPr/>
            </p:nvSpPr>
            <p:spPr bwMode="auto">
              <a:xfrm flipV="1">
                <a:off x="2222" y="2639"/>
                <a:ext cx="24"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12" name="Line 419"/>
              <p:cNvSpPr>
                <a:spLocks noChangeShapeType="1"/>
              </p:cNvSpPr>
              <p:nvPr/>
            </p:nvSpPr>
            <p:spPr bwMode="auto">
              <a:xfrm flipH="1">
                <a:off x="2271" y="2697"/>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13" name="Line 420"/>
              <p:cNvSpPr>
                <a:spLocks noChangeShapeType="1"/>
              </p:cNvSpPr>
              <p:nvPr/>
            </p:nvSpPr>
            <p:spPr bwMode="auto">
              <a:xfrm>
                <a:off x="2271" y="2699"/>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14" name="Line 421"/>
              <p:cNvSpPr>
                <a:spLocks noChangeShapeType="1"/>
              </p:cNvSpPr>
              <p:nvPr/>
            </p:nvSpPr>
            <p:spPr bwMode="auto">
              <a:xfrm flipV="1">
                <a:off x="2290" y="2781"/>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15" name="Line 422"/>
              <p:cNvSpPr>
                <a:spLocks noChangeShapeType="1"/>
              </p:cNvSpPr>
              <p:nvPr/>
            </p:nvSpPr>
            <p:spPr bwMode="auto">
              <a:xfrm flipH="1">
                <a:off x="2288" y="2781"/>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16" name="Line 423"/>
              <p:cNvSpPr>
                <a:spLocks noChangeShapeType="1"/>
              </p:cNvSpPr>
              <p:nvPr/>
            </p:nvSpPr>
            <p:spPr bwMode="auto">
              <a:xfrm>
                <a:off x="2286" y="2887"/>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17" name="Line 424"/>
              <p:cNvSpPr>
                <a:spLocks noChangeShapeType="1"/>
              </p:cNvSpPr>
              <p:nvPr/>
            </p:nvSpPr>
            <p:spPr bwMode="auto">
              <a:xfrm flipH="1">
                <a:off x="2286" y="2887"/>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18" name="Line 425"/>
              <p:cNvSpPr>
                <a:spLocks noChangeShapeType="1"/>
              </p:cNvSpPr>
              <p:nvPr/>
            </p:nvSpPr>
            <p:spPr bwMode="auto">
              <a:xfrm flipH="1">
                <a:off x="2279" y="2982"/>
                <a:ext cx="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19" name="Line 426"/>
              <p:cNvSpPr>
                <a:spLocks noChangeShapeType="1"/>
              </p:cNvSpPr>
              <p:nvPr/>
            </p:nvSpPr>
            <p:spPr bwMode="auto">
              <a:xfrm flipV="1">
                <a:off x="2279" y="2984"/>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20" name="Line 427"/>
              <p:cNvSpPr>
                <a:spLocks noChangeShapeType="1"/>
              </p:cNvSpPr>
              <p:nvPr/>
            </p:nvSpPr>
            <p:spPr bwMode="auto">
              <a:xfrm>
                <a:off x="2282" y="307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21" name="Line 428"/>
              <p:cNvSpPr>
                <a:spLocks noChangeShapeType="1"/>
              </p:cNvSpPr>
              <p:nvPr/>
            </p:nvSpPr>
            <p:spPr bwMode="auto">
              <a:xfrm flipH="1">
                <a:off x="2286" y="3162"/>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22" name="Line 429"/>
              <p:cNvSpPr>
                <a:spLocks noChangeShapeType="1"/>
              </p:cNvSpPr>
              <p:nvPr/>
            </p:nvSpPr>
            <p:spPr bwMode="auto">
              <a:xfrm flipV="1">
                <a:off x="2288" y="325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23" name="Line 430"/>
              <p:cNvSpPr>
                <a:spLocks noChangeShapeType="1"/>
              </p:cNvSpPr>
              <p:nvPr/>
            </p:nvSpPr>
            <p:spPr bwMode="auto">
              <a:xfrm>
                <a:off x="2284" y="335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24" name="Line 431"/>
              <p:cNvSpPr>
                <a:spLocks noChangeShapeType="1"/>
              </p:cNvSpPr>
              <p:nvPr/>
            </p:nvSpPr>
            <p:spPr bwMode="auto">
              <a:xfrm>
                <a:off x="2286" y="3444"/>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25" name="Freeform 432"/>
              <p:cNvSpPr>
                <a:spLocks/>
              </p:cNvSpPr>
              <p:nvPr/>
            </p:nvSpPr>
            <p:spPr bwMode="auto">
              <a:xfrm>
                <a:off x="2279" y="3531"/>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3"/>
                  <a:gd name="T29" fmla="*/ 23 w 23"/>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3">
                    <a:moveTo>
                      <a:pt x="11" y="0"/>
                    </a:moveTo>
                    <a:lnTo>
                      <a:pt x="19" y="4"/>
                    </a:lnTo>
                    <a:lnTo>
                      <a:pt x="23" y="11"/>
                    </a:lnTo>
                    <a:lnTo>
                      <a:pt x="19" y="19"/>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726" name="Freeform 433"/>
              <p:cNvSpPr>
                <a:spLocks/>
              </p:cNvSpPr>
              <p:nvPr/>
            </p:nvSpPr>
            <p:spPr bwMode="auto">
              <a:xfrm>
                <a:off x="2277" y="3624"/>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7" y="0"/>
                    </a:moveTo>
                    <a:lnTo>
                      <a:pt x="14" y="0"/>
                    </a:lnTo>
                    <a:lnTo>
                      <a:pt x="20" y="6"/>
                    </a:lnTo>
                    <a:lnTo>
                      <a:pt x="22" y="11"/>
                    </a:lnTo>
                    <a:lnTo>
                      <a:pt x="18" y="19"/>
                    </a:lnTo>
                    <a:lnTo>
                      <a:pt x="11" y="22"/>
                    </a:lnTo>
                    <a:lnTo>
                      <a:pt x="3" y="19"/>
                    </a:lnTo>
                    <a:lnTo>
                      <a:pt x="0" y="11"/>
                    </a:lnTo>
                    <a:lnTo>
                      <a:pt x="1" y="6"/>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727" name="Line 434"/>
              <p:cNvSpPr>
                <a:spLocks noChangeShapeType="1"/>
              </p:cNvSpPr>
              <p:nvPr/>
            </p:nvSpPr>
            <p:spPr bwMode="auto">
              <a:xfrm flipH="1">
                <a:off x="2373" y="74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28" name="Line 435"/>
              <p:cNvSpPr>
                <a:spLocks noChangeShapeType="1"/>
              </p:cNvSpPr>
              <p:nvPr/>
            </p:nvSpPr>
            <p:spPr bwMode="auto">
              <a:xfrm>
                <a:off x="2373" y="74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29" name="Line 436"/>
              <p:cNvSpPr>
                <a:spLocks noChangeShapeType="1"/>
              </p:cNvSpPr>
              <p:nvPr/>
            </p:nvSpPr>
            <p:spPr bwMode="auto">
              <a:xfrm flipH="1">
                <a:off x="2370" y="841"/>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30" name="Line 437"/>
              <p:cNvSpPr>
                <a:spLocks noChangeShapeType="1"/>
              </p:cNvSpPr>
              <p:nvPr/>
            </p:nvSpPr>
            <p:spPr bwMode="auto">
              <a:xfrm>
                <a:off x="2370" y="84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31" name="Line 438"/>
              <p:cNvSpPr>
                <a:spLocks noChangeShapeType="1"/>
              </p:cNvSpPr>
              <p:nvPr/>
            </p:nvSpPr>
            <p:spPr bwMode="auto">
              <a:xfrm flipH="1" flipV="1">
                <a:off x="2379" y="923"/>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32" name="Line 439"/>
              <p:cNvSpPr>
                <a:spLocks noChangeShapeType="1"/>
              </p:cNvSpPr>
              <p:nvPr/>
            </p:nvSpPr>
            <p:spPr bwMode="auto">
              <a:xfrm>
                <a:off x="2379" y="923"/>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33" name="Line 440"/>
              <p:cNvSpPr>
                <a:spLocks noChangeShapeType="1"/>
              </p:cNvSpPr>
              <p:nvPr/>
            </p:nvSpPr>
            <p:spPr bwMode="auto">
              <a:xfrm flipH="1" flipV="1">
                <a:off x="2360" y="1014"/>
                <a:ext cx="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34" name="Line 441"/>
              <p:cNvSpPr>
                <a:spLocks noChangeShapeType="1"/>
              </p:cNvSpPr>
              <p:nvPr/>
            </p:nvSpPr>
            <p:spPr bwMode="auto">
              <a:xfrm>
                <a:off x="2360" y="1014"/>
                <a:ext cx="6"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35" name="Line 442"/>
              <p:cNvSpPr>
                <a:spLocks noChangeShapeType="1"/>
              </p:cNvSpPr>
              <p:nvPr/>
            </p:nvSpPr>
            <p:spPr bwMode="auto">
              <a:xfrm flipH="1" flipV="1">
                <a:off x="2415" y="944"/>
                <a:ext cx="4" cy="6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36" name="Line 443"/>
              <p:cNvSpPr>
                <a:spLocks noChangeShapeType="1"/>
              </p:cNvSpPr>
              <p:nvPr/>
            </p:nvSpPr>
            <p:spPr bwMode="auto">
              <a:xfrm flipH="1">
                <a:off x="2388" y="944"/>
                <a:ext cx="27" cy="5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37" name="Line 444"/>
              <p:cNvSpPr>
                <a:spLocks noChangeShapeType="1"/>
              </p:cNvSpPr>
              <p:nvPr/>
            </p:nvSpPr>
            <p:spPr bwMode="auto">
              <a:xfrm flipV="1">
                <a:off x="2487" y="919"/>
                <a:ext cx="16" cy="10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38" name="Line 445"/>
              <p:cNvSpPr>
                <a:spLocks noChangeShapeType="1"/>
              </p:cNvSpPr>
              <p:nvPr/>
            </p:nvSpPr>
            <p:spPr bwMode="auto">
              <a:xfrm flipH="1">
                <a:off x="2438" y="919"/>
                <a:ext cx="65" cy="8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39" name="Line 446"/>
              <p:cNvSpPr>
                <a:spLocks noChangeShapeType="1"/>
              </p:cNvSpPr>
              <p:nvPr/>
            </p:nvSpPr>
            <p:spPr bwMode="auto">
              <a:xfrm flipV="1">
                <a:off x="2392" y="1259"/>
                <a:ext cx="0"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40" name="Line 447"/>
              <p:cNvSpPr>
                <a:spLocks noChangeShapeType="1"/>
              </p:cNvSpPr>
              <p:nvPr/>
            </p:nvSpPr>
            <p:spPr bwMode="auto">
              <a:xfrm flipH="1">
                <a:off x="2385" y="1259"/>
                <a:ext cx="7"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41" name="Line 448"/>
              <p:cNvSpPr>
                <a:spLocks noChangeShapeType="1"/>
              </p:cNvSpPr>
              <p:nvPr/>
            </p:nvSpPr>
            <p:spPr bwMode="auto">
              <a:xfrm>
                <a:off x="2368" y="1442"/>
                <a:ext cx="4"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42" name="Line 449"/>
              <p:cNvSpPr>
                <a:spLocks noChangeShapeType="1"/>
              </p:cNvSpPr>
              <p:nvPr/>
            </p:nvSpPr>
            <p:spPr bwMode="auto">
              <a:xfrm flipV="1">
                <a:off x="2372" y="1442"/>
                <a:ext cx="7"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43" name="Line 450"/>
              <p:cNvSpPr>
                <a:spLocks noChangeShapeType="1"/>
              </p:cNvSpPr>
              <p:nvPr/>
            </p:nvSpPr>
            <p:spPr bwMode="auto">
              <a:xfrm flipH="1">
                <a:off x="2368" y="1491"/>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44" name="Line 451"/>
              <p:cNvSpPr>
                <a:spLocks noChangeShapeType="1"/>
              </p:cNvSpPr>
              <p:nvPr/>
            </p:nvSpPr>
            <p:spPr bwMode="auto">
              <a:xfrm>
                <a:off x="2368" y="1493"/>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45" name="Line 452"/>
              <p:cNvSpPr>
                <a:spLocks noChangeShapeType="1"/>
              </p:cNvSpPr>
              <p:nvPr/>
            </p:nvSpPr>
            <p:spPr bwMode="auto">
              <a:xfrm flipH="1">
                <a:off x="2362" y="1597"/>
                <a:ext cx="4"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46" name="Line 453"/>
              <p:cNvSpPr>
                <a:spLocks noChangeShapeType="1"/>
              </p:cNvSpPr>
              <p:nvPr/>
            </p:nvSpPr>
            <p:spPr bwMode="auto">
              <a:xfrm flipV="1">
                <a:off x="2362" y="1599"/>
                <a:ext cx="8"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47" name="Line 454"/>
              <p:cNvSpPr>
                <a:spLocks noChangeShapeType="1"/>
              </p:cNvSpPr>
              <p:nvPr/>
            </p:nvSpPr>
            <p:spPr bwMode="auto">
              <a:xfrm flipH="1">
                <a:off x="2354" y="1688"/>
                <a:ext cx="5"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48" name="Line 455"/>
              <p:cNvSpPr>
                <a:spLocks noChangeShapeType="1"/>
              </p:cNvSpPr>
              <p:nvPr/>
            </p:nvSpPr>
            <p:spPr bwMode="auto">
              <a:xfrm flipV="1">
                <a:off x="2354" y="1692"/>
                <a:ext cx="9"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49" name="Line 456"/>
              <p:cNvSpPr>
                <a:spLocks noChangeShapeType="1"/>
              </p:cNvSpPr>
              <p:nvPr/>
            </p:nvSpPr>
            <p:spPr bwMode="auto">
              <a:xfrm flipH="1">
                <a:off x="2366" y="1772"/>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50" name="Line 457"/>
              <p:cNvSpPr>
                <a:spLocks noChangeShapeType="1"/>
              </p:cNvSpPr>
              <p:nvPr/>
            </p:nvSpPr>
            <p:spPr bwMode="auto">
              <a:xfrm flipV="1">
                <a:off x="2366" y="1774"/>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51" name="Line 458"/>
              <p:cNvSpPr>
                <a:spLocks noChangeShapeType="1"/>
              </p:cNvSpPr>
              <p:nvPr/>
            </p:nvSpPr>
            <p:spPr bwMode="auto">
              <a:xfrm>
                <a:off x="2379" y="1862"/>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52" name="Line 459"/>
              <p:cNvSpPr>
                <a:spLocks noChangeShapeType="1"/>
              </p:cNvSpPr>
              <p:nvPr/>
            </p:nvSpPr>
            <p:spPr bwMode="auto">
              <a:xfrm flipH="1">
                <a:off x="2379" y="1862"/>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53" name="Line 460"/>
              <p:cNvSpPr>
                <a:spLocks noChangeShapeType="1"/>
              </p:cNvSpPr>
              <p:nvPr/>
            </p:nvSpPr>
            <p:spPr bwMode="auto">
              <a:xfrm flipV="1">
                <a:off x="2392" y="1941"/>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54" name="Line 461"/>
              <p:cNvSpPr>
                <a:spLocks noChangeShapeType="1"/>
              </p:cNvSpPr>
              <p:nvPr/>
            </p:nvSpPr>
            <p:spPr bwMode="auto">
              <a:xfrm flipH="1">
                <a:off x="2390" y="1941"/>
                <a:ext cx="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55" name="Line 462"/>
              <p:cNvSpPr>
                <a:spLocks noChangeShapeType="1"/>
              </p:cNvSpPr>
              <p:nvPr/>
            </p:nvSpPr>
            <p:spPr bwMode="auto">
              <a:xfrm flipV="1">
                <a:off x="2394" y="2033"/>
                <a:ext cx="5"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56" name="Line 463"/>
              <p:cNvSpPr>
                <a:spLocks noChangeShapeType="1"/>
              </p:cNvSpPr>
              <p:nvPr/>
            </p:nvSpPr>
            <p:spPr bwMode="auto">
              <a:xfrm flipH="1">
                <a:off x="2392" y="2033"/>
                <a:ext cx="7"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57" name="Line 464"/>
              <p:cNvSpPr>
                <a:spLocks noChangeShapeType="1"/>
              </p:cNvSpPr>
              <p:nvPr/>
            </p:nvSpPr>
            <p:spPr bwMode="auto">
              <a:xfrm flipV="1">
                <a:off x="2390" y="2129"/>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58" name="Line 465"/>
              <p:cNvSpPr>
                <a:spLocks noChangeShapeType="1"/>
              </p:cNvSpPr>
              <p:nvPr/>
            </p:nvSpPr>
            <p:spPr bwMode="auto">
              <a:xfrm flipH="1">
                <a:off x="2388" y="2129"/>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59" name="Line 466"/>
              <p:cNvSpPr>
                <a:spLocks noChangeShapeType="1"/>
              </p:cNvSpPr>
              <p:nvPr/>
            </p:nvSpPr>
            <p:spPr bwMode="auto">
              <a:xfrm flipV="1">
                <a:off x="2399" y="2210"/>
                <a:ext cx="8"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60" name="Line 467"/>
              <p:cNvSpPr>
                <a:spLocks noChangeShapeType="1"/>
              </p:cNvSpPr>
              <p:nvPr/>
            </p:nvSpPr>
            <p:spPr bwMode="auto">
              <a:xfrm flipH="1">
                <a:off x="2396" y="2210"/>
                <a:ext cx="11"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61" name="Line 468"/>
              <p:cNvSpPr>
                <a:spLocks noChangeShapeType="1"/>
              </p:cNvSpPr>
              <p:nvPr/>
            </p:nvSpPr>
            <p:spPr bwMode="auto">
              <a:xfrm flipH="1">
                <a:off x="2313" y="2345"/>
                <a:ext cx="19"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62" name="Line 469"/>
              <p:cNvSpPr>
                <a:spLocks noChangeShapeType="1"/>
              </p:cNvSpPr>
              <p:nvPr/>
            </p:nvSpPr>
            <p:spPr bwMode="auto">
              <a:xfrm flipV="1">
                <a:off x="2313" y="2354"/>
                <a:ext cx="2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63" name="Line 470"/>
              <p:cNvSpPr>
                <a:spLocks noChangeShapeType="1"/>
              </p:cNvSpPr>
              <p:nvPr/>
            </p:nvSpPr>
            <p:spPr bwMode="auto">
              <a:xfrm flipH="1">
                <a:off x="2204" y="2494"/>
                <a:ext cx="48" cy="5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64" name="Line 471"/>
              <p:cNvSpPr>
                <a:spLocks noChangeShapeType="1"/>
              </p:cNvSpPr>
              <p:nvPr/>
            </p:nvSpPr>
            <p:spPr bwMode="auto">
              <a:xfrm flipV="1">
                <a:off x="2204" y="2522"/>
                <a:ext cx="68"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65" name="Line 472"/>
              <p:cNvSpPr>
                <a:spLocks noChangeShapeType="1"/>
              </p:cNvSpPr>
              <p:nvPr/>
            </p:nvSpPr>
            <p:spPr bwMode="auto">
              <a:xfrm flipH="1">
                <a:off x="2165" y="2595"/>
                <a:ext cx="59" cy="6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66" name="Line 473"/>
              <p:cNvSpPr>
                <a:spLocks noChangeShapeType="1"/>
              </p:cNvSpPr>
              <p:nvPr/>
            </p:nvSpPr>
            <p:spPr bwMode="auto">
              <a:xfrm flipV="1">
                <a:off x="2165" y="2630"/>
                <a:ext cx="84"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67" name="Line 474"/>
              <p:cNvSpPr>
                <a:spLocks noChangeShapeType="1"/>
              </p:cNvSpPr>
              <p:nvPr/>
            </p:nvSpPr>
            <p:spPr bwMode="auto">
              <a:xfrm flipH="1">
                <a:off x="2197" y="2662"/>
                <a:ext cx="51" cy="5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68" name="Line 475"/>
              <p:cNvSpPr>
                <a:spLocks noChangeShapeType="1"/>
              </p:cNvSpPr>
              <p:nvPr/>
            </p:nvSpPr>
            <p:spPr bwMode="auto">
              <a:xfrm flipV="1">
                <a:off x="2197" y="2693"/>
                <a:ext cx="68"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69" name="Line 476"/>
              <p:cNvSpPr>
                <a:spLocks noChangeShapeType="1"/>
              </p:cNvSpPr>
              <p:nvPr/>
            </p:nvSpPr>
            <p:spPr bwMode="auto">
              <a:xfrm flipH="1">
                <a:off x="2267" y="2736"/>
                <a:ext cx="32" cy="3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70" name="Line 477"/>
              <p:cNvSpPr>
                <a:spLocks noChangeShapeType="1"/>
              </p:cNvSpPr>
              <p:nvPr/>
            </p:nvSpPr>
            <p:spPr bwMode="auto">
              <a:xfrm flipV="1">
                <a:off x="2267" y="2755"/>
                <a:ext cx="43"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71" name="Line 478"/>
              <p:cNvSpPr>
                <a:spLocks noChangeShapeType="1"/>
              </p:cNvSpPr>
              <p:nvPr/>
            </p:nvSpPr>
            <p:spPr bwMode="auto">
              <a:xfrm flipH="1">
                <a:off x="2332" y="2806"/>
                <a:ext cx="13" cy="1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72" name="Line 479"/>
              <p:cNvSpPr>
                <a:spLocks noChangeShapeType="1"/>
              </p:cNvSpPr>
              <p:nvPr/>
            </p:nvSpPr>
            <p:spPr bwMode="auto">
              <a:xfrm flipV="1">
                <a:off x="2332" y="2814"/>
                <a:ext cx="1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73" name="Line 480"/>
              <p:cNvSpPr>
                <a:spLocks noChangeShapeType="1"/>
              </p:cNvSpPr>
              <p:nvPr/>
            </p:nvSpPr>
            <p:spPr bwMode="auto">
              <a:xfrm flipH="1" flipV="1">
                <a:off x="2373" y="2876"/>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74" name="Line 481"/>
              <p:cNvSpPr>
                <a:spLocks noChangeShapeType="1"/>
              </p:cNvSpPr>
              <p:nvPr/>
            </p:nvSpPr>
            <p:spPr bwMode="auto">
              <a:xfrm>
                <a:off x="2373" y="2876"/>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75" name="Line 482"/>
              <p:cNvSpPr>
                <a:spLocks noChangeShapeType="1"/>
              </p:cNvSpPr>
              <p:nvPr/>
            </p:nvSpPr>
            <p:spPr bwMode="auto">
              <a:xfrm flipV="1">
                <a:off x="2385" y="2971"/>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76" name="Line 483"/>
              <p:cNvSpPr>
                <a:spLocks noChangeShapeType="1"/>
              </p:cNvSpPr>
              <p:nvPr/>
            </p:nvSpPr>
            <p:spPr bwMode="auto">
              <a:xfrm flipH="1">
                <a:off x="2383" y="2971"/>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77" name="Line 484"/>
              <p:cNvSpPr>
                <a:spLocks noChangeShapeType="1"/>
              </p:cNvSpPr>
              <p:nvPr/>
            </p:nvSpPr>
            <p:spPr bwMode="auto">
              <a:xfrm>
                <a:off x="2377" y="3075"/>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78" name="Line 485"/>
              <p:cNvSpPr>
                <a:spLocks noChangeShapeType="1"/>
              </p:cNvSpPr>
              <p:nvPr/>
            </p:nvSpPr>
            <p:spPr bwMode="auto">
              <a:xfrm flipV="1">
                <a:off x="2377" y="307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79" name="Line 486"/>
              <p:cNvSpPr>
                <a:spLocks noChangeShapeType="1"/>
              </p:cNvSpPr>
              <p:nvPr/>
            </p:nvSpPr>
            <p:spPr bwMode="auto">
              <a:xfrm flipH="1">
                <a:off x="2372" y="3168"/>
                <a:ext cx="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80" name="Line 487"/>
              <p:cNvSpPr>
                <a:spLocks noChangeShapeType="1"/>
              </p:cNvSpPr>
              <p:nvPr/>
            </p:nvSpPr>
            <p:spPr bwMode="auto">
              <a:xfrm flipV="1">
                <a:off x="2372" y="3170"/>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81" name="Line 488"/>
              <p:cNvSpPr>
                <a:spLocks noChangeShapeType="1"/>
              </p:cNvSpPr>
              <p:nvPr/>
            </p:nvSpPr>
            <p:spPr bwMode="auto">
              <a:xfrm flipH="1">
                <a:off x="2373" y="3257"/>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82" name="Line 489"/>
              <p:cNvSpPr>
                <a:spLocks noChangeShapeType="1"/>
              </p:cNvSpPr>
              <p:nvPr/>
            </p:nvSpPr>
            <p:spPr bwMode="auto">
              <a:xfrm>
                <a:off x="2373" y="3257"/>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83" name="Line 490"/>
              <p:cNvSpPr>
                <a:spLocks noChangeShapeType="1"/>
              </p:cNvSpPr>
              <p:nvPr/>
            </p:nvSpPr>
            <p:spPr bwMode="auto">
              <a:xfrm flipV="1">
                <a:off x="2379" y="334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84" name="Line 491"/>
              <p:cNvSpPr>
                <a:spLocks noChangeShapeType="1"/>
              </p:cNvSpPr>
              <p:nvPr/>
            </p:nvSpPr>
            <p:spPr bwMode="auto">
              <a:xfrm>
                <a:off x="2385" y="3442"/>
                <a:ext cx="1"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85" name="Line 492"/>
              <p:cNvSpPr>
                <a:spLocks noChangeShapeType="1"/>
              </p:cNvSpPr>
              <p:nvPr/>
            </p:nvSpPr>
            <p:spPr bwMode="auto">
              <a:xfrm flipH="1">
                <a:off x="2385" y="3442"/>
                <a:ext cx="1"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86" name="Line 493"/>
              <p:cNvSpPr>
                <a:spLocks noChangeShapeType="1"/>
              </p:cNvSpPr>
              <p:nvPr/>
            </p:nvSpPr>
            <p:spPr bwMode="auto">
              <a:xfrm flipH="1">
                <a:off x="2377" y="3533"/>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87" name="Line 494"/>
              <p:cNvSpPr>
                <a:spLocks noChangeShapeType="1"/>
              </p:cNvSpPr>
              <p:nvPr/>
            </p:nvSpPr>
            <p:spPr bwMode="auto">
              <a:xfrm flipV="1">
                <a:off x="2383" y="3626"/>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88" name="Line 495"/>
              <p:cNvSpPr>
                <a:spLocks noChangeShapeType="1"/>
              </p:cNvSpPr>
              <p:nvPr/>
            </p:nvSpPr>
            <p:spPr bwMode="auto">
              <a:xfrm flipH="1">
                <a:off x="2383" y="3626"/>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89" name="Line 496"/>
              <p:cNvSpPr>
                <a:spLocks noChangeShapeType="1"/>
              </p:cNvSpPr>
              <p:nvPr/>
            </p:nvSpPr>
            <p:spPr bwMode="auto">
              <a:xfrm flipV="1">
                <a:off x="2476" y="741"/>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90" name="Line 497"/>
              <p:cNvSpPr>
                <a:spLocks noChangeShapeType="1"/>
              </p:cNvSpPr>
              <p:nvPr/>
            </p:nvSpPr>
            <p:spPr bwMode="auto">
              <a:xfrm flipH="1">
                <a:off x="2474" y="741"/>
                <a:ext cx="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91" name="Line 498"/>
              <p:cNvSpPr>
                <a:spLocks noChangeShapeType="1"/>
              </p:cNvSpPr>
              <p:nvPr/>
            </p:nvSpPr>
            <p:spPr bwMode="auto">
              <a:xfrm>
                <a:off x="2474" y="84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92" name="Freeform 499"/>
              <p:cNvSpPr>
                <a:spLocks/>
              </p:cNvSpPr>
              <p:nvPr/>
            </p:nvSpPr>
            <p:spPr bwMode="auto">
              <a:xfrm>
                <a:off x="2468" y="925"/>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2"/>
                  <a:gd name="T38" fmla="*/ 23 w 23"/>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2">
                    <a:moveTo>
                      <a:pt x="11" y="0"/>
                    </a:moveTo>
                    <a:lnTo>
                      <a:pt x="19" y="4"/>
                    </a:lnTo>
                    <a:lnTo>
                      <a:pt x="23" y="11"/>
                    </a:lnTo>
                    <a:lnTo>
                      <a:pt x="19" y="19"/>
                    </a:lnTo>
                    <a:lnTo>
                      <a:pt x="11" y="22"/>
                    </a:lnTo>
                    <a:lnTo>
                      <a:pt x="6" y="20"/>
                    </a:lnTo>
                    <a:lnTo>
                      <a:pt x="2" y="19"/>
                    </a:lnTo>
                    <a:lnTo>
                      <a:pt x="0" y="15"/>
                    </a:lnTo>
                    <a:lnTo>
                      <a:pt x="0" y="7"/>
                    </a:lnTo>
                    <a:lnTo>
                      <a:pt x="2" y="4"/>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793" name="Freeform 500"/>
              <p:cNvSpPr>
                <a:spLocks/>
              </p:cNvSpPr>
              <p:nvPr/>
            </p:nvSpPr>
            <p:spPr bwMode="auto">
              <a:xfrm>
                <a:off x="2468" y="1020"/>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1 h 22"/>
                  <a:gd name="T24" fmla="*/ 0 w 23"/>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2"/>
                  <a:gd name="T41" fmla="*/ 23 w 23"/>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2">
                    <a:moveTo>
                      <a:pt x="6" y="0"/>
                    </a:moveTo>
                    <a:lnTo>
                      <a:pt x="15" y="0"/>
                    </a:lnTo>
                    <a:lnTo>
                      <a:pt x="19" y="1"/>
                    </a:lnTo>
                    <a:lnTo>
                      <a:pt x="21" y="5"/>
                    </a:lnTo>
                    <a:lnTo>
                      <a:pt x="23" y="11"/>
                    </a:lnTo>
                    <a:lnTo>
                      <a:pt x="19" y="18"/>
                    </a:lnTo>
                    <a:lnTo>
                      <a:pt x="11" y="22"/>
                    </a:lnTo>
                    <a:lnTo>
                      <a:pt x="6" y="20"/>
                    </a:lnTo>
                    <a:lnTo>
                      <a:pt x="2" y="18"/>
                    </a:lnTo>
                    <a:lnTo>
                      <a:pt x="0" y="14"/>
                    </a:lnTo>
                    <a:lnTo>
                      <a:pt x="0" y="5"/>
                    </a:lnTo>
                    <a:lnTo>
                      <a:pt x="2" y="1"/>
                    </a:lnTo>
                    <a:lnTo>
                      <a:pt x="6"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794" name="Line 501"/>
              <p:cNvSpPr>
                <a:spLocks noChangeShapeType="1"/>
              </p:cNvSpPr>
              <p:nvPr/>
            </p:nvSpPr>
            <p:spPr bwMode="auto">
              <a:xfrm flipV="1">
                <a:off x="2498" y="1038"/>
                <a:ext cx="2"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95" name="Line 502"/>
              <p:cNvSpPr>
                <a:spLocks noChangeShapeType="1"/>
              </p:cNvSpPr>
              <p:nvPr/>
            </p:nvSpPr>
            <p:spPr bwMode="auto">
              <a:xfrm flipH="1">
                <a:off x="2483" y="1038"/>
                <a:ext cx="17" cy="2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96" name="Line 503"/>
              <p:cNvSpPr>
                <a:spLocks noChangeShapeType="1"/>
              </p:cNvSpPr>
              <p:nvPr/>
            </p:nvSpPr>
            <p:spPr bwMode="auto">
              <a:xfrm flipV="1">
                <a:off x="2562" y="966"/>
                <a:ext cx="15" cy="8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97" name="Line 504"/>
              <p:cNvSpPr>
                <a:spLocks noChangeShapeType="1"/>
              </p:cNvSpPr>
              <p:nvPr/>
            </p:nvSpPr>
            <p:spPr bwMode="auto">
              <a:xfrm flipH="1">
                <a:off x="2522" y="966"/>
                <a:ext cx="55" cy="7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98" name="Line 505"/>
              <p:cNvSpPr>
                <a:spLocks noChangeShapeType="1"/>
              </p:cNvSpPr>
              <p:nvPr/>
            </p:nvSpPr>
            <p:spPr bwMode="auto">
              <a:xfrm flipV="1">
                <a:off x="2521" y="1148"/>
                <a:ext cx="6" cy="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799" name="Line 506"/>
              <p:cNvSpPr>
                <a:spLocks noChangeShapeType="1"/>
              </p:cNvSpPr>
              <p:nvPr/>
            </p:nvSpPr>
            <p:spPr bwMode="auto">
              <a:xfrm flipH="1">
                <a:off x="2494" y="1148"/>
                <a:ext cx="33" cy="4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800" name="Line 507"/>
              <p:cNvSpPr>
                <a:spLocks noChangeShapeType="1"/>
              </p:cNvSpPr>
              <p:nvPr/>
            </p:nvSpPr>
            <p:spPr bwMode="auto">
              <a:xfrm flipH="1">
                <a:off x="2456" y="1394"/>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801" name="Line 508"/>
              <p:cNvSpPr>
                <a:spLocks noChangeShapeType="1"/>
              </p:cNvSpPr>
              <p:nvPr/>
            </p:nvSpPr>
            <p:spPr bwMode="auto">
              <a:xfrm>
                <a:off x="2456" y="1396"/>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802" name="Line 509"/>
              <p:cNvSpPr>
                <a:spLocks noChangeShapeType="1"/>
              </p:cNvSpPr>
              <p:nvPr/>
            </p:nvSpPr>
            <p:spPr bwMode="auto">
              <a:xfrm>
                <a:off x="2470" y="1493"/>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803" name="Line 510"/>
              <p:cNvSpPr>
                <a:spLocks noChangeShapeType="1"/>
              </p:cNvSpPr>
              <p:nvPr/>
            </p:nvSpPr>
            <p:spPr bwMode="auto">
              <a:xfrm flipH="1">
                <a:off x="2464" y="1591"/>
                <a:ext cx="2" cy="4"/>
              </a:xfrm>
              <a:prstGeom prst="line">
                <a:avLst/>
              </a:prstGeom>
              <a:noFill/>
              <a:ln w="17463">
                <a:solidFill>
                  <a:srgbClr val="0000FF"/>
                </a:solidFill>
                <a:round/>
                <a:headEnd/>
                <a:tailEnd/>
              </a:ln>
            </p:spPr>
            <p:txBody>
              <a:bodyPr>
                <a:prstTxWarp prst="textNoShape">
                  <a:avLst/>
                </a:prstTxWarp>
              </a:bodyPr>
              <a:lstStyle/>
              <a:p>
                <a:endParaRPr lang="en-US"/>
              </a:p>
            </p:txBody>
          </p:sp>
        </p:grpSp>
        <p:grpSp>
          <p:nvGrpSpPr>
            <p:cNvPr id="31034" name="Group 511"/>
            <p:cNvGrpSpPr>
              <a:grpSpLocks/>
            </p:cNvGrpSpPr>
            <p:nvPr/>
          </p:nvGrpSpPr>
          <p:grpSpPr bwMode="auto">
            <a:xfrm>
              <a:off x="2264" y="741"/>
              <a:ext cx="741" cy="2907"/>
              <a:chOff x="2264" y="741"/>
              <a:chExt cx="741" cy="2907"/>
            </a:xfrm>
          </p:grpSpPr>
          <p:sp>
            <p:nvSpPr>
              <p:cNvPr id="129404" name="Line 512"/>
              <p:cNvSpPr>
                <a:spLocks noChangeShapeType="1"/>
              </p:cNvSpPr>
              <p:nvPr/>
            </p:nvSpPr>
            <p:spPr bwMode="auto">
              <a:xfrm flipV="1">
                <a:off x="2464" y="1591"/>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05" name="Line 513"/>
              <p:cNvSpPr>
                <a:spLocks noChangeShapeType="1"/>
              </p:cNvSpPr>
              <p:nvPr/>
            </p:nvSpPr>
            <p:spPr bwMode="auto">
              <a:xfrm flipH="1">
                <a:off x="2441" y="1684"/>
                <a:ext cx="1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06" name="Line 514"/>
              <p:cNvSpPr>
                <a:spLocks noChangeShapeType="1"/>
              </p:cNvSpPr>
              <p:nvPr/>
            </p:nvSpPr>
            <p:spPr bwMode="auto">
              <a:xfrm flipV="1">
                <a:off x="2441" y="1690"/>
                <a:ext cx="1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07" name="Line 515"/>
              <p:cNvSpPr>
                <a:spLocks noChangeShapeType="1"/>
              </p:cNvSpPr>
              <p:nvPr/>
            </p:nvSpPr>
            <p:spPr bwMode="auto">
              <a:xfrm flipH="1">
                <a:off x="2449" y="1779"/>
                <a:ext cx="5"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08" name="Line 516"/>
              <p:cNvSpPr>
                <a:spLocks noChangeShapeType="1"/>
              </p:cNvSpPr>
              <p:nvPr/>
            </p:nvSpPr>
            <p:spPr bwMode="auto">
              <a:xfrm flipV="1">
                <a:off x="2449" y="1783"/>
                <a:ext cx="9"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09" name="Line 517"/>
              <p:cNvSpPr>
                <a:spLocks noChangeShapeType="1"/>
              </p:cNvSpPr>
              <p:nvPr/>
            </p:nvSpPr>
            <p:spPr bwMode="auto">
              <a:xfrm flipH="1">
                <a:off x="2452" y="1871"/>
                <a:ext cx="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10" name="Line 518"/>
              <p:cNvSpPr>
                <a:spLocks noChangeShapeType="1"/>
              </p:cNvSpPr>
              <p:nvPr/>
            </p:nvSpPr>
            <p:spPr bwMode="auto">
              <a:xfrm flipV="1">
                <a:off x="2452" y="1875"/>
                <a:ext cx="8"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11" name="Line 519"/>
              <p:cNvSpPr>
                <a:spLocks noChangeShapeType="1"/>
              </p:cNvSpPr>
              <p:nvPr/>
            </p:nvSpPr>
            <p:spPr bwMode="auto">
              <a:xfrm>
                <a:off x="2470" y="1962"/>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12" name="Line 520"/>
              <p:cNvSpPr>
                <a:spLocks noChangeShapeType="1"/>
              </p:cNvSpPr>
              <p:nvPr/>
            </p:nvSpPr>
            <p:spPr bwMode="auto">
              <a:xfrm flipV="1">
                <a:off x="2470" y="196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13" name="Line 521"/>
              <p:cNvSpPr>
                <a:spLocks noChangeShapeType="1"/>
              </p:cNvSpPr>
              <p:nvPr/>
            </p:nvSpPr>
            <p:spPr bwMode="auto">
              <a:xfrm>
                <a:off x="2487" y="2051"/>
                <a:ext cx="5"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14" name="Line 522"/>
              <p:cNvSpPr>
                <a:spLocks noChangeShapeType="1"/>
              </p:cNvSpPr>
              <p:nvPr/>
            </p:nvSpPr>
            <p:spPr bwMode="auto">
              <a:xfrm flipH="1" flipV="1">
                <a:off x="2487" y="2047"/>
                <a:ext cx="5"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15" name="Line 523"/>
              <p:cNvSpPr>
                <a:spLocks noChangeShapeType="1"/>
              </p:cNvSpPr>
              <p:nvPr/>
            </p:nvSpPr>
            <p:spPr bwMode="auto">
              <a:xfrm flipV="1">
                <a:off x="2489" y="2144"/>
                <a:ext cx="9"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16" name="Line 524"/>
              <p:cNvSpPr>
                <a:spLocks noChangeShapeType="1"/>
              </p:cNvSpPr>
              <p:nvPr/>
            </p:nvSpPr>
            <p:spPr bwMode="auto">
              <a:xfrm flipH="1" flipV="1">
                <a:off x="2490" y="2140"/>
                <a:ext cx="8"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17" name="Line 525"/>
              <p:cNvSpPr>
                <a:spLocks noChangeShapeType="1"/>
              </p:cNvSpPr>
              <p:nvPr/>
            </p:nvSpPr>
            <p:spPr bwMode="auto">
              <a:xfrm flipV="1">
                <a:off x="2509" y="2216"/>
                <a:ext cx="17"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18" name="Line 526"/>
              <p:cNvSpPr>
                <a:spLocks noChangeShapeType="1"/>
              </p:cNvSpPr>
              <p:nvPr/>
            </p:nvSpPr>
            <p:spPr bwMode="auto">
              <a:xfrm flipH="1">
                <a:off x="2507" y="2216"/>
                <a:ext cx="19"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19" name="Line 527"/>
              <p:cNvSpPr>
                <a:spLocks noChangeShapeType="1"/>
              </p:cNvSpPr>
              <p:nvPr/>
            </p:nvSpPr>
            <p:spPr bwMode="auto">
              <a:xfrm flipV="1">
                <a:off x="2517" y="2284"/>
                <a:ext cx="17"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20" name="Line 528"/>
              <p:cNvSpPr>
                <a:spLocks noChangeShapeType="1"/>
              </p:cNvSpPr>
              <p:nvPr/>
            </p:nvSpPr>
            <p:spPr bwMode="auto">
              <a:xfrm flipH="1">
                <a:off x="2510" y="2284"/>
                <a:ext cx="24"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21" name="Line 529"/>
              <p:cNvSpPr>
                <a:spLocks noChangeShapeType="1"/>
              </p:cNvSpPr>
              <p:nvPr/>
            </p:nvSpPr>
            <p:spPr bwMode="auto">
              <a:xfrm flipH="1" flipV="1">
                <a:off x="2464" y="2398"/>
                <a:ext cx="6"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22" name="Line 530"/>
              <p:cNvSpPr>
                <a:spLocks noChangeShapeType="1"/>
              </p:cNvSpPr>
              <p:nvPr/>
            </p:nvSpPr>
            <p:spPr bwMode="auto">
              <a:xfrm>
                <a:off x="2464" y="2398"/>
                <a:ext cx="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23" name="Line 531"/>
              <p:cNvSpPr>
                <a:spLocks noChangeShapeType="1"/>
              </p:cNvSpPr>
              <p:nvPr/>
            </p:nvSpPr>
            <p:spPr bwMode="auto">
              <a:xfrm flipH="1">
                <a:off x="2358" y="2551"/>
                <a:ext cx="32"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24" name="Line 532"/>
              <p:cNvSpPr>
                <a:spLocks noChangeShapeType="1"/>
              </p:cNvSpPr>
              <p:nvPr/>
            </p:nvSpPr>
            <p:spPr bwMode="auto">
              <a:xfrm flipV="1">
                <a:off x="2358" y="2570"/>
                <a:ext cx="43"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25" name="Line 533"/>
              <p:cNvSpPr>
                <a:spLocks noChangeShapeType="1"/>
              </p:cNvSpPr>
              <p:nvPr/>
            </p:nvSpPr>
            <p:spPr bwMode="auto">
              <a:xfrm flipH="1">
                <a:off x="2280" y="2688"/>
                <a:ext cx="52" cy="6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26" name="Line 534"/>
              <p:cNvSpPr>
                <a:spLocks noChangeShapeType="1"/>
              </p:cNvSpPr>
              <p:nvPr/>
            </p:nvSpPr>
            <p:spPr bwMode="auto">
              <a:xfrm flipV="1">
                <a:off x="2280" y="2718"/>
                <a:ext cx="76" cy="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27" name="Line 535"/>
              <p:cNvSpPr>
                <a:spLocks noChangeShapeType="1"/>
              </p:cNvSpPr>
              <p:nvPr/>
            </p:nvSpPr>
            <p:spPr bwMode="auto">
              <a:xfrm flipH="1">
                <a:off x="2264" y="2770"/>
                <a:ext cx="56" cy="6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28" name="Line 536"/>
              <p:cNvSpPr>
                <a:spLocks noChangeShapeType="1"/>
              </p:cNvSpPr>
              <p:nvPr/>
            </p:nvSpPr>
            <p:spPr bwMode="auto">
              <a:xfrm flipV="1">
                <a:off x="2264" y="2806"/>
                <a:ext cx="80" cy="2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29" name="Line 537"/>
              <p:cNvSpPr>
                <a:spLocks noChangeShapeType="1"/>
              </p:cNvSpPr>
              <p:nvPr/>
            </p:nvSpPr>
            <p:spPr bwMode="auto">
              <a:xfrm flipH="1">
                <a:off x="2314" y="2842"/>
                <a:ext cx="44" cy="4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30" name="Line 538"/>
              <p:cNvSpPr>
                <a:spLocks noChangeShapeType="1"/>
              </p:cNvSpPr>
              <p:nvPr/>
            </p:nvSpPr>
            <p:spPr bwMode="auto">
              <a:xfrm flipV="1">
                <a:off x="2314" y="2869"/>
                <a:ext cx="58"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31" name="Line 539"/>
              <p:cNvSpPr>
                <a:spLocks noChangeShapeType="1"/>
              </p:cNvSpPr>
              <p:nvPr/>
            </p:nvSpPr>
            <p:spPr bwMode="auto">
              <a:xfrm flipH="1">
                <a:off x="2386" y="2916"/>
                <a:ext cx="25"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32" name="Line 540"/>
              <p:cNvSpPr>
                <a:spLocks noChangeShapeType="1"/>
              </p:cNvSpPr>
              <p:nvPr/>
            </p:nvSpPr>
            <p:spPr bwMode="auto">
              <a:xfrm flipV="1">
                <a:off x="2386" y="2932"/>
                <a:ext cx="35"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33" name="Line 541"/>
              <p:cNvSpPr>
                <a:spLocks noChangeShapeType="1"/>
              </p:cNvSpPr>
              <p:nvPr/>
            </p:nvSpPr>
            <p:spPr bwMode="auto">
              <a:xfrm flipH="1">
                <a:off x="2445" y="2984"/>
                <a:ext cx="7"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34" name="Line 542"/>
              <p:cNvSpPr>
                <a:spLocks noChangeShapeType="1"/>
              </p:cNvSpPr>
              <p:nvPr/>
            </p:nvSpPr>
            <p:spPr bwMode="auto">
              <a:xfrm flipV="1">
                <a:off x="2445" y="2989"/>
                <a:ext cx="9"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35" name="Line 543"/>
              <p:cNvSpPr>
                <a:spLocks noChangeShapeType="1"/>
              </p:cNvSpPr>
              <p:nvPr/>
            </p:nvSpPr>
            <p:spPr bwMode="auto">
              <a:xfrm flipV="1">
                <a:off x="2474" y="3060"/>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36" name="Line 544"/>
              <p:cNvSpPr>
                <a:spLocks noChangeShapeType="1"/>
              </p:cNvSpPr>
              <p:nvPr/>
            </p:nvSpPr>
            <p:spPr bwMode="auto">
              <a:xfrm flipH="1">
                <a:off x="2472" y="3060"/>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37" name="Line 545"/>
              <p:cNvSpPr>
                <a:spLocks noChangeShapeType="1"/>
              </p:cNvSpPr>
              <p:nvPr/>
            </p:nvSpPr>
            <p:spPr bwMode="auto">
              <a:xfrm flipV="1">
                <a:off x="2477" y="3159"/>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38" name="Line 546"/>
              <p:cNvSpPr>
                <a:spLocks noChangeShapeType="1"/>
              </p:cNvSpPr>
              <p:nvPr/>
            </p:nvSpPr>
            <p:spPr bwMode="auto">
              <a:xfrm flipH="1">
                <a:off x="2477" y="315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39" name="Line 547"/>
              <p:cNvSpPr>
                <a:spLocks noChangeShapeType="1"/>
              </p:cNvSpPr>
              <p:nvPr/>
            </p:nvSpPr>
            <p:spPr bwMode="auto">
              <a:xfrm flipH="1">
                <a:off x="2468" y="326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40" name="Line 548"/>
              <p:cNvSpPr>
                <a:spLocks noChangeShapeType="1"/>
              </p:cNvSpPr>
              <p:nvPr/>
            </p:nvSpPr>
            <p:spPr bwMode="auto">
              <a:xfrm flipH="1">
                <a:off x="2462" y="3359"/>
                <a:ext cx="2"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41" name="Line 549"/>
              <p:cNvSpPr>
                <a:spLocks noChangeShapeType="1"/>
              </p:cNvSpPr>
              <p:nvPr/>
            </p:nvSpPr>
            <p:spPr bwMode="auto">
              <a:xfrm flipV="1">
                <a:off x="2462" y="3361"/>
                <a:ext cx="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42" name="Line 550"/>
              <p:cNvSpPr>
                <a:spLocks noChangeShapeType="1"/>
              </p:cNvSpPr>
              <p:nvPr/>
            </p:nvSpPr>
            <p:spPr bwMode="auto">
              <a:xfrm flipH="1">
                <a:off x="2428" y="3440"/>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43" name="Line 551"/>
              <p:cNvSpPr>
                <a:spLocks noChangeShapeType="1"/>
              </p:cNvSpPr>
              <p:nvPr/>
            </p:nvSpPr>
            <p:spPr bwMode="auto">
              <a:xfrm>
                <a:off x="2428" y="3444"/>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44" name="Line 552"/>
              <p:cNvSpPr>
                <a:spLocks noChangeShapeType="1"/>
              </p:cNvSpPr>
              <p:nvPr/>
            </p:nvSpPr>
            <p:spPr bwMode="auto">
              <a:xfrm flipH="1">
                <a:off x="2411" y="3531"/>
                <a:ext cx="2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45" name="Line 553"/>
              <p:cNvSpPr>
                <a:spLocks noChangeShapeType="1"/>
              </p:cNvSpPr>
              <p:nvPr/>
            </p:nvSpPr>
            <p:spPr bwMode="auto">
              <a:xfrm>
                <a:off x="2411" y="3535"/>
                <a:ext cx="21"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46" name="Line 554"/>
              <p:cNvSpPr>
                <a:spLocks noChangeShapeType="1"/>
              </p:cNvSpPr>
              <p:nvPr/>
            </p:nvSpPr>
            <p:spPr bwMode="auto">
              <a:xfrm flipH="1">
                <a:off x="2390" y="3633"/>
                <a:ext cx="27"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47" name="Line 555"/>
              <p:cNvSpPr>
                <a:spLocks noChangeShapeType="1"/>
              </p:cNvSpPr>
              <p:nvPr/>
            </p:nvSpPr>
            <p:spPr bwMode="auto">
              <a:xfrm>
                <a:off x="2390" y="3644"/>
                <a:ext cx="29"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48" name="Freeform 556"/>
              <p:cNvSpPr>
                <a:spLocks/>
              </p:cNvSpPr>
              <p:nvPr/>
            </p:nvSpPr>
            <p:spPr bwMode="auto">
              <a:xfrm>
                <a:off x="2558" y="741"/>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1 w 24"/>
                  <a:gd name="T19" fmla="*/ 1 h 24"/>
                  <a:gd name="T20" fmla="*/ 0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6" y="2"/>
                    </a:lnTo>
                    <a:lnTo>
                      <a:pt x="20" y="4"/>
                    </a:lnTo>
                    <a:lnTo>
                      <a:pt x="24" y="11"/>
                    </a:lnTo>
                    <a:lnTo>
                      <a:pt x="22" y="17"/>
                    </a:lnTo>
                    <a:lnTo>
                      <a:pt x="20" y="21"/>
                    </a:lnTo>
                    <a:lnTo>
                      <a:pt x="16" y="22"/>
                    </a:lnTo>
                    <a:lnTo>
                      <a:pt x="11" y="24"/>
                    </a:lnTo>
                    <a:lnTo>
                      <a:pt x="3" y="21"/>
                    </a:lnTo>
                    <a:lnTo>
                      <a:pt x="1"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449" name="Line 557"/>
              <p:cNvSpPr>
                <a:spLocks noChangeShapeType="1"/>
              </p:cNvSpPr>
              <p:nvPr/>
            </p:nvSpPr>
            <p:spPr bwMode="auto">
              <a:xfrm>
                <a:off x="2564" y="840"/>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50" name="Line 558"/>
              <p:cNvSpPr>
                <a:spLocks noChangeShapeType="1"/>
              </p:cNvSpPr>
              <p:nvPr/>
            </p:nvSpPr>
            <p:spPr bwMode="auto">
              <a:xfrm flipH="1" flipV="1">
                <a:off x="2562" y="921"/>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51" name="Line 559"/>
              <p:cNvSpPr>
                <a:spLocks noChangeShapeType="1"/>
              </p:cNvSpPr>
              <p:nvPr/>
            </p:nvSpPr>
            <p:spPr bwMode="auto">
              <a:xfrm>
                <a:off x="2562" y="921"/>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52" name="Line 560"/>
              <p:cNvSpPr>
                <a:spLocks noChangeShapeType="1"/>
              </p:cNvSpPr>
              <p:nvPr/>
            </p:nvSpPr>
            <p:spPr bwMode="auto">
              <a:xfrm>
                <a:off x="2566" y="1035"/>
                <a:ext cx="2"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53" name="Line 561"/>
              <p:cNvSpPr>
                <a:spLocks noChangeShapeType="1"/>
              </p:cNvSpPr>
              <p:nvPr/>
            </p:nvSpPr>
            <p:spPr bwMode="auto">
              <a:xfrm flipV="1">
                <a:off x="2568" y="1035"/>
                <a:ext cx="0"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54" name="Line 562"/>
              <p:cNvSpPr>
                <a:spLocks noChangeShapeType="1"/>
              </p:cNvSpPr>
              <p:nvPr/>
            </p:nvSpPr>
            <p:spPr bwMode="auto">
              <a:xfrm flipH="1" flipV="1">
                <a:off x="2559" y="1047"/>
                <a:ext cx="10"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55" name="Line 563"/>
              <p:cNvSpPr>
                <a:spLocks noChangeShapeType="1"/>
              </p:cNvSpPr>
              <p:nvPr/>
            </p:nvSpPr>
            <p:spPr bwMode="auto">
              <a:xfrm flipH="1">
                <a:off x="2556" y="1047"/>
                <a:ext cx="3"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56" name="Line 564"/>
              <p:cNvSpPr>
                <a:spLocks noChangeShapeType="1"/>
              </p:cNvSpPr>
              <p:nvPr/>
            </p:nvSpPr>
            <p:spPr bwMode="auto">
              <a:xfrm flipH="1" flipV="1">
                <a:off x="2503" y="945"/>
                <a:ext cx="42" cy="8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57" name="Line 565"/>
              <p:cNvSpPr>
                <a:spLocks noChangeShapeType="1"/>
              </p:cNvSpPr>
              <p:nvPr/>
            </p:nvSpPr>
            <p:spPr bwMode="auto">
              <a:xfrm flipH="1">
                <a:off x="2502" y="945"/>
                <a:ext cx="1" cy="9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58" name="Line 566"/>
              <p:cNvSpPr>
                <a:spLocks noChangeShapeType="1"/>
              </p:cNvSpPr>
              <p:nvPr/>
            </p:nvSpPr>
            <p:spPr bwMode="auto">
              <a:xfrm flipH="1" flipV="1">
                <a:off x="2557" y="1137"/>
                <a:ext cx="17" cy="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59" name="Line 567"/>
              <p:cNvSpPr>
                <a:spLocks noChangeShapeType="1"/>
              </p:cNvSpPr>
              <p:nvPr/>
            </p:nvSpPr>
            <p:spPr bwMode="auto">
              <a:xfrm flipH="1">
                <a:off x="2546" y="1137"/>
                <a:ext cx="11" cy="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60" name="Line 568"/>
              <p:cNvSpPr>
                <a:spLocks noChangeShapeType="1"/>
              </p:cNvSpPr>
              <p:nvPr/>
            </p:nvSpPr>
            <p:spPr bwMode="auto">
              <a:xfrm flipH="1">
                <a:off x="2542" y="1402"/>
                <a:ext cx="7"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61" name="Line 569"/>
              <p:cNvSpPr>
                <a:spLocks noChangeShapeType="1"/>
              </p:cNvSpPr>
              <p:nvPr/>
            </p:nvSpPr>
            <p:spPr bwMode="auto">
              <a:xfrm>
                <a:off x="2542" y="1405"/>
                <a:ext cx="9"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62" name="Line 570"/>
              <p:cNvSpPr>
                <a:spLocks noChangeShapeType="1"/>
              </p:cNvSpPr>
              <p:nvPr/>
            </p:nvSpPr>
            <p:spPr bwMode="auto">
              <a:xfrm flipH="1">
                <a:off x="2556" y="1498"/>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63" name="Line 571"/>
              <p:cNvSpPr>
                <a:spLocks noChangeShapeType="1"/>
              </p:cNvSpPr>
              <p:nvPr/>
            </p:nvSpPr>
            <p:spPr bwMode="auto">
              <a:xfrm flipV="1">
                <a:off x="2556" y="1498"/>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64" name="Line 572"/>
              <p:cNvSpPr>
                <a:spLocks noChangeShapeType="1"/>
              </p:cNvSpPr>
              <p:nvPr/>
            </p:nvSpPr>
            <p:spPr bwMode="auto">
              <a:xfrm flipH="1">
                <a:off x="2555" y="1578"/>
                <a:ext cx="3"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65" name="Line 573"/>
              <p:cNvSpPr>
                <a:spLocks noChangeShapeType="1"/>
              </p:cNvSpPr>
              <p:nvPr/>
            </p:nvSpPr>
            <p:spPr bwMode="auto">
              <a:xfrm>
                <a:off x="2555" y="1578"/>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66" name="Line 574"/>
              <p:cNvSpPr>
                <a:spLocks noChangeShapeType="1"/>
              </p:cNvSpPr>
              <p:nvPr/>
            </p:nvSpPr>
            <p:spPr bwMode="auto">
              <a:xfrm flipH="1">
                <a:off x="2527" y="1677"/>
                <a:ext cx="13"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67" name="Line 575"/>
              <p:cNvSpPr>
                <a:spLocks noChangeShapeType="1"/>
              </p:cNvSpPr>
              <p:nvPr/>
            </p:nvSpPr>
            <p:spPr bwMode="auto">
              <a:xfrm>
                <a:off x="2527" y="1680"/>
                <a:ext cx="1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68" name="Line 576"/>
              <p:cNvSpPr>
                <a:spLocks noChangeShapeType="1"/>
              </p:cNvSpPr>
              <p:nvPr/>
            </p:nvSpPr>
            <p:spPr bwMode="auto">
              <a:xfrm flipH="1">
                <a:off x="2519" y="1779"/>
                <a:ext cx="13"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69" name="Line 577"/>
              <p:cNvSpPr>
                <a:spLocks noChangeShapeType="1"/>
              </p:cNvSpPr>
              <p:nvPr/>
            </p:nvSpPr>
            <p:spPr bwMode="auto">
              <a:xfrm flipV="1">
                <a:off x="2519" y="1786"/>
                <a:ext cx="1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70" name="Line 578"/>
              <p:cNvSpPr>
                <a:spLocks noChangeShapeType="1"/>
              </p:cNvSpPr>
              <p:nvPr/>
            </p:nvSpPr>
            <p:spPr bwMode="auto">
              <a:xfrm flipH="1">
                <a:off x="2534" y="1875"/>
                <a:ext cx="8"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71" name="Line 579"/>
              <p:cNvSpPr>
                <a:spLocks noChangeShapeType="1"/>
              </p:cNvSpPr>
              <p:nvPr/>
            </p:nvSpPr>
            <p:spPr bwMode="auto">
              <a:xfrm flipV="1">
                <a:off x="2534" y="1878"/>
                <a:ext cx="11"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72" name="Line 580"/>
              <p:cNvSpPr>
                <a:spLocks noChangeShapeType="1"/>
              </p:cNvSpPr>
              <p:nvPr/>
            </p:nvSpPr>
            <p:spPr bwMode="auto">
              <a:xfrm flipH="1">
                <a:off x="2521" y="1969"/>
                <a:ext cx="11"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73" name="Line 581"/>
              <p:cNvSpPr>
                <a:spLocks noChangeShapeType="1"/>
              </p:cNvSpPr>
              <p:nvPr/>
            </p:nvSpPr>
            <p:spPr bwMode="auto">
              <a:xfrm flipV="1">
                <a:off x="2521" y="1977"/>
                <a:ext cx="17"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74" name="Line 582"/>
              <p:cNvSpPr>
                <a:spLocks noChangeShapeType="1"/>
              </p:cNvSpPr>
              <p:nvPr/>
            </p:nvSpPr>
            <p:spPr bwMode="auto">
              <a:xfrm flipH="1">
                <a:off x="2542" y="2055"/>
                <a:ext cx="5"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75" name="Line 583"/>
              <p:cNvSpPr>
                <a:spLocks noChangeShapeType="1"/>
              </p:cNvSpPr>
              <p:nvPr/>
            </p:nvSpPr>
            <p:spPr bwMode="auto">
              <a:xfrm flipV="1">
                <a:off x="2542" y="2059"/>
                <a:ext cx="7"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76" name="Line 584"/>
              <p:cNvSpPr>
                <a:spLocks noChangeShapeType="1"/>
              </p:cNvSpPr>
              <p:nvPr/>
            </p:nvSpPr>
            <p:spPr bwMode="auto">
              <a:xfrm flipH="1">
                <a:off x="2540" y="2153"/>
                <a:ext cx="5"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77" name="Line 585"/>
              <p:cNvSpPr>
                <a:spLocks noChangeShapeType="1"/>
              </p:cNvSpPr>
              <p:nvPr/>
            </p:nvSpPr>
            <p:spPr bwMode="auto">
              <a:xfrm flipV="1">
                <a:off x="2540" y="2156"/>
                <a:ext cx="9"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78" name="Line 586"/>
              <p:cNvSpPr>
                <a:spLocks noChangeShapeType="1"/>
              </p:cNvSpPr>
              <p:nvPr/>
            </p:nvSpPr>
            <p:spPr bwMode="auto">
              <a:xfrm flipH="1">
                <a:off x="2547" y="2241"/>
                <a:ext cx="4"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79" name="Line 587"/>
              <p:cNvSpPr>
                <a:spLocks noChangeShapeType="1"/>
              </p:cNvSpPr>
              <p:nvPr/>
            </p:nvSpPr>
            <p:spPr bwMode="auto">
              <a:xfrm flipV="1">
                <a:off x="2547" y="2244"/>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80" name="Line 588"/>
              <p:cNvSpPr>
                <a:spLocks noChangeShapeType="1"/>
              </p:cNvSpPr>
              <p:nvPr/>
            </p:nvSpPr>
            <p:spPr bwMode="auto">
              <a:xfrm flipV="1">
                <a:off x="2585" y="2297"/>
                <a:ext cx="6"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81" name="Line 589"/>
              <p:cNvSpPr>
                <a:spLocks noChangeShapeType="1"/>
              </p:cNvSpPr>
              <p:nvPr/>
            </p:nvSpPr>
            <p:spPr bwMode="auto">
              <a:xfrm flipH="1">
                <a:off x="2580" y="2297"/>
                <a:ext cx="11"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82" name="Line 590"/>
              <p:cNvSpPr>
                <a:spLocks noChangeShapeType="1"/>
              </p:cNvSpPr>
              <p:nvPr/>
            </p:nvSpPr>
            <p:spPr bwMode="auto">
              <a:xfrm flipV="1">
                <a:off x="2608" y="2377"/>
                <a:ext cx="14"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83" name="Line 591"/>
              <p:cNvSpPr>
                <a:spLocks noChangeShapeType="1"/>
              </p:cNvSpPr>
              <p:nvPr/>
            </p:nvSpPr>
            <p:spPr bwMode="auto">
              <a:xfrm flipH="1">
                <a:off x="2600" y="2377"/>
                <a:ext cx="2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84" name="Line 592"/>
              <p:cNvSpPr>
                <a:spLocks noChangeShapeType="1"/>
              </p:cNvSpPr>
              <p:nvPr/>
            </p:nvSpPr>
            <p:spPr bwMode="auto">
              <a:xfrm flipV="1">
                <a:off x="2593" y="2478"/>
                <a:ext cx="9" cy="1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85" name="Line 593"/>
              <p:cNvSpPr>
                <a:spLocks noChangeShapeType="1"/>
              </p:cNvSpPr>
              <p:nvPr/>
            </p:nvSpPr>
            <p:spPr bwMode="auto">
              <a:xfrm flipH="1">
                <a:off x="2587" y="2478"/>
                <a:ext cx="15"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86" name="Line 594"/>
              <p:cNvSpPr>
                <a:spLocks noChangeShapeType="1"/>
              </p:cNvSpPr>
              <p:nvPr/>
            </p:nvSpPr>
            <p:spPr bwMode="auto">
              <a:xfrm flipH="1">
                <a:off x="2521" y="2609"/>
                <a:ext cx="13"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87" name="Line 595"/>
              <p:cNvSpPr>
                <a:spLocks noChangeShapeType="1"/>
              </p:cNvSpPr>
              <p:nvPr/>
            </p:nvSpPr>
            <p:spPr bwMode="auto">
              <a:xfrm>
                <a:off x="2521" y="2617"/>
                <a:ext cx="15"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88" name="Line 596"/>
              <p:cNvSpPr>
                <a:spLocks noChangeShapeType="1"/>
              </p:cNvSpPr>
              <p:nvPr/>
            </p:nvSpPr>
            <p:spPr bwMode="auto">
              <a:xfrm flipH="1">
                <a:off x="2427" y="2757"/>
                <a:ext cx="37" cy="4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89" name="Line 597"/>
              <p:cNvSpPr>
                <a:spLocks noChangeShapeType="1"/>
              </p:cNvSpPr>
              <p:nvPr/>
            </p:nvSpPr>
            <p:spPr bwMode="auto">
              <a:xfrm flipV="1">
                <a:off x="2427" y="2780"/>
                <a:ext cx="53" cy="2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90" name="Line 598"/>
              <p:cNvSpPr>
                <a:spLocks noChangeShapeType="1"/>
              </p:cNvSpPr>
              <p:nvPr/>
            </p:nvSpPr>
            <p:spPr bwMode="auto">
              <a:xfrm flipH="1">
                <a:off x="2368" y="2876"/>
                <a:ext cx="53" cy="6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91" name="Line 599"/>
              <p:cNvSpPr>
                <a:spLocks noChangeShapeType="1"/>
              </p:cNvSpPr>
              <p:nvPr/>
            </p:nvSpPr>
            <p:spPr bwMode="auto">
              <a:xfrm flipV="1">
                <a:off x="2368" y="2908"/>
                <a:ext cx="78"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92" name="Line 600"/>
              <p:cNvSpPr>
                <a:spLocks noChangeShapeType="1"/>
              </p:cNvSpPr>
              <p:nvPr/>
            </p:nvSpPr>
            <p:spPr bwMode="auto">
              <a:xfrm flipH="1">
                <a:off x="2366" y="2950"/>
                <a:ext cx="55" cy="5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93" name="Line 601"/>
              <p:cNvSpPr>
                <a:spLocks noChangeShapeType="1"/>
              </p:cNvSpPr>
              <p:nvPr/>
            </p:nvSpPr>
            <p:spPr bwMode="auto">
              <a:xfrm flipV="1">
                <a:off x="2366" y="2985"/>
                <a:ext cx="75"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94" name="Line 602"/>
              <p:cNvSpPr>
                <a:spLocks noChangeShapeType="1"/>
              </p:cNvSpPr>
              <p:nvPr/>
            </p:nvSpPr>
            <p:spPr bwMode="auto">
              <a:xfrm flipH="1">
                <a:off x="2438" y="3020"/>
                <a:ext cx="34"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95" name="Line 603"/>
              <p:cNvSpPr>
                <a:spLocks noChangeShapeType="1"/>
              </p:cNvSpPr>
              <p:nvPr/>
            </p:nvSpPr>
            <p:spPr bwMode="auto">
              <a:xfrm flipV="1">
                <a:off x="2438" y="3041"/>
                <a:ext cx="47"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96" name="Line 604"/>
              <p:cNvSpPr>
                <a:spLocks noChangeShapeType="1"/>
              </p:cNvSpPr>
              <p:nvPr/>
            </p:nvSpPr>
            <p:spPr bwMode="auto">
              <a:xfrm flipH="1">
                <a:off x="2510" y="3095"/>
                <a:ext cx="15"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97" name="Line 605"/>
              <p:cNvSpPr>
                <a:spLocks noChangeShapeType="1"/>
              </p:cNvSpPr>
              <p:nvPr/>
            </p:nvSpPr>
            <p:spPr bwMode="auto">
              <a:xfrm flipV="1">
                <a:off x="2510" y="3103"/>
                <a:ext cx="2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98" name="Line 606"/>
              <p:cNvSpPr>
                <a:spLocks noChangeShapeType="1"/>
              </p:cNvSpPr>
              <p:nvPr/>
            </p:nvSpPr>
            <p:spPr bwMode="auto">
              <a:xfrm flipH="1">
                <a:off x="2532" y="3164"/>
                <a:ext cx="1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99" name="Line 607"/>
              <p:cNvSpPr>
                <a:spLocks noChangeShapeType="1"/>
              </p:cNvSpPr>
              <p:nvPr/>
            </p:nvSpPr>
            <p:spPr bwMode="auto">
              <a:xfrm>
                <a:off x="2532" y="3166"/>
                <a:ext cx="1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00" name="Line 608"/>
              <p:cNvSpPr>
                <a:spLocks noChangeShapeType="1"/>
              </p:cNvSpPr>
              <p:nvPr/>
            </p:nvSpPr>
            <p:spPr bwMode="auto">
              <a:xfrm flipH="1">
                <a:off x="2495" y="3239"/>
                <a:ext cx="2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01" name="Line 609"/>
              <p:cNvSpPr>
                <a:spLocks noChangeShapeType="1"/>
              </p:cNvSpPr>
              <p:nvPr/>
            </p:nvSpPr>
            <p:spPr bwMode="auto">
              <a:xfrm>
                <a:off x="2495" y="3239"/>
                <a:ext cx="21" cy="1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02" name="Line 610"/>
              <p:cNvSpPr>
                <a:spLocks noChangeShapeType="1"/>
              </p:cNvSpPr>
              <p:nvPr/>
            </p:nvSpPr>
            <p:spPr bwMode="auto">
              <a:xfrm flipH="1" flipV="1">
                <a:off x="2407" y="3308"/>
                <a:ext cx="5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03" name="Line 611"/>
              <p:cNvSpPr>
                <a:spLocks noChangeShapeType="1"/>
              </p:cNvSpPr>
              <p:nvPr/>
            </p:nvSpPr>
            <p:spPr bwMode="auto">
              <a:xfrm>
                <a:off x="2407" y="3308"/>
                <a:ext cx="47"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04" name="Line 612"/>
              <p:cNvSpPr>
                <a:spLocks noChangeShapeType="1"/>
              </p:cNvSpPr>
              <p:nvPr/>
            </p:nvSpPr>
            <p:spPr bwMode="auto">
              <a:xfrm flipH="1">
                <a:off x="2349" y="3391"/>
                <a:ext cx="76"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05" name="Line 613"/>
              <p:cNvSpPr>
                <a:spLocks noChangeShapeType="1"/>
              </p:cNvSpPr>
              <p:nvPr/>
            </p:nvSpPr>
            <p:spPr bwMode="auto">
              <a:xfrm>
                <a:off x="2349" y="3391"/>
                <a:ext cx="68"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06" name="Line 614"/>
              <p:cNvSpPr>
                <a:spLocks noChangeShapeType="1"/>
              </p:cNvSpPr>
              <p:nvPr/>
            </p:nvSpPr>
            <p:spPr bwMode="auto">
              <a:xfrm flipH="1">
                <a:off x="2331" y="3489"/>
                <a:ext cx="80"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07" name="Line 615"/>
              <p:cNvSpPr>
                <a:spLocks noChangeShapeType="1"/>
              </p:cNvSpPr>
              <p:nvPr/>
            </p:nvSpPr>
            <p:spPr bwMode="auto">
              <a:xfrm>
                <a:off x="2331" y="3495"/>
                <a:ext cx="73" cy="3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08" name="Line 616"/>
              <p:cNvSpPr>
                <a:spLocks noChangeShapeType="1"/>
              </p:cNvSpPr>
              <p:nvPr/>
            </p:nvSpPr>
            <p:spPr bwMode="auto">
              <a:xfrm flipH="1">
                <a:off x="2329" y="3580"/>
                <a:ext cx="8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09" name="Line 617"/>
              <p:cNvSpPr>
                <a:spLocks noChangeShapeType="1"/>
              </p:cNvSpPr>
              <p:nvPr/>
            </p:nvSpPr>
            <p:spPr bwMode="auto">
              <a:xfrm>
                <a:off x="2329" y="3584"/>
                <a:ext cx="73"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10" name="Line 618"/>
              <p:cNvSpPr>
                <a:spLocks noChangeShapeType="1"/>
              </p:cNvSpPr>
              <p:nvPr/>
            </p:nvSpPr>
            <p:spPr bwMode="auto">
              <a:xfrm flipH="1" flipV="1">
                <a:off x="2653" y="741"/>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11" name="Line 619"/>
              <p:cNvSpPr>
                <a:spLocks noChangeShapeType="1"/>
              </p:cNvSpPr>
              <p:nvPr/>
            </p:nvSpPr>
            <p:spPr bwMode="auto">
              <a:xfrm>
                <a:off x="2653" y="741"/>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12" name="Line 620"/>
              <p:cNvSpPr>
                <a:spLocks noChangeShapeType="1"/>
              </p:cNvSpPr>
              <p:nvPr/>
            </p:nvSpPr>
            <p:spPr bwMode="auto">
              <a:xfrm>
                <a:off x="2657" y="84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13" name="Line 621"/>
              <p:cNvSpPr>
                <a:spLocks noChangeShapeType="1"/>
              </p:cNvSpPr>
              <p:nvPr/>
            </p:nvSpPr>
            <p:spPr bwMode="auto">
              <a:xfrm flipH="1">
                <a:off x="2657" y="84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14" name="Line 622"/>
              <p:cNvSpPr>
                <a:spLocks noChangeShapeType="1"/>
              </p:cNvSpPr>
              <p:nvPr/>
            </p:nvSpPr>
            <p:spPr bwMode="auto">
              <a:xfrm flipH="1">
                <a:off x="2655" y="93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15" name="Line 623"/>
              <p:cNvSpPr>
                <a:spLocks noChangeShapeType="1"/>
              </p:cNvSpPr>
              <p:nvPr/>
            </p:nvSpPr>
            <p:spPr bwMode="auto">
              <a:xfrm>
                <a:off x="2655" y="93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16" name="Line 624"/>
              <p:cNvSpPr>
                <a:spLocks noChangeShapeType="1"/>
              </p:cNvSpPr>
              <p:nvPr/>
            </p:nvSpPr>
            <p:spPr bwMode="auto">
              <a:xfrm flipH="1">
                <a:off x="2631" y="1022"/>
                <a:ext cx="9"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17" name="Line 625"/>
              <p:cNvSpPr>
                <a:spLocks noChangeShapeType="1"/>
              </p:cNvSpPr>
              <p:nvPr/>
            </p:nvSpPr>
            <p:spPr bwMode="auto">
              <a:xfrm>
                <a:off x="2631" y="1022"/>
                <a:ext cx="9"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18" name="Line 626"/>
              <p:cNvSpPr>
                <a:spLocks noChangeShapeType="1"/>
              </p:cNvSpPr>
              <p:nvPr/>
            </p:nvSpPr>
            <p:spPr bwMode="auto">
              <a:xfrm flipH="1" flipV="1">
                <a:off x="2530" y="972"/>
                <a:ext cx="53" cy="3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19" name="Line 627"/>
              <p:cNvSpPr>
                <a:spLocks noChangeShapeType="1"/>
              </p:cNvSpPr>
              <p:nvPr/>
            </p:nvSpPr>
            <p:spPr bwMode="auto">
              <a:xfrm>
                <a:off x="2530" y="972"/>
                <a:ext cx="31" cy="5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20" name="Line 628"/>
              <p:cNvSpPr>
                <a:spLocks noChangeShapeType="1"/>
              </p:cNvSpPr>
              <p:nvPr/>
            </p:nvSpPr>
            <p:spPr bwMode="auto">
              <a:xfrm flipH="1" flipV="1">
                <a:off x="2534" y="965"/>
                <a:ext cx="62" cy="7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21" name="Line 629"/>
              <p:cNvSpPr>
                <a:spLocks noChangeShapeType="1"/>
              </p:cNvSpPr>
              <p:nvPr/>
            </p:nvSpPr>
            <p:spPr bwMode="auto">
              <a:xfrm>
                <a:off x="2534" y="965"/>
                <a:ext cx="21" cy="9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22" name="Line 630"/>
              <p:cNvSpPr>
                <a:spLocks noChangeShapeType="1"/>
              </p:cNvSpPr>
              <p:nvPr/>
            </p:nvSpPr>
            <p:spPr bwMode="auto">
              <a:xfrm flipH="1" flipV="1">
                <a:off x="2636" y="1186"/>
                <a:ext cx="17"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23" name="Line 631"/>
              <p:cNvSpPr>
                <a:spLocks noChangeShapeType="1"/>
              </p:cNvSpPr>
              <p:nvPr/>
            </p:nvSpPr>
            <p:spPr bwMode="auto">
              <a:xfrm flipH="1">
                <a:off x="2634" y="1186"/>
                <a:ext cx="2"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24" name="Line 632"/>
              <p:cNvSpPr>
                <a:spLocks noChangeShapeType="1"/>
              </p:cNvSpPr>
              <p:nvPr/>
            </p:nvSpPr>
            <p:spPr bwMode="auto">
              <a:xfrm flipV="1">
                <a:off x="2659" y="1394"/>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25" name="Line 633"/>
              <p:cNvSpPr>
                <a:spLocks noChangeShapeType="1"/>
              </p:cNvSpPr>
              <p:nvPr/>
            </p:nvSpPr>
            <p:spPr bwMode="auto">
              <a:xfrm>
                <a:off x="2659" y="1502"/>
                <a:ext cx="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26" name="Line 634"/>
              <p:cNvSpPr>
                <a:spLocks noChangeShapeType="1"/>
              </p:cNvSpPr>
              <p:nvPr/>
            </p:nvSpPr>
            <p:spPr bwMode="auto">
              <a:xfrm flipV="1">
                <a:off x="2660" y="1502"/>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27" name="Line 635"/>
              <p:cNvSpPr>
                <a:spLocks noChangeShapeType="1"/>
              </p:cNvSpPr>
              <p:nvPr/>
            </p:nvSpPr>
            <p:spPr bwMode="auto">
              <a:xfrm flipH="1" flipV="1">
                <a:off x="2651" y="1565"/>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28" name="Line 636"/>
              <p:cNvSpPr>
                <a:spLocks noChangeShapeType="1"/>
              </p:cNvSpPr>
              <p:nvPr/>
            </p:nvSpPr>
            <p:spPr bwMode="auto">
              <a:xfrm>
                <a:off x="2651" y="1565"/>
                <a:ext cx="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29" name="Line 637"/>
              <p:cNvSpPr>
                <a:spLocks noChangeShapeType="1"/>
              </p:cNvSpPr>
              <p:nvPr/>
            </p:nvSpPr>
            <p:spPr bwMode="auto">
              <a:xfrm flipH="1" flipV="1">
                <a:off x="2631" y="1655"/>
                <a:ext cx="11"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30" name="Line 638"/>
              <p:cNvSpPr>
                <a:spLocks noChangeShapeType="1"/>
              </p:cNvSpPr>
              <p:nvPr/>
            </p:nvSpPr>
            <p:spPr bwMode="auto">
              <a:xfrm>
                <a:off x="2631" y="1655"/>
                <a:ext cx="7"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31" name="Line 639"/>
              <p:cNvSpPr>
                <a:spLocks noChangeShapeType="1"/>
              </p:cNvSpPr>
              <p:nvPr/>
            </p:nvSpPr>
            <p:spPr bwMode="auto">
              <a:xfrm>
                <a:off x="2666" y="1786"/>
                <a:ext cx="8"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32" name="Line 640"/>
              <p:cNvSpPr>
                <a:spLocks noChangeShapeType="1"/>
              </p:cNvSpPr>
              <p:nvPr/>
            </p:nvSpPr>
            <p:spPr bwMode="auto">
              <a:xfrm flipH="1" flipV="1">
                <a:off x="2670" y="1784"/>
                <a:ext cx="4"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33" name="Line 641"/>
              <p:cNvSpPr>
                <a:spLocks noChangeShapeType="1"/>
              </p:cNvSpPr>
              <p:nvPr/>
            </p:nvSpPr>
            <p:spPr bwMode="auto">
              <a:xfrm flipV="1">
                <a:off x="2706" y="1879"/>
                <a:ext cx="2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34" name="Line 642"/>
              <p:cNvSpPr>
                <a:spLocks noChangeShapeType="1"/>
              </p:cNvSpPr>
              <p:nvPr/>
            </p:nvSpPr>
            <p:spPr bwMode="auto">
              <a:xfrm flipH="1" flipV="1">
                <a:off x="2709" y="1868"/>
                <a:ext cx="24"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35" name="Line 643"/>
              <p:cNvSpPr>
                <a:spLocks noChangeShapeType="1"/>
              </p:cNvSpPr>
              <p:nvPr/>
            </p:nvSpPr>
            <p:spPr bwMode="auto">
              <a:xfrm flipV="1">
                <a:off x="2733" y="1971"/>
                <a:ext cx="4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36" name="Line 644"/>
              <p:cNvSpPr>
                <a:spLocks noChangeShapeType="1"/>
              </p:cNvSpPr>
              <p:nvPr/>
            </p:nvSpPr>
            <p:spPr bwMode="auto">
              <a:xfrm flipH="1" flipV="1">
                <a:off x="2737" y="1956"/>
                <a:ext cx="36"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37" name="Line 645"/>
              <p:cNvSpPr>
                <a:spLocks noChangeShapeType="1"/>
              </p:cNvSpPr>
              <p:nvPr/>
            </p:nvSpPr>
            <p:spPr bwMode="auto">
              <a:xfrm>
                <a:off x="2704" y="2068"/>
                <a:ext cx="2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38" name="Line 646"/>
              <p:cNvSpPr>
                <a:spLocks noChangeShapeType="1"/>
              </p:cNvSpPr>
              <p:nvPr/>
            </p:nvSpPr>
            <p:spPr bwMode="auto">
              <a:xfrm flipH="1" flipV="1">
                <a:off x="2709" y="2057"/>
                <a:ext cx="22"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39" name="Line 647"/>
              <p:cNvSpPr>
                <a:spLocks noChangeShapeType="1"/>
              </p:cNvSpPr>
              <p:nvPr/>
            </p:nvSpPr>
            <p:spPr bwMode="auto">
              <a:xfrm>
                <a:off x="2673" y="2148"/>
                <a:ext cx="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40" name="Line 648"/>
              <p:cNvSpPr>
                <a:spLocks noChangeShapeType="1"/>
              </p:cNvSpPr>
              <p:nvPr/>
            </p:nvSpPr>
            <p:spPr bwMode="auto">
              <a:xfrm flipH="1" flipV="1">
                <a:off x="2673" y="2146"/>
                <a:ext cx="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41" name="Line 649"/>
              <p:cNvSpPr>
                <a:spLocks noChangeShapeType="1"/>
              </p:cNvSpPr>
              <p:nvPr/>
            </p:nvSpPr>
            <p:spPr bwMode="auto">
              <a:xfrm flipH="1">
                <a:off x="2623" y="2254"/>
                <a:ext cx="8" cy="1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42" name="Line 650"/>
              <p:cNvSpPr>
                <a:spLocks noChangeShapeType="1"/>
              </p:cNvSpPr>
              <p:nvPr/>
            </p:nvSpPr>
            <p:spPr bwMode="auto">
              <a:xfrm flipV="1">
                <a:off x="2623" y="2259"/>
                <a:ext cx="13"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43" name="Line 651"/>
              <p:cNvSpPr>
                <a:spLocks noChangeShapeType="1"/>
              </p:cNvSpPr>
              <p:nvPr/>
            </p:nvSpPr>
            <p:spPr bwMode="auto">
              <a:xfrm flipH="1">
                <a:off x="2623" y="2347"/>
                <a:ext cx="10"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44" name="Line 652"/>
              <p:cNvSpPr>
                <a:spLocks noChangeShapeType="1"/>
              </p:cNvSpPr>
              <p:nvPr/>
            </p:nvSpPr>
            <p:spPr bwMode="auto">
              <a:xfrm flipV="1">
                <a:off x="2623" y="2352"/>
                <a:ext cx="13"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45" name="Line 653"/>
              <p:cNvSpPr>
                <a:spLocks noChangeShapeType="1"/>
              </p:cNvSpPr>
              <p:nvPr/>
            </p:nvSpPr>
            <p:spPr bwMode="auto">
              <a:xfrm flipV="1">
                <a:off x="2662" y="2409"/>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46" name="Line 654"/>
              <p:cNvSpPr>
                <a:spLocks noChangeShapeType="1"/>
              </p:cNvSpPr>
              <p:nvPr/>
            </p:nvSpPr>
            <p:spPr bwMode="auto">
              <a:xfrm flipH="1">
                <a:off x="2659" y="2409"/>
                <a:ext cx="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47" name="Line 655"/>
              <p:cNvSpPr>
                <a:spLocks noChangeShapeType="1"/>
              </p:cNvSpPr>
              <p:nvPr/>
            </p:nvSpPr>
            <p:spPr bwMode="auto">
              <a:xfrm flipV="1">
                <a:off x="2689" y="2481"/>
                <a:ext cx="13"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48" name="Line 656"/>
              <p:cNvSpPr>
                <a:spLocks noChangeShapeType="1"/>
              </p:cNvSpPr>
              <p:nvPr/>
            </p:nvSpPr>
            <p:spPr bwMode="auto">
              <a:xfrm flipH="1">
                <a:off x="2684" y="2481"/>
                <a:ext cx="18"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49" name="Line 657"/>
              <p:cNvSpPr>
                <a:spLocks noChangeShapeType="1"/>
              </p:cNvSpPr>
              <p:nvPr/>
            </p:nvSpPr>
            <p:spPr bwMode="auto">
              <a:xfrm flipV="1">
                <a:off x="2695" y="2580"/>
                <a:ext cx="15"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50" name="Line 658"/>
              <p:cNvSpPr>
                <a:spLocks noChangeShapeType="1"/>
              </p:cNvSpPr>
              <p:nvPr/>
            </p:nvSpPr>
            <p:spPr bwMode="auto">
              <a:xfrm flipH="1">
                <a:off x="2691" y="2580"/>
                <a:ext cx="19"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51" name="Line 659"/>
              <p:cNvSpPr>
                <a:spLocks noChangeShapeType="1"/>
              </p:cNvSpPr>
              <p:nvPr/>
            </p:nvSpPr>
            <p:spPr bwMode="auto">
              <a:xfrm flipV="1">
                <a:off x="2671" y="2679"/>
                <a:ext cx="3"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52" name="Line 660"/>
              <p:cNvSpPr>
                <a:spLocks noChangeShapeType="1"/>
              </p:cNvSpPr>
              <p:nvPr/>
            </p:nvSpPr>
            <p:spPr bwMode="auto">
              <a:xfrm flipH="1">
                <a:off x="2667" y="2679"/>
                <a:ext cx="7"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53" name="Line 661"/>
              <p:cNvSpPr>
                <a:spLocks noChangeShapeType="1"/>
              </p:cNvSpPr>
              <p:nvPr/>
            </p:nvSpPr>
            <p:spPr bwMode="auto">
              <a:xfrm flipH="1">
                <a:off x="2585" y="2808"/>
                <a:ext cx="21"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54" name="Line 662"/>
              <p:cNvSpPr>
                <a:spLocks noChangeShapeType="1"/>
              </p:cNvSpPr>
              <p:nvPr/>
            </p:nvSpPr>
            <p:spPr bwMode="auto">
              <a:xfrm flipV="1">
                <a:off x="2585" y="2819"/>
                <a:ext cx="2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55" name="Line 663"/>
              <p:cNvSpPr>
                <a:spLocks noChangeShapeType="1"/>
              </p:cNvSpPr>
              <p:nvPr/>
            </p:nvSpPr>
            <p:spPr bwMode="auto">
              <a:xfrm flipH="1">
                <a:off x="2490" y="2956"/>
                <a:ext cx="46" cy="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56" name="Line 664"/>
              <p:cNvSpPr>
                <a:spLocks noChangeShapeType="1"/>
              </p:cNvSpPr>
              <p:nvPr/>
            </p:nvSpPr>
            <p:spPr bwMode="auto">
              <a:xfrm flipV="1">
                <a:off x="2490" y="2984"/>
                <a:ext cx="66"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57" name="Line 665"/>
              <p:cNvSpPr>
                <a:spLocks noChangeShapeType="1"/>
              </p:cNvSpPr>
              <p:nvPr/>
            </p:nvSpPr>
            <p:spPr bwMode="auto">
              <a:xfrm flipH="1">
                <a:off x="2441" y="3066"/>
                <a:ext cx="59" cy="6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58" name="Line 666"/>
              <p:cNvSpPr>
                <a:spLocks noChangeShapeType="1"/>
              </p:cNvSpPr>
              <p:nvPr/>
            </p:nvSpPr>
            <p:spPr bwMode="auto">
              <a:xfrm flipV="1">
                <a:off x="2441" y="3101"/>
                <a:ext cx="84"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59" name="Line 667"/>
              <p:cNvSpPr>
                <a:spLocks noChangeShapeType="1"/>
              </p:cNvSpPr>
              <p:nvPr/>
            </p:nvSpPr>
            <p:spPr bwMode="auto">
              <a:xfrm flipH="1">
                <a:off x="2463" y="3111"/>
                <a:ext cx="56" cy="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60" name="Line 668"/>
              <p:cNvSpPr>
                <a:spLocks noChangeShapeType="1"/>
              </p:cNvSpPr>
              <p:nvPr/>
            </p:nvSpPr>
            <p:spPr bwMode="auto">
              <a:xfrm flipV="1">
                <a:off x="2463" y="3144"/>
                <a:ext cx="69"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61" name="Line 669"/>
              <p:cNvSpPr>
                <a:spLocks noChangeShapeType="1"/>
              </p:cNvSpPr>
              <p:nvPr/>
            </p:nvSpPr>
            <p:spPr bwMode="auto">
              <a:xfrm flipH="1">
                <a:off x="2455" y="3133"/>
                <a:ext cx="7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62" name="Line 670"/>
              <p:cNvSpPr>
                <a:spLocks noChangeShapeType="1"/>
              </p:cNvSpPr>
              <p:nvPr/>
            </p:nvSpPr>
            <p:spPr bwMode="auto">
              <a:xfrm>
                <a:off x="2455" y="3141"/>
                <a:ext cx="66"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63" name="Line 671"/>
              <p:cNvSpPr>
                <a:spLocks noChangeShapeType="1"/>
              </p:cNvSpPr>
              <p:nvPr/>
            </p:nvSpPr>
            <p:spPr bwMode="auto">
              <a:xfrm flipH="1" flipV="1">
                <a:off x="2434" y="3138"/>
                <a:ext cx="83"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64" name="Line 672"/>
              <p:cNvSpPr>
                <a:spLocks noChangeShapeType="1"/>
              </p:cNvSpPr>
              <p:nvPr/>
            </p:nvSpPr>
            <p:spPr bwMode="auto">
              <a:xfrm>
                <a:off x="2434" y="3138"/>
                <a:ext cx="64" cy="5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65" name="Line 673"/>
              <p:cNvSpPr>
                <a:spLocks noChangeShapeType="1"/>
              </p:cNvSpPr>
              <p:nvPr/>
            </p:nvSpPr>
            <p:spPr bwMode="auto">
              <a:xfrm flipH="1" flipV="1">
                <a:off x="2403" y="3221"/>
                <a:ext cx="95"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66" name="Line 674"/>
              <p:cNvSpPr>
                <a:spLocks noChangeShapeType="1"/>
              </p:cNvSpPr>
              <p:nvPr/>
            </p:nvSpPr>
            <p:spPr bwMode="auto">
              <a:xfrm>
                <a:off x="2403" y="3221"/>
                <a:ext cx="74" cy="6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67" name="Line 675"/>
              <p:cNvSpPr>
                <a:spLocks noChangeShapeType="1"/>
              </p:cNvSpPr>
              <p:nvPr/>
            </p:nvSpPr>
            <p:spPr bwMode="auto">
              <a:xfrm flipH="1" flipV="1">
                <a:off x="2479" y="3370"/>
                <a:ext cx="64"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68" name="Line 676"/>
              <p:cNvSpPr>
                <a:spLocks noChangeShapeType="1"/>
              </p:cNvSpPr>
              <p:nvPr/>
            </p:nvSpPr>
            <p:spPr bwMode="auto">
              <a:xfrm>
                <a:off x="2479" y="3370"/>
                <a:ext cx="53"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69" name="Line 677"/>
              <p:cNvSpPr>
                <a:spLocks noChangeShapeType="1"/>
              </p:cNvSpPr>
              <p:nvPr/>
            </p:nvSpPr>
            <p:spPr bwMode="auto">
              <a:xfrm flipH="1">
                <a:off x="2487" y="3508"/>
                <a:ext cx="58"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70" name="Line 678"/>
              <p:cNvSpPr>
                <a:spLocks noChangeShapeType="1"/>
              </p:cNvSpPr>
              <p:nvPr/>
            </p:nvSpPr>
            <p:spPr bwMode="auto">
              <a:xfrm>
                <a:off x="2487" y="3515"/>
                <a:ext cx="55"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71" name="Line 679"/>
              <p:cNvSpPr>
                <a:spLocks noChangeShapeType="1"/>
              </p:cNvSpPr>
              <p:nvPr/>
            </p:nvSpPr>
            <p:spPr bwMode="auto">
              <a:xfrm flipH="1">
                <a:off x="2534" y="3628"/>
                <a:ext cx="40"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72" name="Line 680"/>
              <p:cNvSpPr>
                <a:spLocks noChangeShapeType="1"/>
              </p:cNvSpPr>
              <p:nvPr/>
            </p:nvSpPr>
            <p:spPr bwMode="auto">
              <a:xfrm>
                <a:off x="2534" y="3641"/>
                <a:ext cx="4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73" name="Line 681"/>
              <p:cNvSpPr>
                <a:spLocks noChangeShapeType="1"/>
              </p:cNvSpPr>
              <p:nvPr/>
            </p:nvSpPr>
            <p:spPr bwMode="auto">
              <a:xfrm flipH="1">
                <a:off x="2746" y="755"/>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74" name="Line 682"/>
              <p:cNvSpPr>
                <a:spLocks noChangeShapeType="1"/>
              </p:cNvSpPr>
              <p:nvPr/>
            </p:nvSpPr>
            <p:spPr bwMode="auto">
              <a:xfrm flipV="1">
                <a:off x="2746" y="755"/>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75" name="Line 683"/>
              <p:cNvSpPr>
                <a:spLocks noChangeShapeType="1"/>
              </p:cNvSpPr>
              <p:nvPr/>
            </p:nvSpPr>
            <p:spPr bwMode="auto">
              <a:xfrm>
                <a:off x="2757" y="843"/>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76" name="Line 684"/>
              <p:cNvSpPr>
                <a:spLocks noChangeShapeType="1"/>
              </p:cNvSpPr>
              <p:nvPr/>
            </p:nvSpPr>
            <p:spPr bwMode="auto">
              <a:xfrm flipH="1" flipV="1">
                <a:off x="2757" y="841"/>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77" name="Line 685"/>
              <p:cNvSpPr>
                <a:spLocks noChangeShapeType="1"/>
              </p:cNvSpPr>
              <p:nvPr/>
            </p:nvSpPr>
            <p:spPr bwMode="auto">
              <a:xfrm flipH="1" flipV="1">
                <a:off x="2670" y="894"/>
                <a:ext cx="29"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78" name="Line 686"/>
              <p:cNvSpPr>
                <a:spLocks noChangeShapeType="1"/>
              </p:cNvSpPr>
              <p:nvPr/>
            </p:nvSpPr>
            <p:spPr bwMode="auto">
              <a:xfrm>
                <a:off x="2670" y="894"/>
                <a:ext cx="22"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79" name="Line 687"/>
              <p:cNvSpPr>
                <a:spLocks noChangeShapeType="1"/>
              </p:cNvSpPr>
              <p:nvPr/>
            </p:nvSpPr>
            <p:spPr bwMode="auto">
              <a:xfrm flipH="1" flipV="1">
                <a:off x="2552" y="914"/>
                <a:ext cx="75"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80" name="Line 688"/>
              <p:cNvSpPr>
                <a:spLocks noChangeShapeType="1"/>
              </p:cNvSpPr>
              <p:nvPr/>
            </p:nvSpPr>
            <p:spPr bwMode="auto">
              <a:xfrm>
                <a:off x="2552" y="914"/>
                <a:ext cx="56" cy="5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81" name="Line 689"/>
              <p:cNvSpPr>
                <a:spLocks noChangeShapeType="1"/>
              </p:cNvSpPr>
              <p:nvPr/>
            </p:nvSpPr>
            <p:spPr bwMode="auto">
              <a:xfrm flipH="1" flipV="1">
                <a:off x="2505" y="949"/>
                <a:ext cx="95"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82" name="Line 690"/>
              <p:cNvSpPr>
                <a:spLocks noChangeShapeType="1"/>
              </p:cNvSpPr>
              <p:nvPr/>
            </p:nvSpPr>
            <p:spPr bwMode="auto">
              <a:xfrm>
                <a:off x="2505" y="949"/>
                <a:ext cx="68" cy="7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83" name="Line 691"/>
              <p:cNvSpPr>
                <a:spLocks noChangeShapeType="1"/>
              </p:cNvSpPr>
              <p:nvPr/>
            </p:nvSpPr>
            <p:spPr bwMode="auto">
              <a:xfrm flipH="1" flipV="1">
                <a:off x="2649" y="1051"/>
                <a:ext cx="48" cy="4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84" name="Line 692"/>
              <p:cNvSpPr>
                <a:spLocks noChangeShapeType="1"/>
              </p:cNvSpPr>
              <p:nvPr/>
            </p:nvSpPr>
            <p:spPr bwMode="auto">
              <a:xfrm>
                <a:off x="2649" y="1051"/>
                <a:ext cx="21" cy="6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85" name="Line 693"/>
              <p:cNvSpPr>
                <a:spLocks noChangeShapeType="1"/>
              </p:cNvSpPr>
              <p:nvPr/>
            </p:nvSpPr>
            <p:spPr bwMode="auto">
              <a:xfrm flipH="1" flipV="1">
                <a:off x="2752" y="1260"/>
                <a:ext cx="3"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86" name="Line 694"/>
              <p:cNvSpPr>
                <a:spLocks noChangeShapeType="1"/>
              </p:cNvSpPr>
              <p:nvPr/>
            </p:nvSpPr>
            <p:spPr bwMode="auto">
              <a:xfrm flipH="1">
                <a:off x="2748" y="1260"/>
                <a:ext cx="4"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87" name="Line 695"/>
              <p:cNvSpPr>
                <a:spLocks noChangeShapeType="1"/>
              </p:cNvSpPr>
              <p:nvPr/>
            </p:nvSpPr>
            <p:spPr bwMode="auto">
              <a:xfrm>
                <a:off x="2777" y="1425"/>
                <a:ext cx="1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88" name="Line 696"/>
              <p:cNvSpPr>
                <a:spLocks noChangeShapeType="1"/>
              </p:cNvSpPr>
              <p:nvPr/>
            </p:nvSpPr>
            <p:spPr bwMode="auto">
              <a:xfrm flipH="1" flipV="1">
                <a:off x="2782" y="1417"/>
                <a:ext cx="11"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89" name="Line 697"/>
              <p:cNvSpPr>
                <a:spLocks noChangeShapeType="1"/>
              </p:cNvSpPr>
              <p:nvPr/>
            </p:nvSpPr>
            <p:spPr bwMode="auto">
              <a:xfrm>
                <a:off x="2757" y="1495"/>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90" name="Line 698"/>
              <p:cNvSpPr>
                <a:spLocks noChangeShapeType="1"/>
              </p:cNvSpPr>
              <p:nvPr/>
            </p:nvSpPr>
            <p:spPr bwMode="auto">
              <a:xfrm flipH="1" flipV="1">
                <a:off x="2757" y="1493"/>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91" name="Line 699"/>
              <p:cNvSpPr>
                <a:spLocks noChangeShapeType="1"/>
              </p:cNvSpPr>
              <p:nvPr/>
            </p:nvSpPr>
            <p:spPr bwMode="auto">
              <a:xfrm flipH="1" flipV="1">
                <a:off x="2726" y="1546"/>
                <a:ext cx="11"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92" name="Line 700"/>
              <p:cNvSpPr>
                <a:spLocks noChangeShapeType="1"/>
              </p:cNvSpPr>
              <p:nvPr/>
            </p:nvSpPr>
            <p:spPr bwMode="auto">
              <a:xfrm>
                <a:off x="2726" y="1546"/>
                <a:ext cx="3"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93" name="Line 701"/>
              <p:cNvSpPr>
                <a:spLocks noChangeShapeType="1"/>
              </p:cNvSpPr>
              <p:nvPr/>
            </p:nvSpPr>
            <p:spPr bwMode="auto">
              <a:xfrm>
                <a:off x="2744" y="1693"/>
                <a:ext cx="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94" name="Line 702"/>
              <p:cNvSpPr>
                <a:spLocks noChangeShapeType="1"/>
              </p:cNvSpPr>
              <p:nvPr/>
            </p:nvSpPr>
            <p:spPr bwMode="auto">
              <a:xfrm flipV="1">
                <a:off x="2744" y="1693"/>
                <a:ext cx="4"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95" name="Line 703"/>
              <p:cNvSpPr>
                <a:spLocks noChangeShapeType="1"/>
              </p:cNvSpPr>
              <p:nvPr/>
            </p:nvSpPr>
            <p:spPr bwMode="auto">
              <a:xfrm>
                <a:off x="2816" y="1858"/>
                <a:ext cx="45" cy="3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96" name="Line 704"/>
              <p:cNvSpPr>
                <a:spLocks noChangeShapeType="1"/>
              </p:cNvSpPr>
              <p:nvPr/>
            </p:nvSpPr>
            <p:spPr bwMode="auto">
              <a:xfrm flipH="1" flipV="1">
                <a:off x="2834" y="1841"/>
                <a:ext cx="27" cy="4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97" name="Line 705"/>
              <p:cNvSpPr>
                <a:spLocks noChangeShapeType="1"/>
              </p:cNvSpPr>
              <p:nvPr/>
            </p:nvSpPr>
            <p:spPr bwMode="auto">
              <a:xfrm>
                <a:off x="2892" y="1962"/>
                <a:ext cx="83"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98" name="Line 706"/>
              <p:cNvSpPr>
                <a:spLocks noChangeShapeType="1"/>
              </p:cNvSpPr>
              <p:nvPr/>
            </p:nvSpPr>
            <p:spPr bwMode="auto">
              <a:xfrm flipH="1" flipV="1">
                <a:off x="2911" y="1924"/>
                <a:ext cx="64" cy="5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599" name="Line 707"/>
              <p:cNvSpPr>
                <a:spLocks noChangeShapeType="1"/>
              </p:cNvSpPr>
              <p:nvPr/>
            </p:nvSpPr>
            <p:spPr bwMode="auto">
              <a:xfrm flipV="1">
                <a:off x="2920" y="1980"/>
                <a:ext cx="85"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00" name="Line 708"/>
              <p:cNvSpPr>
                <a:spLocks noChangeShapeType="1"/>
              </p:cNvSpPr>
              <p:nvPr/>
            </p:nvSpPr>
            <p:spPr bwMode="auto">
              <a:xfrm flipH="1" flipV="1">
                <a:off x="2923" y="1951"/>
                <a:ext cx="82"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01" name="Line 709"/>
              <p:cNvSpPr>
                <a:spLocks noChangeShapeType="1"/>
              </p:cNvSpPr>
              <p:nvPr/>
            </p:nvSpPr>
            <p:spPr bwMode="auto">
              <a:xfrm flipV="1">
                <a:off x="2920" y="1966"/>
                <a:ext cx="73" cy="4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02" name="Line 710"/>
              <p:cNvSpPr>
                <a:spLocks noChangeShapeType="1"/>
              </p:cNvSpPr>
              <p:nvPr/>
            </p:nvSpPr>
            <p:spPr bwMode="auto">
              <a:xfrm flipH="1">
                <a:off x="2906" y="1966"/>
                <a:ext cx="87"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603" name="Line 711"/>
              <p:cNvSpPr>
                <a:spLocks noChangeShapeType="1"/>
              </p:cNvSpPr>
              <p:nvPr/>
            </p:nvSpPr>
            <p:spPr bwMode="auto">
              <a:xfrm flipV="1">
                <a:off x="2872" y="2053"/>
                <a:ext cx="50" cy="44"/>
              </a:xfrm>
              <a:prstGeom prst="line">
                <a:avLst/>
              </a:prstGeom>
              <a:noFill/>
              <a:ln w="17463">
                <a:solidFill>
                  <a:srgbClr val="0000FF"/>
                </a:solidFill>
                <a:round/>
                <a:headEnd/>
                <a:tailEnd/>
              </a:ln>
            </p:spPr>
            <p:txBody>
              <a:bodyPr>
                <a:prstTxWarp prst="textNoShape">
                  <a:avLst/>
                </a:prstTxWarp>
              </a:bodyPr>
              <a:lstStyle/>
              <a:p>
                <a:endParaRPr lang="en-US"/>
              </a:p>
            </p:txBody>
          </p:sp>
        </p:grpSp>
        <p:grpSp>
          <p:nvGrpSpPr>
            <p:cNvPr id="31035" name="Group 712"/>
            <p:cNvGrpSpPr>
              <a:grpSpLocks/>
            </p:cNvGrpSpPr>
            <p:nvPr/>
          </p:nvGrpSpPr>
          <p:grpSpPr bwMode="auto">
            <a:xfrm>
              <a:off x="2538" y="702"/>
              <a:ext cx="728" cy="2974"/>
              <a:chOff x="2538" y="702"/>
              <a:chExt cx="728" cy="2974"/>
            </a:xfrm>
          </p:grpSpPr>
          <p:sp>
            <p:nvSpPr>
              <p:cNvPr id="129204" name="Line 713"/>
              <p:cNvSpPr>
                <a:spLocks noChangeShapeType="1"/>
              </p:cNvSpPr>
              <p:nvPr/>
            </p:nvSpPr>
            <p:spPr bwMode="auto">
              <a:xfrm flipH="1">
                <a:off x="2857" y="2053"/>
                <a:ext cx="65"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05" name="Line 714"/>
              <p:cNvSpPr>
                <a:spLocks noChangeShapeType="1"/>
              </p:cNvSpPr>
              <p:nvPr/>
            </p:nvSpPr>
            <p:spPr bwMode="auto">
              <a:xfrm flipV="1">
                <a:off x="2803" y="2190"/>
                <a:ext cx="18"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06" name="Line 715"/>
              <p:cNvSpPr>
                <a:spLocks noChangeShapeType="1"/>
              </p:cNvSpPr>
              <p:nvPr/>
            </p:nvSpPr>
            <p:spPr bwMode="auto">
              <a:xfrm flipH="1">
                <a:off x="2794" y="2190"/>
                <a:ext cx="27"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07" name="Line 716"/>
              <p:cNvSpPr>
                <a:spLocks noChangeShapeType="1"/>
              </p:cNvSpPr>
              <p:nvPr/>
            </p:nvSpPr>
            <p:spPr bwMode="auto">
              <a:xfrm flipH="1">
                <a:off x="2739" y="2333"/>
                <a:ext cx="1"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08" name="Line 717"/>
              <p:cNvSpPr>
                <a:spLocks noChangeShapeType="1"/>
              </p:cNvSpPr>
              <p:nvPr/>
            </p:nvSpPr>
            <p:spPr bwMode="auto">
              <a:xfrm flipV="1">
                <a:off x="2739" y="2334"/>
                <a:ext cx="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09" name="Line 718"/>
              <p:cNvSpPr>
                <a:spLocks noChangeShapeType="1"/>
              </p:cNvSpPr>
              <p:nvPr/>
            </p:nvSpPr>
            <p:spPr bwMode="auto">
              <a:xfrm flipH="1">
                <a:off x="2720" y="2441"/>
                <a:ext cx="7"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10" name="Line 719"/>
              <p:cNvSpPr>
                <a:spLocks noChangeShapeType="1"/>
              </p:cNvSpPr>
              <p:nvPr/>
            </p:nvSpPr>
            <p:spPr bwMode="auto">
              <a:xfrm flipV="1">
                <a:off x="2720" y="2447"/>
                <a:ext cx="13"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11" name="Line 720"/>
              <p:cNvSpPr>
                <a:spLocks noChangeShapeType="1"/>
              </p:cNvSpPr>
              <p:nvPr/>
            </p:nvSpPr>
            <p:spPr bwMode="auto">
              <a:xfrm flipH="1">
                <a:off x="2742" y="2520"/>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12" name="Line 721"/>
              <p:cNvSpPr>
                <a:spLocks noChangeShapeType="1"/>
              </p:cNvSpPr>
              <p:nvPr/>
            </p:nvSpPr>
            <p:spPr bwMode="auto">
              <a:xfrm flipV="1">
                <a:off x="2742" y="2520"/>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13" name="Line 722"/>
              <p:cNvSpPr>
                <a:spLocks noChangeShapeType="1"/>
              </p:cNvSpPr>
              <p:nvPr/>
            </p:nvSpPr>
            <p:spPr bwMode="auto">
              <a:xfrm flipV="1">
                <a:off x="2765" y="2589"/>
                <a:ext cx="3"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14" name="Line 723"/>
              <p:cNvSpPr>
                <a:spLocks noChangeShapeType="1"/>
              </p:cNvSpPr>
              <p:nvPr/>
            </p:nvSpPr>
            <p:spPr bwMode="auto">
              <a:xfrm flipH="1">
                <a:off x="2761" y="2589"/>
                <a:ext cx="7"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15" name="Line 724"/>
              <p:cNvSpPr>
                <a:spLocks noChangeShapeType="1"/>
              </p:cNvSpPr>
              <p:nvPr/>
            </p:nvSpPr>
            <p:spPr bwMode="auto">
              <a:xfrm flipV="1">
                <a:off x="2778" y="2675"/>
                <a:ext cx="12" cy="1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16" name="Line 725"/>
              <p:cNvSpPr>
                <a:spLocks noChangeShapeType="1"/>
              </p:cNvSpPr>
              <p:nvPr/>
            </p:nvSpPr>
            <p:spPr bwMode="auto">
              <a:xfrm flipH="1">
                <a:off x="2775" y="2675"/>
                <a:ext cx="15"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17" name="Line 726"/>
              <p:cNvSpPr>
                <a:spLocks noChangeShapeType="1"/>
              </p:cNvSpPr>
              <p:nvPr/>
            </p:nvSpPr>
            <p:spPr bwMode="auto">
              <a:xfrm flipV="1">
                <a:off x="2782" y="2759"/>
                <a:ext cx="11"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18" name="Line 727"/>
              <p:cNvSpPr>
                <a:spLocks noChangeShapeType="1"/>
              </p:cNvSpPr>
              <p:nvPr/>
            </p:nvSpPr>
            <p:spPr bwMode="auto">
              <a:xfrm flipH="1">
                <a:off x="2777" y="2759"/>
                <a:ext cx="16"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19" name="Line 728"/>
              <p:cNvSpPr>
                <a:spLocks noChangeShapeType="1"/>
              </p:cNvSpPr>
              <p:nvPr/>
            </p:nvSpPr>
            <p:spPr bwMode="auto">
              <a:xfrm flipH="1" flipV="1">
                <a:off x="2742" y="2863"/>
                <a:ext cx="4"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20" name="Line 729"/>
              <p:cNvSpPr>
                <a:spLocks noChangeShapeType="1"/>
              </p:cNvSpPr>
              <p:nvPr/>
            </p:nvSpPr>
            <p:spPr bwMode="auto">
              <a:xfrm>
                <a:off x="2742" y="2863"/>
                <a:ext cx="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21" name="Line 730"/>
              <p:cNvSpPr>
                <a:spLocks noChangeShapeType="1"/>
              </p:cNvSpPr>
              <p:nvPr/>
            </p:nvSpPr>
            <p:spPr bwMode="auto">
              <a:xfrm flipH="1">
                <a:off x="2626" y="3002"/>
                <a:ext cx="38" cy="2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22" name="Line 731"/>
              <p:cNvSpPr>
                <a:spLocks noChangeShapeType="1"/>
              </p:cNvSpPr>
              <p:nvPr/>
            </p:nvSpPr>
            <p:spPr bwMode="auto">
              <a:xfrm flipV="1">
                <a:off x="2626" y="3023"/>
                <a:ext cx="4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23" name="Line 732"/>
              <p:cNvSpPr>
                <a:spLocks noChangeShapeType="1"/>
              </p:cNvSpPr>
              <p:nvPr/>
            </p:nvSpPr>
            <p:spPr bwMode="auto">
              <a:xfrm flipH="1">
                <a:off x="2538" y="3092"/>
                <a:ext cx="64"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24" name="Line 733"/>
              <p:cNvSpPr>
                <a:spLocks noChangeShapeType="1"/>
              </p:cNvSpPr>
              <p:nvPr/>
            </p:nvSpPr>
            <p:spPr bwMode="auto">
              <a:xfrm flipV="1">
                <a:off x="2538" y="3126"/>
                <a:ext cx="7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25" name="Line 734"/>
              <p:cNvSpPr>
                <a:spLocks noChangeShapeType="1"/>
              </p:cNvSpPr>
              <p:nvPr/>
            </p:nvSpPr>
            <p:spPr bwMode="auto">
              <a:xfrm flipH="1">
                <a:off x="2545" y="3130"/>
                <a:ext cx="70"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26" name="Line 735"/>
              <p:cNvSpPr>
                <a:spLocks noChangeShapeType="1"/>
              </p:cNvSpPr>
              <p:nvPr/>
            </p:nvSpPr>
            <p:spPr bwMode="auto">
              <a:xfrm>
                <a:off x="2545" y="3137"/>
                <a:ext cx="66"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27" name="Line 736"/>
              <p:cNvSpPr>
                <a:spLocks noChangeShapeType="1"/>
              </p:cNvSpPr>
              <p:nvPr/>
            </p:nvSpPr>
            <p:spPr bwMode="auto">
              <a:xfrm flipH="1" flipV="1">
                <a:off x="2593" y="3188"/>
                <a:ext cx="56"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28" name="Line 737"/>
              <p:cNvSpPr>
                <a:spLocks noChangeShapeType="1"/>
              </p:cNvSpPr>
              <p:nvPr/>
            </p:nvSpPr>
            <p:spPr bwMode="auto">
              <a:xfrm>
                <a:off x="2593" y="3188"/>
                <a:ext cx="45" cy="3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29" name="Line 738"/>
              <p:cNvSpPr>
                <a:spLocks noChangeShapeType="1"/>
              </p:cNvSpPr>
              <p:nvPr/>
            </p:nvSpPr>
            <p:spPr bwMode="auto">
              <a:xfrm flipH="1">
                <a:off x="2678" y="3347"/>
                <a:ext cx="22"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30" name="Line 739"/>
              <p:cNvSpPr>
                <a:spLocks noChangeShapeType="1"/>
              </p:cNvSpPr>
              <p:nvPr/>
            </p:nvSpPr>
            <p:spPr bwMode="auto">
              <a:xfrm>
                <a:off x="2678" y="3355"/>
                <a:ext cx="24"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31" name="Line 740"/>
              <p:cNvSpPr>
                <a:spLocks noChangeShapeType="1"/>
              </p:cNvSpPr>
              <p:nvPr/>
            </p:nvSpPr>
            <p:spPr bwMode="auto">
              <a:xfrm flipH="1">
                <a:off x="2739" y="3463"/>
                <a:ext cx="1"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32" name="Line 741"/>
              <p:cNvSpPr>
                <a:spLocks noChangeShapeType="1"/>
              </p:cNvSpPr>
              <p:nvPr/>
            </p:nvSpPr>
            <p:spPr bwMode="auto">
              <a:xfrm flipV="1">
                <a:off x="2739" y="3465"/>
                <a:ext cx="7"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33" name="Line 742"/>
              <p:cNvSpPr>
                <a:spLocks noChangeShapeType="1"/>
              </p:cNvSpPr>
              <p:nvPr/>
            </p:nvSpPr>
            <p:spPr bwMode="auto">
              <a:xfrm>
                <a:off x="2757" y="3546"/>
                <a:ext cx="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34" name="Line 743"/>
              <p:cNvSpPr>
                <a:spLocks noChangeShapeType="1"/>
              </p:cNvSpPr>
              <p:nvPr/>
            </p:nvSpPr>
            <p:spPr bwMode="auto">
              <a:xfrm flipH="1" flipV="1">
                <a:off x="2759" y="3544"/>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35" name="Line 744"/>
              <p:cNvSpPr>
                <a:spLocks noChangeShapeType="1"/>
              </p:cNvSpPr>
              <p:nvPr/>
            </p:nvSpPr>
            <p:spPr bwMode="auto">
              <a:xfrm>
                <a:off x="2739" y="3659"/>
                <a:ext cx="0"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36" name="Line 745"/>
              <p:cNvSpPr>
                <a:spLocks noChangeShapeType="1"/>
              </p:cNvSpPr>
              <p:nvPr/>
            </p:nvSpPr>
            <p:spPr bwMode="auto">
              <a:xfrm flipV="1">
                <a:off x="2739" y="3661"/>
                <a:ext cx="7"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37" name="Line 746"/>
              <p:cNvSpPr>
                <a:spLocks noChangeShapeType="1"/>
              </p:cNvSpPr>
              <p:nvPr/>
            </p:nvSpPr>
            <p:spPr bwMode="auto">
              <a:xfrm>
                <a:off x="2844" y="764"/>
                <a:ext cx="4"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38" name="Line 747"/>
              <p:cNvSpPr>
                <a:spLocks noChangeShapeType="1"/>
              </p:cNvSpPr>
              <p:nvPr/>
            </p:nvSpPr>
            <p:spPr bwMode="auto">
              <a:xfrm flipV="1">
                <a:off x="2848" y="762"/>
                <a:ext cx="2"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39" name="Line 748"/>
              <p:cNvSpPr>
                <a:spLocks noChangeShapeType="1"/>
              </p:cNvSpPr>
              <p:nvPr/>
            </p:nvSpPr>
            <p:spPr bwMode="auto">
              <a:xfrm flipH="1" flipV="1">
                <a:off x="2841" y="764"/>
                <a:ext cx="7"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40" name="Line 749"/>
              <p:cNvSpPr>
                <a:spLocks noChangeShapeType="1"/>
              </p:cNvSpPr>
              <p:nvPr/>
            </p:nvSpPr>
            <p:spPr bwMode="auto">
              <a:xfrm flipH="1">
                <a:off x="2835" y="764"/>
                <a:ext cx="6"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41" name="Line 750"/>
              <p:cNvSpPr>
                <a:spLocks noChangeShapeType="1"/>
              </p:cNvSpPr>
              <p:nvPr/>
            </p:nvSpPr>
            <p:spPr bwMode="auto">
              <a:xfrm flipH="1" flipV="1">
                <a:off x="2779" y="724"/>
                <a:ext cx="39" cy="6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42" name="Line 751"/>
              <p:cNvSpPr>
                <a:spLocks noChangeShapeType="1"/>
              </p:cNvSpPr>
              <p:nvPr/>
            </p:nvSpPr>
            <p:spPr bwMode="auto">
              <a:xfrm>
                <a:off x="2779" y="724"/>
                <a:ext cx="4" cy="7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43" name="Line 752"/>
              <p:cNvSpPr>
                <a:spLocks noChangeShapeType="1"/>
              </p:cNvSpPr>
              <p:nvPr/>
            </p:nvSpPr>
            <p:spPr bwMode="auto">
              <a:xfrm flipH="1" flipV="1">
                <a:off x="2647" y="858"/>
                <a:ext cx="80"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44" name="Line 753"/>
              <p:cNvSpPr>
                <a:spLocks noChangeShapeType="1"/>
              </p:cNvSpPr>
              <p:nvPr/>
            </p:nvSpPr>
            <p:spPr bwMode="auto">
              <a:xfrm>
                <a:off x="2647" y="858"/>
                <a:ext cx="52" cy="7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45" name="Line 754"/>
              <p:cNvSpPr>
                <a:spLocks noChangeShapeType="1"/>
              </p:cNvSpPr>
              <p:nvPr/>
            </p:nvSpPr>
            <p:spPr bwMode="auto">
              <a:xfrm flipH="1" flipV="1">
                <a:off x="2689" y="1071"/>
                <a:ext cx="55"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46" name="Line 755"/>
              <p:cNvSpPr>
                <a:spLocks noChangeShapeType="1"/>
              </p:cNvSpPr>
              <p:nvPr/>
            </p:nvSpPr>
            <p:spPr bwMode="auto">
              <a:xfrm>
                <a:off x="2689" y="1071"/>
                <a:ext cx="48"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47" name="Line 756"/>
              <p:cNvSpPr>
                <a:spLocks noChangeShapeType="1"/>
              </p:cNvSpPr>
              <p:nvPr/>
            </p:nvSpPr>
            <p:spPr bwMode="auto">
              <a:xfrm flipH="1">
                <a:off x="2830" y="1208"/>
                <a:ext cx="3"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48" name="Line 757"/>
              <p:cNvSpPr>
                <a:spLocks noChangeShapeType="1"/>
              </p:cNvSpPr>
              <p:nvPr/>
            </p:nvSpPr>
            <p:spPr bwMode="auto">
              <a:xfrm>
                <a:off x="2830" y="1208"/>
                <a:ext cx="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49" name="Line 758"/>
              <p:cNvSpPr>
                <a:spLocks noChangeShapeType="1"/>
              </p:cNvSpPr>
              <p:nvPr/>
            </p:nvSpPr>
            <p:spPr bwMode="auto">
              <a:xfrm>
                <a:off x="2875" y="1326"/>
                <a:ext cx="19"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50" name="Line 759"/>
              <p:cNvSpPr>
                <a:spLocks noChangeShapeType="1"/>
              </p:cNvSpPr>
              <p:nvPr/>
            </p:nvSpPr>
            <p:spPr bwMode="auto">
              <a:xfrm flipH="1" flipV="1">
                <a:off x="2879" y="1319"/>
                <a:ext cx="15"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51" name="Line 760"/>
              <p:cNvSpPr>
                <a:spLocks noChangeShapeType="1"/>
              </p:cNvSpPr>
              <p:nvPr/>
            </p:nvSpPr>
            <p:spPr bwMode="auto">
              <a:xfrm>
                <a:off x="2859" y="1404"/>
                <a:ext cx="10"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52" name="Line 761"/>
              <p:cNvSpPr>
                <a:spLocks noChangeShapeType="1"/>
              </p:cNvSpPr>
              <p:nvPr/>
            </p:nvSpPr>
            <p:spPr bwMode="auto">
              <a:xfrm flipH="1" flipV="1">
                <a:off x="2861" y="1400"/>
                <a:ext cx="8"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53" name="Line 762"/>
              <p:cNvSpPr>
                <a:spLocks noChangeShapeType="1"/>
              </p:cNvSpPr>
              <p:nvPr/>
            </p:nvSpPr>
            <p:spPr bwMode="auto">
              <a:xfrm flipH="1" flipV="1">
                <a:off x="2831" y="1438"/>
                <a:ext cx="10"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54" name="Line 763"/>
              <p:cNvSpPr>
                <a:spLocks noChangeShapeType="1"/>
              </p:cNvSpPr>
              <p:nvPr/>
            </p:nvSpPr>
            <p:spPr bwMode="auto">
              <a:xfrm>
                <a:off x="2831" y="1438"/>
                <a:ext cx="0"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55" name="Line 764"/>
              <p:cNvSpPr>
                <a:spLocks noChangeShapeType="1"/>
              </p:cNvSpPr>
              <p:nvPr/>
            </p:nvSpPr>
            <p:spPr bwMode="auto">
              <a:xfrm flipH="1" flipV="1">
                <a:off x="2818" y="1549"/>
                <a:ext cx="12"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56" name="Line 765"/>
              <p:cNvSpPr>
                <a:spLocks noChangeShapeType="1"/>
              </p:cNvSpPr>
              <p:nvPr/>
            </p:nvSpPr>
            <p:spPr bwMode="auto">
              <a:xfrm>
                <a:off x="2818" y="1549"/>
                <a:ext cx="6"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57" name="Line 766"/>
              <p:cNvSpPr>
                <a:spLocks noChangeShapeType="1"/>
              </p:cNvSpPr>
              <p:nvPr/>
            </p:nvSpPr>
            <p:spPr bwMode="auto">
              <a:xfrm>
                <a:off x="2831" y="1754"/>
                <a:ext cx="8"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58" name="Line 767"/>
              <p:cNvSpPr>
                <a:spLocks noChangeShapeType="1"/>
              </p:cNvSpPr>
              <p:nvPr/>
            </p:nvSpPr>
            <p:spPr bwMode="auto">
              <a:xfrm flipV="1">
                <a:off x="2839" y="1756"/>
                <a:ext cx="11"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59" name="Line 768"/>
              <p:cNvSpPr>
                <a:spLocks noChangeShapeType="1"/>
              </p:cNvSpPr>
              <p:nvPr/>
            </p:nvSpPr>
            <p:spPr bwMode="auto">
              <a:xfrm>
                <a:off x="2892" y="1949"/>
                <a:ext cx="55" cy="7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60" name="Line 769"/>
              <p:cNvSpPr>
                <a:spLocks noChangeShapeType="1"/>
              </p:cNvSpPr>
              <p:nvPr/>
            </p:nvSpPr>
            <p:spPr bwMode="auto">
              <a:xfrm flipH="1" flipV="1">
                <a:off x="2934" y="1931"/>
                <a:ext cx="13" cy="9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61" name="Line 770"/>
              <p:cNvSpPr>
                <a:spLocks noChangeShapeType="1"/>
              </p:cNvSpPr>
              <p:nvPr/>
            </p:nvSpPr>
            <p:spPr bwMode="auto">
              <a:xfrm>
                <a:off x="2954" y="1985"/>
                <a:ext cx="75"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62" name="Line 771"/>
              <p:cNvSpPr>
                <a:spLocks noChangeShapeType="1"/>
              </p:cNvSpPr>
              <p:nvPr/>
            </p:nvSpPr>
            <p:spPr bwMode="auto">
              <a:xfrm flipH="1" flipV="1">
                <a:off x="2980" y="1955"/>
                <a:ext cx="49" cy="6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63" name="Line 772"/>
              <p:cNvSpPr>
                <a:spLocks noChangeShapeType="1"/>
              </p:cNvSpPr>
              <p:nvPr/>
            </p:nvSpPr>
            <p:spPr bwMode="auto">
              <a:xfrm>
                <a:off x="2901" y="1985"/>
                <a:ext cx="3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64" name="Line 773"/>
              <p:cNvSpPr>
                <a:spLocks noChangeShapeType="1"/>
              </p:cNvSpPr>
              <p:nvPr/>
            </p:nvSpPr>
            <p:spPr bwMode="auto">
              <a:xfrm flipH="1" flipV="1">
                <a:off x="2905" y="1970"/>
                <a:ext cx="27"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65" name="Line 774"/>
              <p:cNvSpPr>
                <a:spLocks noChangeShapeType="1"/>
              </p:cNvSpPr>
              <p:nvPr/>
            </p:nvSpPr>
            <p:spPr bwMode="auto">
              <a:xfrm flipV="1">
                <a:off x="2937" y="1984"/>
                <a:ext cx="38" cy="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66" name="Line 775"/>
              <p:cNvSpPr>
                <a:spLocks noChangeShapeType="1"/>
              </p:cNvSpPr>
              <p:nvPr/>
            </p:nvSpPr>
            <p:spPr bwMode="auto">
              <a:xfrm flipH="1">
                <a:off x="2928" y="1984"/>
                <a:ext cx="47"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67" name="Line 776"/>
              <p:cNvSpPr>
                <a:spLocks noChangeShapeType="1"/>
              </p:cNvSpPr>
              <p:nvPr/>
            </p:nvSpPr>
            <p:spPr bwMode="auto">
              <a:xfrm flipV="1">
                <a:off x="2990" y="1978"/>
                <a:ext cx="53" cy="7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68" name="Line 777"/>
              <p:cNvSpPr>
                <a:spLocks noChangeShapeType="1"/>
              </p:cNvSpPr>
              <p:nvPr/>
            </p:nvSpPr>
            <p:spPr bwMode="auto">
              <a:xfrm flipH="1">
                <a:off x="2963" y="1978"/>
                <a:ext cx="80"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69" name="Line 778"/>
              <p:cNvSpPr>
                <a:spLocks noChangeShapeType="1"/>
              </p:cNvSpPr>
              <p:nvPr/>
            </p:nvSpPr>
            <p:spPr bwMode="auto">
              <a:xfrm flipV="1">
                <a:off x="3000" y="2085"/>
                <a:ext cx="56" cy="6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70" name="Line 779"/>
              <p:cNvSpPr>
                <a:spLocks noChangeShapeType="1"/>
              </p:cNvSpPr>
              <p:nvPr/>
            </p:nvSpPr>
            <p:spPr bwMode="auto">
              <a:xfrm flipH="1">
                <a:off x="2975" y="2085"/>
                <a:ext cx="81"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71" name="Line 780"/>
              <p:cNvSpPr>
                <a:spLocks noChangeShapeType="1"/>
              </p:cNvSpPr>
              <p:nvPr/>
            </p:nvSpPr>
            <p:spPr bwMode="auto">
              <a:xfrm flipV="1">
                <a:off x="2937" y="2257"/>
                <a:ext cx="37" cy="3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72" name="Line 781"/>
              <p:cNvSpPr>
                <a:spLocks noChangeShapeType="1"/>
              </p:cNvSpPr>
              <p:nvPr/>
            </p:nvSpPr>
            <p:spPr bwMode="auto">
              <a:xfrm flipH="1">
                <a:off x="2924" y="2257"/>
                <a:ext cx="50"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73" name="Line 782"/>
              <p:cNvSpPr>
                <a:spLocks noChangeShapeType="1"/>
              </p:cNvSpPr>
              <p:nvPr/>
            </p:nvSpPr>
            <p:spPr bwMode="auto">
              <a:xfrm flipV="1">
                <a:off x="2854" y="2413"/>
                <a:ext cx="3"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74" name="Line 783"/>
              <p:cNvSpPr>
                <a:spLocks noChangeShapeType="1"/>
              </p:cNvSpPr>
              <p:nvPr/>
            </p:nvSpPr>
            <p:spPr bwMode="auto">
              <a:xfrm flipH="1">
                <a:off x="2852" y="2413"/>
                <a:ext cx="5"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75" name="Line 784"/>
              <p:cNvSpPr>
                <a:spLocks noChangeShapeType="1"/>
              </p:cNvSpPr>
              <p:nvPr/>
            </p:nvSpPr>
            <p:spPr bwMode="auto">
              <a:xfrm flipH="1">
                <a:off x="2810" y="2522"/>
                <a:ext cx="9"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76" name="Line 785"/>
              <p:cNvSpPr>
                <a:spLocks noChangeShapeType="1"/>
              </p:cNvSpPr>
              <p:nvPr/>
            </p:nvSpPr>
            <p:spPr bwMode="auto">
              <a:xfrm flipV="1">
                <a:off x="2810" y="2528"/>
                <a:ext cx="1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77" name="Line 786"/>
              <p:cNvSpPr>
                <a:spLocks noChangeShapeType="1"/>
              </p:cNvSpPr>
              <p:nvPr/>
            </p:nvSpPr>
            <p:spPr bwMode="auto">
              <a:xfrm flipH="1">
                <a:off x="2826" y="2617"/>
                <a:ext cx="4"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78" name="Line 787"/>
              <p:cNvSpPr>
                <a:spLocks noChangeShapeType="1"/>
              </p:cNvSpPr>
              <p:nvPr/>
            </p:nvSpPr>
            <p:spPr bwMode="auto">
              <a:xfrm flipV="1">
                <a:off x="2826" y="2621"/>
                <a:ext cx="7"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79" name="Line 788"/>
              <p:cNvSpPr>
                <a:spLocks noChangeShapeType="1"/>
              </p:cNvSpPr>
              <p:nvPr/>
            </p:nvSpPr>
            <p:spPr bwMode="auto">
              <a:xfrm>
                <a:off x="2844" y="270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80" name="Line 789"/>
              <p:cNvSpPr>
                <a:spLocks noChangeShapeType="1"/>
              </p:cNvSpPr>
              <p:nvPr/>
            </p:nvSpPr>
            <p:spPr bwMode="auto">
              <a:xfrm flipV="1">
                <a:off x="2846" y="2702"/>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81" name="Line 790"/>
              <p:cNvSpPr>
                <a:spLocks noChangeShapeType="1"/>
              </p:cNvSpPr>
              <p:nvPr/>
            </p:nvSpPr>
            <p:spPr bwMode="auto">
              <a:xfrm flipV="1">
                <a:off x="2863" y="2776"/>
                <a:ext cx="6"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82" name="Line 791"/>
              <p:cNvSpPr>
                <a:spLocks noChangeShapeType="1"/>
              </p:cNvSpPr>
              <p:nvPr/>
            </p:nvSpPr>
            <p:spPr bwMode="auto">
              <a:xfrm flipH="1">
                <a:off x="2859" y="2776"/>
                <a:ext cx="1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83" name="Line 792"/>
              <p:cNvSpPr>
                <a:spLocks noChangeShapeType="1"/>
              </p:cNvSpPr>
              <p:nvPr/>
            </p:nvSpPr>
            <p:spPr bwMode="auto">
              <a:xfrm flipV="1">
                <a:off x="2867" y="2846"/>
                <a:ext cx="7"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84" name="Line 793"/>
              <p:cNvSpPr>
                <a:spLocks noChangeShapeType="1"/>
              </p:cNvSpPr>
              <p:nvPr/>
            </p:nvSpPr>
            <p:spPr bwMode="auto">
              <a:xfrm flipH="1">
                <a:off x="2859" y="2846"/>
                <a:ext cx="15"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85" name="Line 794"/>
              <p:cNvSpPr>
                <a:spLocks noChangeShapeType="1"/>
              </p:cNvSpPr>
              <p:nvPr/>
            </p:nvSpPr>
            <p:spPr bwMode="auto">
              <a:xfrm flipH="1" flipV="1">
                <a:off x="2841" y="2931"/>
                <a:ext cx="5"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86" name="Line 795"/>
              <p:cNvSpPr>
                <a:spLocks noChangeShapeType="1"/>
              </p:cNvSpPr>
              <p:nvPr/>
            </p:nvSpPr>
            <p:spPr bwMode="auto">
              <a:xfrm flipH="1">
                <a:off x="2837" y="2931"/>
                <a:ext cx="4"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87" name="Line 796"/>
              <p:cNvSpPr>
                <a:spLocks noChangeShapeType="1"/>
              </p:cNvSpPr>
              <p:nvPr/>
            </p:nvSpPr>
            <p:spPr bwMode="auto">
              <a:xfrm flipH="1">
                <a:off x="2805" y="3069"/>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88" name="Line 797"/>
              <p:cNvSpPr>
                <a:spLocks noChangeShapeType="1"/>
              </p:cNvSpPr>
              <p:nvPr/>
            </p:nvSpPr>
            <p:spPr bwMode="auto">
              <a:xfrm>
                <a:off x="2805" y="3073"/>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89" name="Line 798"/>
              <p:cNvSpPr>
                <a:spLocks noChangeShapeType="1"/>
              </p:cNvSpPr>
              <p:nvPr/>
            </p:nvSpPr>
            <p:spPr bwMode="auto">
              <a:xfrm flipH="1">
                <a:off x="2803" y="3183"/>
                <a:ext cx="11"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90" name="Line 799"/>
              <p:cNvSpPr>
                <a:spLocks noChangeShapeType="1"/>
              </p:cNvSpPr>
              <p:nvPr/>
            </p:nvSpPr>
            <p:spPr bwMode="auto">
              <a:xfrm flipV="1">
                <a:off x="2803" y="3190"/>
                <a:ext cx="16"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91" name="Line 800"/>
              <p:cNvSpPr>
                <a:spLocks noChangeShapeType="1"/>
              </p:cNvSpPr>
              <p:nvPr/>
            </p:nvSpPr>
            <p:spPr bwMode="auto">
              <a:xfrm>
                <a:off x="2843" y="3266"/>
                <a:ext cx="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92" name="Line 801"/>
              <p:cNvSpPr>
                <a:spLocks noChangeShapeType="1"/>
              </p:cNvSpPr>
              <p:nvPr/>
            </p:nvSpPr>
            <p:spPr bwMode="auto">
              <a:xfrm flipV="1">
                <a:off x="2844" y="3266"/>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93" name="Line 802"/>
              <p:cNvSpPr>
                <a:spLocks noChangeShapeType="1"/>
              </p:cNvSpPr>
              <p:nvPr/>
            </p:nvSpPr>
            <p:spPr bwMode="auto">
              <a:xfrm>
                <a:off x="2867" y="3365"/>
                <a:ext cx="1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94" name="Line 803"/>
              <p:cNvSpPr>
                <a:spLocks noChangeShapeType="1"/>
              </p:cNvSpPr>
              <p:nvPr/>
            </p:nvSpPr>
            <p:spPr bwMode="auto">
              <a:xfrm flipH="1" flipV="1">
                <a:off x="2870" y="3359"/>
                <a:ext cx="1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95" name="Line 804"/>
              <p:cNvSpPr>
                <a:spLocks noChangeShapeType="1"/>
              </p:cNvSpPr>
              <p:nvPr/>
            </p:nvSpPr>
            <p:spPr bwMode="auto">
              <a:xfrm>
                <a:off x="2841" y="3451"/>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96" name="Line 805"/>
              <p:cNvSpPr>
                <a:spLocks noChangeShapeType="1"/>
              </p:cNvSpPr>
              <p:nvPr/>
            </p:nvSpPr>
            <p:spPr bwMode="auto">
              <a:xfrm flipV="1">
                <a:off x="2841" y="3451"/>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97" name="Line 806"/>
              <p:cNvSpPr>
                <a:spLocks noChangeShapeType="1"/>
              </p:cNvSpPr>
              <p:nvPr/>
            </p:nvSpPr>
            <p:spPr bwMode="auto">
              <a:xfrm flipH="1" flipV="1">
                <a:off x="2843" y="3514"/>
                <a:ext cx="1"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98" name="Line 807"/>
              <p:cNvSpPr>
                <a:spLocks noChangeShapeType="1"/>
              </p:cNvSpPr>
              <p:nvPr/>
            </p:nvSpPr>
            <p:spPr bwMode="auto">
              <a:xfrm flipH="1">
                <a:off x="2841" y="3514"/>
                <a:ext cx="2"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99" name="Line 808"/>
              <p:cNvSpPr>
                <a:spLocks noChangeShapeType="1"/>
              </p:cNvSpPr>
              <p:nvPr/>
            </p:nvSpPr>
            <p:spPr bwMode="auto">
              <a:xfrm flipH="1" flipV="1">
                <a:off x="2790" y="3592"/>
                <a:ext cx="20"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00" name="Line 809"/>
              <p:cNvSpPr>
                <a:spLocks noChangeShapeType="1"/>
              </p:cNvSpPr>
              <p:nvPr/>
            </p:nvSpPr>
            <p:spPr bwMode="auto">
              <a:xfrm>
                <a:off x="2790" y="3592"/>
                <a:ext cx="15"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01" name="Line 810"/>
              <p:cNvSpPr>
                <a:spLocks noChangeShapeType="1"/>
              </p:cNvSpPr>
              <p:nvPr/>
            </p:nvSpPr>
            <p:spPr bwMode="auto">
              <a:xfrm flipV="1">
                <a:off x="2941" y="741"/>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02" name="Line 811"/>
              <p:cNvSpPr>
                <a:spLocks noChangeShapeType="1"/>
              </p:cNvSpPr>
              <p:nvPr/>
            </p:nvSpPr>
            <p:spPr bwMode="auto">
              <a:xfrm flipH="1">
                <a:off x="2939" y="741"/>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03" name="Line 812"/>
              <p:cNvSpPr>
                <a:spLocks noChangeShapeType="1"/>
              </p:cNvSpPr>
              <p:nvPr/>
            </p:nvSpPr>
            <p:spPr bwMode="auto">
              <a:xfrm flipH="1" flipV="1">
                <a:off x="2926" y="774"/>
                <a:ext cx="10"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04" name="Line 813"/>
              <p:cNvSpPr>
                <a:spLocks noChangeShapeType="1"/>
              </p:cNvSpPr>
              <p:nvPr/>
            </p:nvSpPr>
            <p:spPr bwMode="auto">
              <a:xfrm flipH="1">
                <a:off x="2924" y="774"/>
                <a:ext cx="2"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05" name="Line 814"/>
              <p:cNvSpPr>
                <a:spLocks noChangeShapeType="1"/>
              </p:cNvSpPr>
              <p:nvPr/>
            </p:nvSpPr>
            <p:spPr bwMode="auto">
              <a:xfrm flipH="1" flipV="1">
                <a:off x="2987" y="702"/>
                <a:ext cx="1" cy="7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06" name="Line 815"/>
              <p:cNvSpPr>
                <a:spLocks noChangeShapeType="1"/>
              </p:cNvSpPr>
              <p:nvPr/>
            </p:nvSpPr>
            <p:spPr bwMode="auto">
              <a:xfrm flipH="1">
                <a:off x="2950" y="702"/>
                <a:ext cx="36" cy="7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07" name="Line 816"/>
              <p:cNvSpPr>
                <a:spLocks noChangeShapeType="1"/>
              </p:cNvSpPr>
              <p:nvPr/>
            </p:nvSpPr>
            <p:spPr bwMode="auto">
              <a:xfrm flipH="1" flipV="1">
                <a:off x="2962" y="823"/>
                <a:ext cx="7" cy="6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08" name="Line 817"/>
              <p:cNvSpPr>
                <a:spLocks noChangeShapeType="1"/>
              </p:cNvSpPr>
              <p:nvPr/>
            </p:nvSpPr>
            <p:spPr bwMode="auto">
              <a:xfrm flipH="1">
                <a:off x="2935" y="823"/>
                <a:ext cx="27" cy="6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09" name="Line 818"/>
              <p:cNvSpPr>
                <a:spLocks noChangeShapeType="1"/>
              </p:cNvSpPr>
              <p:nvPr/>
            </p:nvSpPr>
            <p:spPr bwMode="auto">
              <a:xfrm>
                <a:off x="2941" y="1128"/>
                <a:ext cx="6"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10" name="Line 819"/>
              <p:cNvSpPr>
                <a:spLocks noChangeShapeType="1"/>
              </p:cNvSpPr>
              <p:nvPr/>
            </p:nvSpPr>
            <p:spPr bwMode="auto">
              <a:xfrm flipH="1" flipV="1">
                <a:off x="2943" y="1126"/>
                <a:ext cx="4"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11" name="Line 820"/>
              <p:cNvSpPr>
                <a:spLocks noChangeShapeType="1"/>
              </p:cNvSpPr>
              <p:nvPr/>
            </p:nvSpPr>
            <p:spPr bwMode="auto">
              <a:xfrm>
                <a:off x="2950" y="1245"/>
                <a:ext cx="13"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12" name="Line 821"/>
              <p:cNvSpPr>
                <a:spLocks noChangeShapeType="1"/>
              </p:cNvSpPr>
              <p:nvPr/>
            </p:nvSpPr>
            <p:spPr bwMode="auto">
              <a:xfrm flipH="1" flipV="1">
                <a:off x="2958" y="1239"/>
                <a:ext cx="5"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13" name="Line 822"/>
              <p:cNvSpPr>
                <a:spLocks noChangeShapeType="1"/>
              </p:cNvSpPr>
              <p:nvPr/>
            </p:nvSpPr>
            <p:spPr bwMode="auto">
              <a:xfrm flipV="1">
                <a:off x="2950" y="1299"/>
                <a:ext cx="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14" name="Line 823"/>
              <p:cNvSpPr>
                <a:spLocks noChangeShapeType="1"/>
              </p:cNvSpPr>
              <p:nvPr/>
            </p:nvSpPr>
            <p:spPr bwMode="auto">
              <a:xfrm flipH="1">
                <a:off x="2949" y="1299"/>
                <a:ext cx="7"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15" name="Line 824"/>
              <p:cNvSpPr>
                <a:spLocks noChangeShapeType="1"/>
              </p:cNvSpPr>
              <p:nvPr/>
            </p:nvSpPr>
            <p:spPr bwMode="auto">
              <a:xfrm flipH="1" flipV="1">
                <a:off x="2930" y="1370"/>
                <a:ext cx="6"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16" name="Line 825"/>
              <p:cNvSpPr>
                <a:spLocks noChangeShapeType="1"/>
              </p:cNvSpPr>
              <p:nvPr/>
            </p:nvSpPr>
            <p:spPr bwMode="auto">
              <a:xfrm>
                <a:off x="2930" y="1370"/>
                <a:ext cx="0"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17" name="Line 826"/>
              <p:cNvSpPr>
                <a:spLocks noChangeShapeType="1"/>
              </p:cNvSpPr>
              <p:nvPr/>
            </p:nvSpPr>
            <p:spPr bwMode="auto">
              <a:xfrm flipH="1" flipV="1">
                <a:off x="2934" y="1443"/>
                <a:ext cx="3"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18" name="Line 827"/>
              <p:cNvSpPr>
                <a:spLocks noChangeShapeType="1"/>
              </p:cNvSpPr>
              <p:nvPr/>
            </p:nvSpPr>
            <p:spPr bwMode="auto">
              <a:xfrm flipH="1">
                <a:off x="2930" y="1443"/>
                <a:ext cx="4"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19" name="Line 828"/>
              <p:cNvSpPr>
                <a:spLocks noChangeShapeType="1"/>
              </p:cNvSpPr>
              <p:nvPr/>
            </p:nvSpPr>
            <p:spPr bwMode="auto">
              <a:xfrm flipV="1">
                <a:off x="2950" y="1553"/>
                <a:ext cx="4"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20" name="Line 829"/>
              <p:cNvSpPr>
                <a:spLocks noChangeShapeType="1"/>
              </p:cNvSpPr>
              <p:nvPr/>
            </p:nvSpPr>
            <p:spPr bwMode="auto">
              <a:xfrm flipH="1">
                <a:off x="2947" y="1553"/>
                <a:ext cx="7"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21" name="Line 830"/>
              <p:cNvSpPr>
                <a:spLocks noChangeShapeType="1"/>
              </p:cNvSpPr>
              <p:nvPr/>
            </p:nvSpPr>
            <p:spPr bwMode="auto">
              <a:xfrm>
                <a:off x="2930" y="1781"/>
                <a:ext cx="15" cy="4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22" name="Line 831"/>
              <p:cNvSpPr>
                <a:spLocks noChangeShapeType="1"/>
              </p:cNvSpPr>
              <p:nvPr/>
            </p:nvSpPr>
            <p:spPr bwMode="auto">
              <a:xfrm flipV="1">
                <a:off x="2945" y="1779"/>
                <a:ext cx="9"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23" name="Line 832"/>
              <p:cNvSpPr>
                <a:spLocks noChangeShapeType="1"/>
              </p:cNvSpPr>
              <p:nvPr/>
            </p:nvSpPr>
            <p:spPr bwMode="auto">
              <a:xfrm>
                <a:off x="2926" y="1980"/>
                <a:ext cx="35" cy="10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24" name="Line 833"/>
              <p:cNvSpPr>
                <a:spLocks noChangeShapeType="1"/>
              </p:cNvSpPr>
              <p:nvPr/>
            </p:nvSpPr>
            <p:spPr bwMode="auto">
              <a:xfrm flipV="1">
                <a:off x="2961" y="1976"/>
                <a:ext cx="16" cy="10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25" name="Line 834"/>
              <p:cNvSpPr>
                <a:spLocks noChangeShapeType="1"/>
              </p:cNvSpPr>
              <p:nvPr/>
            </p:nvSpPr>
            <p:spPr bwMode="auto">
              <a:xfrm>
                <a:off x="2943" y="1936"/>
                <a:ext cx="15" cy="3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26" name="Line 835"/>
              <p:cNvSpPr>
                <a:spLocks noChangeShapeType="1"/>
              </p:cNvSpPr>
              <p:nvPr/>
            </p:nvSpPr>
            <p:spPr bwMode="auto">
              <a:xfrm flipV="1">
                <a:off x="2958" y="1932"/>
                <a:ext cx="2"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27" name="Line 836"/>
              <p:cNvSpPr>
                <a:spLocks noChangeShapeType="1"/>
              </p:cNvSpPr>
              <p:nvPr/>
            </p:nvSpPr>
            <p:spPr bwMode="auto">
              <a:xfrm flipH="1" flipV="1">
                <a:off x="2936" y="1927"/>
                <a:ext cx="1"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28" name="Line 837"/>
              <p:cNvSpPr>
                <a:spLocks noChangeShapeType="1"/>
              </p:cNvSpPr>
              <p:nvPr/>
            </p:nvSpPr>
            <p:spPr bwMode="auto">
              <a:xfrm flipH="1">
                <a:off x="2934" y="1927"/>
                <a:ext cx="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29" name="Line 838"/>
              <p:cNvSpPr>
                <a:spLocks noChangeShapeType="1"/>
              </p:cNvSpPr>
              <p:nvPr/>
            </p:nvSpPr>
            <p:spPr bwMode="auto">
              <a:xfrm flipH="1">
                <a:off x="2926" y="2066"/>
                <a:ext cx="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30" name="Line 839"/>
              <p:cNvSpPr>
                <a:spLocks noChangeShapeType="1"/>
              </p:cNvSpPr>
              <p:nvPr/>
            </p:nvSpPr>
            <p:spPr bwMode="auto">
              <a:xfrm flipV="1">
                <a:off x="2926" y="2068"/>
                <a:ext cx="6"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31" name="Line 840"/>
              <p:cNvSpPr>
                <a:spLocks noChangeShapeType="1"/>
              </p:cNvSpPr>
              <p:nvPr/>
            </p:nvSpPr>
            <p:spPr bwMode="auto">
              <a:xfrm flipV="1">
                <a:off x="2975" y="2135"/>
                <a:ext cx="16"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32" name="Line 841"/>
              <p:cNvSpPr>
                <a:spLocks noChangeShapeType="1"/>
              </p:cNvSpPr>
              <p:nvPr/>
            </p:nvSpPr>
            <p:spPr bwMode="auto">
              <a:xfrm flipH="1" flipV="1">
                <a:off x="2973" y="2133"/>
                <a:ext cx="1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33" name="Line 842"/>
              <p:cNvSpPr>
                <a:spLocks noChangeShapeType="1"/>
              </p:cNvSpPr>
              <p:nvPr/>
            </p:nvSpPr>
            <p:spPr bwMode="auto">
              <a:xfrm flipV="1">
                <a:off x="3053" y="2119"/>
                <a:ext cx="43"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34" name="Line 843"/>
              <p:cNvSpPr>
                <a:spLocks noChangeShapeType="1"/>
              </p:cNvSpPr>
              <p:nvPr/>
            </p:nvSpPr>
            <p:spPr bwMode="auto">
              <a:xfrm flipH="1">
                <a:off x="3034" y="2119"/>
                <a:ext cx="62"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35" name="Line 844"/>
              <p:cNvSpPr>
                <a:spLocks noChangeShapeType="1"/>
              </p:cNvSpPr>
              <p:nvPr/>
            </p:nvSpPr>
            <p:spPr bwMode="auto">
              <a:xfrm flipV="1">
                <a:off x="3104" y="2137"/>
                <a:ext cx="58" cy="8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36" name="Line 845"/>
              <p:cNvSpPr>
                <a:spLocks noChangeShapeType="1"/>
              </p:cNvSpPr>
              <p:nvPr/>
            </p:nvSpPr>
            <p:spPr bwMode="auto">
              <a:xfrm flipH="1">
                <a:off x="3073" y="2137"/>
                <a:ext cx="89" cy="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37" name="Line 846"/>
              <p:cNvSpPr>
                <a:spLocks noChangeShapeType="1"/>
              </p:cNvSpPr>
              <p:nvPr/>
            </p:nvSpPr>
            <p:spPr bwMode="auto">
              <a:xfrm flipV="1">
                <a:off x="3075" y="2292"/>
                <a:ext cx="53" cy="5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38" name="Line 847"/>
              <p:cNvSpPr>
                <a:spLocks noChangeShapeType="1"/>
              </p:cNvSpPr>
              <p:nvPr/>
            </p:nvSpPr>
            <p:spPr bwMode="auto">
              <a:xfrm flipH="1">
                <a:off x="3054" y="2292"/>
                <a:ext cx="74"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39" name="Line 848"/>
              <p:cNvSpPr>
                <a:spLocks noChangeShapeType="1"/>
              </p:cNvSpPr>
              <p:nvPr/>
            </p:nvSpPr>
            <p:spPr bwMode="auto">
              <a:xfrm flipV="1">
                <a:off x="2990" y="2492"/>
                <a:ext cx="24"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40" name="Line 849"/>
              <p:cNvSpPr>
                <a:spLocks noChangeShapeType="1"/>
              </p:cNvSpPr>
              <p:nvPr/>
            </p:nvSpPr>
            <p:spPr bwMode="auto">
              <a:xfrm flipH="1">
                <a:off x="2986" y="2492"/>
                <a:ext cx="28"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41" name="Line 850"/>
              <p:cNvSpPr>
                <a:spLocks noChangeShapeType="1"/>
              </p:cNvSpPr>
              <p:nvPr/>
            </p:nvSpPr>
            <p:spPr bwMode="auto">
              <a:xfrm flipH="1">
                <a:off x="2922" y="2617"/>
                <a:ext cx="4"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42" name="Line 851"/>
              <p:cNvSpPr>
                <a:spLocks noChangeShapeType="1"/>
              </p:cNvSpPr>
              <p:nvPr/>
            </p:nvSpPr>
            <p:spPr bwMode="auto">
              <a:xfrm flipV="1">
                <a:off x="2922" y="2621"/>
                <a:ext cx="6"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43" name="Line 852"/>
              <p:cNvSpPr>
                <a:spLocks noChangeShapeType="1"/>
              </p:cNvSpPr>
              <p:nvPr/>
            </p:nvSpPr>
            <p:spPr bwMode="auto">
              <a:xfrm flipH="1">
                <a:off x="2907" y="2712"/>
                <a:ext cx="9"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44" name="Line 853"/>
              <p:cNvSpPr>
                <a:spLocks noChangeShapeType="1"/>
              </p:cNvSpPr>
              <p:nvPr/>
            </p:nvSpPr>
            <p:spPr bwMode="auto">
              <a:xfrm flipV="1">
                <a:off x="2907" y="2717"/>
                <a:ext cx="1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45" name="Line 854"/>
              <p:cNvSpPr>
                <a:spLocks noChangeShapeType="1"/>
              </p:cNvSpPr>
              <p:nvPr/>
            </p:nvSpPr>
            <p:spPr bwMode="auto">
              <a:xfrm flipH="1">
                <a:off x="2928" y="2787"/>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46" name="Line 855"/>
              <p:cNvSpPr>
                <a:spLocks noChangeShapeType="1"/>
              </p:cNvSpPr>
              <p:nvPr/>
            </p:nvSpPr>
            <p:spPr bwMode="auto">
              <a:xfrm>
                <a:off x="2928" y="2787"/>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47" name="Line 856"/>
              <p:cNvSpPr>
                <a:spLocks noChangeShapeType="1"/>
              </p:cNvSpPr>
              <p:nvPr/>
            </p:nvSpPr>
            <p:spPr bwMode="auto">
              <a:xfrm flipH="1" flipV="1">
                <a:off x="2910" y="2835"/>
                <a:ext cx="13"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48" name="Line 857"/>
              <p:cNvSpPr>
                <a:spLocks noChangeShapeType="1"/>
              </p:cNvSpPr>
              <p:nvPr/>
            </p:nvSpPr>
            <p:spPr bwMode="auto">
              <a:xfrm>
                <a:off x="2910" y="2835"/>
                <a:ext cx="4"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49" name="Line 858"/>
              <p:cNvSpPr>
                <a:spLocks noChangeShapeType="1"/>
              </p:cNvSpPr>
              <p:nvPr/>
            </p:nvSpPr>
            <p:spPr bwMode="auto">
              <a:xfrm flipH="1" flipV="1">
                <a:off x="2928" y="2958"/>
                <a:ext cx="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50" name="Line 859"/>
              <p:cNvSpPr>
                <a:spLocks noChangeShapeType="1"/>
              </p:cNvSpPr>
              <p:nvPr/>
            </p:nvSpPr>
            <p:spPr bwMode="auto">
              <a:xfrm>
                <a:off x="2928" y="2958"/>
                <a:ext cx="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51" name="Line 860"/>
              <p:cNvSpPr>
                <a:spLocks noChangeShapeType="1"/>
              </p:cNvSpPr>
              <p:nvPr/>
            </p:nvSpPr>
            <p:spPr bwMode="auto">
              <a:xfrm>
                <a:off x="2958" y="3086"/>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52" name="Line 861"/>
              <p:cNvSpPr>
                <a:spLocks noChangeShapeType="1"/>
              </p:cNvSpPr>
              <p:nvPr/>
            </p:nvSpPr>
            <p:spPr bwMode="auto">
              <a:xfrm flipH="1" flipV="1">
                <a:off x="2960" y="3081"/>
                <a:ext cx="11"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53" name="Line 862"/>
              <p:cNvSpPr>
                <a:spLocks noChangeShapeType="1"/>
              </p:cNvSpPr>
              <p:nvPr/>
            </p:nvSpPr>
            <p:spPr bwMode="auto">
              <a:xfrm>
                <a:off x="2941" y="3173"/>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54" name="Line 863"/>
              <p:cNvSpPr>
                <a:spLocks noChangeShapeType="1"/>
              </p:cNvSpPr>
              <p:nvPr/>
            </p:nvSpPr>
            <p:spPr bwMode="auto">
              <a:xfrm flipH="1" flipV="1">
                <a:off x="2943" y="3172"/>
                <a:ext cx="2"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55" name="Line 864"/>
              <p:cNvSpPr>
                <a:spLocks noChangeShapeType="1"/>
              </p:cNvSpPr>
              <p:nvPr/>
            </p:nvSpPr>
            <p:spPr bwMode="auto">
              <a:xfrm flipH="1">
                <a:off x="2926" y="3263"/>
                <a:ext cx="2"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56" name="Line 865"/>
              <p:cNvSpPr>
                <a:spLocks noChangeShapeType="1"/>
              </p:cNvSpPr>
              <p:nvPr/>
            </p:nvSpPr>
            <p:spPr bwMode="auto">
              <a:xfrm flipV="1">
                <a:off x="2926" y="3264"/>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57" name="Freeform 866"/>
              <p:cNvSpPr>
                <a:spLocks/>
              </p:cNvSpPr>
              <p:nvPr/>
            </p:nvSpPr>
            <p:spPr bwMode="auto">
              <a:xfrm>
                <a:off x="2932" y="334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8" y="3"/>
                    </a:lnTo>
                    <a:lnTo>
                      <a:pt x="22" y="11"/>
                    </a:lnTo>
                    <a:lnTo>
                      <a:pt x="20" y="16"/>
                    </a:lnTo>
                    <a:lnTo>
                      <a:pt x="18" y="20"/>
                    </a:lnTo>
                    <a:lnTo>
                      <a:pt x="14" y="22"/>
                    </a:lnTo>
                    <a:lnTo>
                      <a:pt x="5" y="22"/>
                    </a:lnTo>
                    <a:lnTo>
                      <a:pt x="1" y="20"/>
                    </a:lnTo>
                    <a:lnTo>
                      <a:pt x="0" y="16"/>
                    </a:lnTo>
                    <a:lnTo>
                      <a:pt x="0" y="7"/>
                    </a:lnTo>
                    <a:lnTo>
                      <a:pt x="1" y="3"/>
                    </a:lnTo>
                    <a:lnTo>
                      <a:pt x="5"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358" name="Line 867"/>
              <p:cNvSpPr>
                <a:spLocks noChangeShapeType="1"/>
              </p:cNvSpPr>
              <p:nvPr/>
            </p:nvSpPr>
            <p:spPr bwMode="auto">
              <a:xfrm flipV="1">
                <a:off x="2937" y="3436"/>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59" name="Line 868"/>
              <p:cNvSpPr>
                <a:spLocks noChangeShapeType="1"/>
              </p:cNvSpPr>
              <p:nvPr/>
            </p:nvSpPr>
            <p:spPr bwMode="auto">
              <a:xfrm flipH="1">
                <a:off x="2936" y="3436"/>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60" name="Line 869"/>
              <p:cNvSpPr>
                <a:spLocks noChangeShapeType="1"/>
              </p:cNvSpPr>
              <p:nvPr/>
            </p:nvSpPr>
            <p:spPr bwMode="auto">
              <a:xfrm flipH="1" flipV="1">
                <a:off x="2937" y="3499"/>
                <a:ext cx="4"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61" name="Line 870"/>
              <p:cNvSpPr>
                <a:spLocks noChangeShapeType="1"/>
              </p:cNvSpPr>
              <p:nvPr/>
            </p:nvSpPr>
            <p:spPr bwMode="auto">
              <a:xfrm flipH="1">
                <a:off x="2934" y="3499"/>
                <a:ext cx="3"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62" name="Line 871"/>
              <p:cNvSpPr>
                <a:spLocks noChangeShapeType="1"/>
              </p:cNvSpPr>
              <p:nvPr/>
            </p:nvSpPr>
            <p:spPr bwMode="auto">
              <a:xfrm flipH="1" flipV="1">
                <a:off x="2930" y="3571"/>
                <a:ext cx="7"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63" name="Line 872"/>
              <p:cNvSpPr>
                <a:spLocks noChangeShapeType="1"/>
              </p:cNvSpPr>
              <p:nvPr/>
            </p:nvSpPr>
            <p:spPr bwMode="auto">
              <a:xfrm flipH="1">
                <a:off x="2928" y="3571"/>
                <a:ext cx="2"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64" name="Line 873"/>
              <p:cNvSpPr>
                <a:spLocks noChangeShapeType="1"/>
              </p:cNvSpPr>
              <p:nvPr/>
            </p:nvSpPr>
            <p:spPr bwMode="auto">
              <a:xfrm flipH="1" flipV="1">
                <a:off x="3028" y="741"/>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65" name="Line 874"/>
              <p:cNvSpPr>
                <a:spLocks noChangeShapeType="1"/>
              </p:cNvSpPr>
              <p:nvPr/>
            </p:nvSpPr>
            <p:spPr bwMode="auto">
              <a:xfrm>
                <a:off x="3028" y="741"/>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66" name="Line 875"/>
              <p:cNvSpPr>
                <a:spLocks noChangeShapeType="1"/>
              </p:cNvSpPr>
              <p:nvPr/>
            </p:nvSpPr>
            <p:spPr bwMode="auto">
              <a:xfrm flipH="1" flipV="1">
                <a:off x="3027" y="808"/>
                <a:ext cx="3"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67" name="Line 876"/>
              <p:cNvSpPr>
                <a:spLocks noChangeShapeType="1"/>
              </p:cNvSpPr>
              <p:nvPr/>
            </p:nvSpPr>
            <p:spPr bwMode="auto">
              <a:xfrm flipH="1">
                <a:off x="3025" y="808"/>
                <a:ext cx="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68" name="Line 877"/>
              <p:cNvSpPr>
                <a:spLocks noChangeShapeType="1"/>
              </p:cNvSpPr>
              <p:nvPr/>
            </p:nvSpPr>
            <p:spPr bwMode="auto">
              <a:xfrm flipV="1">
                <a:off x="3102" y="761"/>
                <a:ext cx="13" cy="6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69" name="Line 878"/>
              <p:cNvSpPr>
                <a:spLocks noChangeShapeType="1"/>
              </p:cNvSpPr>
              <p:nvPr/>
            </p:nvSpPr>
            <p:spPr bwMode="auto">
              <a:xfrm flipH="1">
                <a:off x="3073" y="761"/>
                <a:ext cx="42" cy="4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70" name="Line 879"/>
              <p:cNvSpPr>
                <a:spLocks noChangeShapeType="1"/>
              </p:cNvSpPr>
              <p:nvPr/>
            </p:nvSpPr>
            <p:spPr bwMode="auto">
              <a:xfrm flipV="1">
                <a:off x="3149" y="818"/>
                <a:ext cx="35" cy="8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71" name="Line 880"/>
              <p:cNvSpPr>
                <a:spLocks noChangeShapeType="1"/>
              </p:cNvSpPr>
              <p:nvPr/>
            </p:nvSpPr>
            <p:spPr bwMode="auto">
              <a:xfrm flipH="1">
                <a:off x="3116" y="818"/>
                <a:ext cx="68" cy="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72" name="Line 881"/>
              <p:cNvSpPr>
                <a:spLocks noChangeShapeType="1"/>
              </p:cNvSpPr>
              <p:nvPr/>
            </p:nvSpPr>
            <p:spPr bwMode="auto">
              <a:xfrm flipV="1">
                <a:off x="3064" y="1073"/>
                <a:ext cx="13"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73" name="Line 882"/>
              <p:cNvSpPr>
                <a:spLocks noChangeShapeType="1"/>
              </p:cNvSpPr>
              <p:nvPr/>
            </p:nvSpPr>
            <p:spPr bwMode="auto">
              <a:xfrm flipH="1">
                <a:off x="3056" y="1073"/>
                <a:ext cx="21"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74" name="Line 883"/>
              <p:cNvSpPr>
                <a:spLocks noChangeShapeType="1"/>
              </p:cNvSpPr>
              <p:nvPr/>
            </p:nvSpPr>
            <p:spPr bwMode="auto">
              <a:xfrm>
                <a:off x="3030" y="1219"/>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75" name="Line 884"/>
              <p:cNvSpPr>
                <a:spLocks noChangeShapeType="1"/>
              </p:cNvSpPr>
              <p:nvPr/>
            </p:nvSpPr>
            <p:spPr bwMode="auto">
              <a:xfrm flipV="1">
                <a:off x="3030" y="1219"/>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76" name="Line 885"/>
              <p:cNvSpPr>
                <a:spLocks noChangeShapeType="1"/>
              </p:cNvSpPr>
              <p:nvPr/>
            </p:nvSpPr>
            <p:spPr bwMode="auto">
              <a:xfrm flipV="1">
                <a:off x="3041" y="1298"/>
                <a:ext cx="6"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77" name="Line 886"/>
              <p:cNvSpPr>
                <a:spLocks noChangeShapeType="1"/>
              </p:cNvSpPr>
              <p:nvPr/>
            </p:nvSpPr>
            <p:spPr bwMode="auto">
              <a:xfrm flipH="1">
                <a:off x="3041" y="1298"/>
                <a:ext cx="6"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78" name="Line 887"/>
              <p:cNvSpPr>
                <a:spLocks noChangeShapeType="1"/>
              </p:cNvSpPr>
              <p:nvPr/>
            </p:nvSpPr>
            <p:spPr bwMode="auto">
              <a:xfrm flipV="1">
                <a:off x="3040" y="1379"/>
                <a:ext cx="3"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79" name="Line 888"/>
              <p:cNvSpPr>
                <a:spLocks noChangeShapeType="1"/>
              </p:cNvSpPr>
              <p:nvPr/>
            </p:nvSpPr>
            <p:spPr bwMode="auto">
              <a:xfrm flipH="1">
                <a:off x="3038" y="1379"/>
                <a:ext cx="5"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80" name="Line 889"/>
              <p:cNvSpPr>
                <a:spLocks noChangeShapeType="1"/>
              </p:cNvSpPr>
              <p:nvPr/>
            </p:nvSpPr>
            <p:spPr bwMode="auto">
              <a:xfrm flipV="1">
                <a:off x="3056" y="1463"/>
                <a:ext cx="10"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81" name="Line 890"/>
              <p:cNvSpPr>
                <a:spLocks noChangeShapeType="1"/>
              </p:cNvSpPr>
              <p:nvPr/>
            </p:nvSpPr>
            <p:spPr bwMode="auto">
              <a:xfrm flipH="1">
                <a:off x="3053" y="1463"/>
                <a:ext cx="13"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82" name="Line 891"/>
              <p:cNvSpPr>
                <a:spLocks noChangeShapeType="1"/>
              </p:cNvSpPr>
              <p:nvPr/>
            </p:nvSpPr>
            <p:spPr bwMode="auto">
              <a:xfrm flipV="1">
                <a:off x="3060" y="1561"/>
                <a:ext cx="13" cy="1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83" name="Line 892"/>
              <p:cNvSpPr>
                <a:spLocks noChangeShapeType="1"/>
              </p:cNvSpPr>
              <p:nvPr/>
            </p:nvSpPr>
            <p:spPr bwMode="auto">
              <a:xfrm flipH="1">
                <a:off x="3056" y="1561"/>
                <a:ext cx="1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84" name="Line 893"/>
              <p:cNvSpPr>
                <a:spLocks noChangeShapeType="1"/>
              </p:cNvSpPr>
              <p:nvPr/>
            </p:nvSpPr>
            <p:spPr bwMode="auto">
              <a:xfrm>
                <a:off x="3014" y="1757"/>
                <a:ext cx="6"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85" name="Line 894"/>
              <p:cNvSpPr>
                <a:spLocks noChangeShapeType="1"/>
              </p:cNvSpPr>
              <p:nvPr/>
            </p:nvSpPr>
            <p:spPr bwMode="auto">
              <a:xfrm flipV="1">
                <a:off x="3020" y="1759"/>
                <a:ext cx="13"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86" name="Line 895"/>
              <p:cNvSpPr>
                <a:spLocks noChangeShapeType="1"/>
              </p:cNvSpPr>
              <p:nvPr/>
            </p:nvSpPr>
            <p:spPr bwMode="auto">
              <a:xfrm flipH="1">
                <a:off x="2950" y="1943"/>
                <a:ext cx="4" cy="9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87" name="Line 896"/>
              <p:cNvSpPr>
                <a:spLocks noChangeShapeType="1"/>
              </p:cNvSpPr>
              <p:nvPr/>
            </p:nvSpPr>
            <p:spPr bwMode="auto">
              <a:xfrm flipV="1">
                <a:off x="2950" y="1956"/>
                <a:ext cx="48" cy="8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88" name="Line 897"/>
              <p:cNvSpPr>
                <a:spLocks noChangeShapeType="1"/>
              </p:cNvSpPr>
              <p:nvPr/>
            </p:nvSpPr>
            <p:spPr bwMode="auto">
              <a:xfrm>
                <a:off x="2994" y="1951"/>
                <a:ext cx="0" cy="4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89" name="Line 898"/>
              <p:cNvSpPr>
                <a:spLocks noChangeShapeType="1"/>
              </p:cNvSpPr>
              <p:nvPr/>
            </p:nvSpPr>
            <p:spPr bwMode="auto">
              <a:xfrm flipV="1">
                <a:off x="2994" y="1956"/>
                <a:ext cx="22"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90" name="Line 899"/>
              <p:cNvSpPr>
                <a:spLocks noChangeShapeType="1"/>
              </p:cNvSpPr>
              <p:nvPr/>
            </p:nvSpPr>
            <p:spPr bwMode="auto">
              <a:xfrm flipV="1">
                <a:off x="3040" y="1956"/>
                <a:ext cx="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91" name="Line 900"/>
              <p:cNvSpPr>
                <a:spLocks noChangeShapeType="1"/>
              </p:cNvSpPr>
              <p:nvPr/>
            </p:nvSpPr>
            <p:spPr bwMode="auto">
              <a:xfrm flipH="1" flipV="1">
                <a:off x="3040" y="1954"/>
                <a:ext cx="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92" name="Line 901"/>
              <p:cNvSpPr>
                <a:spLocks noChangeShapeType="1"/>
              </p:cNvSpPr>
              <p:nvPr/>
            </p:nvSpPr>
            <p:spPr bwMode="auto">
              <a:xfrm flipV="1">
                <a:off x="3034" y="2044"/>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93" name="Line 902"/>
              <p:cNvSpPr>
                <a:spLocks noChangeShapeType="1"/>
              </p:cNvSpPr>
              <p:nvPr/>
            </p:nvSpPr>
            <p:spPr bwMode="auto">
              <a:xfrm flipH="1">
                <a:off x="3032" y="2044"/>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94" name="Line 903"/>
              <p:cNvSpPr>
                <a:spLocks noChangeShapeType="1"/>
              </p:cNvSpPr>
              <p:nvPr/>
            </p:nvSpPr>
            <p:spPr bwMode="auto">
              <a:xfrm flipH="1">
                <a:off x="3016" y="2146"/>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95" name="Line 904"/>
              <p:cNvSpPr>
                <a:spLocks noChangeShapeType="1"/>
              </p:cNvSpPr>
              <p:nvPr/>
            </p:nvSpPr>
            <p:spPr bwMode="auto">
              <a:xfrm>
                <a:off x="3016" y="2148"/>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96" name="Line 905"/>
              <p:cNvSpPr>
                <a:spLocks noChangeShapeType="1"/>
              </p:cNvSpPr>
              <p:nvPr/>
            </p:nvSpPr>
            <p:spPr bwMode="auto">
              <a:xfrm>
                <a:off x="3032" y="2248"/>
                <a:ext cx="4"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97" name="Line 906"/>
              <p:cNvSpPr>
                <a:spLocks noChangeShapeType="1"/>
              </p:cNvSpPr>
              <p:nvPr/>
            </p:nvSpPr>
            <p:spPr bwMode="auto">
              <a:xfrm flipV="1">
                <a:off x="3036" y="2248"/>
                <a:ext cx="0"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98" name="Line 907"/>
              <p:cNvSpPr>
                <a:spLocks noChangeShapeType="1"/>
              </p:cNvSpPr>
              <p:nvPr/>
            </p:nvSpPr>
            <p:spPr bwMode="auto">
              <a:xfrm flipV="1">
                <a:off x="3098" y="2290"/>
                <a:ext cx="29"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399" name="Line 908"/>
              <p:cNvSpPr>
                <a:spLocks noChangeShapeType="1"/>
              </p:cNvSpPr>
              <p:nvPr/>
            </p:nvSpPr>
            <p:spPr bwMode="auto">
              <a:xfrm flipH="1">
                <a:off x="3091" y="2290"/>
                <a:ext cx="3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00" name="Line 909"/>
              <p:cNvSpPr>
                <a:spLocks noChangeShapeType="1"/>
              </p:cNvSpPr>
              <p:nvPr/>
            </p:nvSpPr>
            <p:spPr bwMode="auto">
              <a:xfrm flipV="1">
                <a:off x="3184" y="2265"/>
                <a:ext cx="56" cy="6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01" name="Line 910"/>
              <p:cNvSpPr>
                <a:spLocks noChangeShapeType="1"/>
              </p:cNvSpPr>
              <p:nvPr/>
            </p:nvSpPr>
            <p:spPr bwMode="auto">
              <a:xfrm flipH="1">
                <a:off x="3157" y="2265"/>
                <a:ext cx="83"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02" name="Line 911"/>
              <p:cNvSpPr>
                <a:spLocks noChangeShapeType="1"/>
              </p:cNvSpPr>
              <p:nvPr/>
            </p:nvSpPr>
            <p:spPr bwMode="auto">
              <a:xfrm flipV="1">
                <a:off x="3204" y="2323"/>
                <a:ext cx="62" cy="8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403" name="Line 912"/>
              <p:cNvSpPr>
                <a:spLocks noChangeShapeType="1"/>
              </p:cNvSpPr>
              <p:nvPr/>
            </p:nvSpPr>
            <p:spPr bwMode="auto">
              <a:xfrm flipH="1">
                <a:off x="3173" y="2323"/>
                <a:ext cx="93" cy="44"/>
              </a:xfrm>
              <a:prstGeom prst="line">
                <a:avLst/>
              </a:prstGeom>
              <a:noFill/>
              <a:ln w="17463">
                <a:solidFill>
                  <a:srgbClr val="0000FF"/>
                </a:solidFill>
                <a:round/>
                <a:headEnd/>
                <a:tailEnd/>
              </a:ln>
            </p:spPr>
            <p:txBody>
              <a:bodyPr>
                <a:prstTxWarp prst="textNoShape">
                  <a:avLst/>
                </a:prstTxWarp>
              </a:bodyPr>
              <a:lstStyle/>
              <a:p>
                <a:endParaRPr lang="en-US"/>
              </a:p>
            </p:txBody>
          </p:sp>
        </p:grpSp>
        <p:grpSp>
          <p:nvGrpSpPr>
            <p:cNvPr id="31036" name="Group 913"/>
            <p:cNvGrpSpPr>
              <a:grpSpLocks/>
            </p:cNvGrpSpPr>
            <p:nvPr/>
          </p:nvGrpSpPr>
          <p:grpSpPr bwMode="auto">
            <a:xfrm>
              <a:off x="2983" y="737"/>
              <a:ext cx="613" cy="2900"/>
              <a:chOff x="2983" y="737"/>
              <a:chExt cx="613" cy="2900"/>
            </a:xfrm>
          </p:grpSpPr>
          <p:sp>
            <p:nvSpPr>
              <p:cNvPr id="129004" name="Line 914"/>
              <p:cNvSpPr>
                <a:spLocks noChangeShapeType="1"/>
              </p:cNvSpPr>
              <p:nvPr/>
            </p:nvSpPr>
            <p:spPr bwMode="auto">
              <a:xfrm flipV="1">
                <a:off x="3136" y="2518"/>
                <a:ext cx="44"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05" name="Line 915"/>
              <p:cNvSpPr>
                <a:spLocks noChangeShapeType="1"/>
              </p:cNvSpPr>
              <p:nvPr/>
            </p:nvSpPr>
            <p:spPr bwMode="auto">
              <a:xfrm flipH="1">
                <a:off x="3123" y="2518"/>
                <a:ext cx="57"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06" name="Line 916"/>
              <p:cNvSpPr>
                <a:spLocks noChangeShapeType="1"/>
              </p:cNvSpPr>
              <p:nvPr/>
            </p:nvSpPr>
            <p:spPr bwMode="auto">
              <a:xfrm>
                <a:off x="3056" y="2710"/>
                <a:ext cx="13"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07" name="Line 917"/>
              <p:cNvSpPr>
                <a:spLocks noChangeShapeType="1"/>
              </p:cNvSpPr>
              <p:nvPr/>
            </p:nvSpPr>
            <p:spPr bwMode="auto">
              <a:xfrm flipH="1" flipV="1">
                <a:off x="3058" y="2704"/>
                <a:ext cx="11"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08" name="Line 918"/>
              <p:cNvSpPr>
                <a:spLocks noChangeShapeType="1"/>
              </p:cNvSpPr>
              <p:nvPr/>
            </p:nvSpPr>
            <p:spPr bwMode="auto">
              <a:xfrm flipH="1" flipV="1">
                <a:off x="2988" y="2778"/>
                <a:ext cx="15"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09" name="Line 919"/>
              <p:cNvSpPr>
                <a:spLocks noChangeShapeType="1"/>
              </p:cNvSpPr>
              <p:nvPr/>
            </p:nvSpPr>
            <p:spPr bwMode="auto">
              <a:xfrm>
                <a:off x="2988" y="2778"/>
                <a:ext cx="1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10" name="Line 920"/>
              <p:cNvSpPr>
                <a:spLocks noChangeShapeType="1"/>
              </p:cNvSpPr>
              <p:nvPr/>
            </p:nvSpPr>
            <p:spPr bwMode="auto">
              <a:xfrm flipH="1" flipV="1">
                <a:off x="2983" y="2846"/>
                <a:ext cx="18"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11" name="Line 921"/>
              <p:cNvSpPr>
                <a:spLocks noChangeShapeType="1"/>
              </p:cNvSpPr>
              <p:nvPr/>
            </p:nvSpPr>
            <p:spPr bwMode="auto">
              <a:xfrm>
                <a:off x="2983" y="2846"/>
                <a:ext cx="11"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12" name="Line 922"/>
              <p:cNvSpPr>
                <a:spLocks noChangeShapeType="1"/>
              </p:cNvSpPr>
              <p:nvPr/>
            </p:nvSpPr>
            <p:spPr bwMode="auto">
              <a:xfrm>
                <a:off x="3041" y="2988"/>
                <a:ext cx="8"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13" name="Line 923"/>
              <p:cNvSpPr>
                <a:spLocks noChangeShapeType="1"/>
              </p:cNvSpPr>
              <p:nvPr/>
            </p:nvSpPr>
            <p:spPr bwMode="auto">
              <a:xfrm flipH="1" flipV="1">
                <a:off x="3043" y="2984"/>
                <a:ext cx="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14" name="Line 924"/>
              <p:cNvSpPr>
                <a:spLocks noChangeShapeType="1"/>
              </p:cNvSpPr>
              <p:nvPr/>
            </p:nvSpPr>
            <p:spPr bwMode="auto">
              <a:xfrm>
                <a:off x="3030" y="3084"/>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15" name="Line 925"/>
              <p:cNvSpPr>
                <a:spLocks noChangeShapeType="1"/>
              </p:cNvSpPr>
              <p:nvPr/>
            </p:nvSpPr>
            <p:spPr bwMode="auto">
              <a:xfrm flipV="1">
                <a:off x="3034" y="3082"/>
                <a:ext cx="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16" name="Line 926"/>
              <p:cNvSpPr>
                <a:spLocks noChangeShapeType="1"/>
              </p:cNvSpPr>
              <p:nvPr/>
            </p:nvSpPr>
            <p:spPr bwMode="auto">
              <a:xfrm flipH="1" flipV="1">
                <a:off x="3013" y="3153"/>
                <a:ext cx="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17" name="Line 927"/>
              <p:cNvSpPr>
                <a:spLocks noChangeShapeType="1"/>
              </p:cNvSpPr>
              <p:nvPr/>
            </p:nvSpPr>
            <p:spPr bwMode="auto">
              <a:xfrm>
                <a:off x="3013" y="3153"/>
                <a:ext cx="5"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18" name="Line 928"/>
              <p:cNvSpPr>
                <a:spLocks noChangeShapeType="1"/>
              </p:cNvSpPr>
              <p:nvPr/>
            </p:nvSpPr>
            <p:spPr bwMode="auto">
              <a:xfrm flipH="1">
                <a:off x="2985" y="3257"/>
                <a:ext cx="15"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19" name="Line 929"/>
              <p:cNvSpPr>
                <a:spLocks noChangeShapeType="1"/>
              </p:cNvSpPr>
              <p:nvPr/>
            </p:nvSpPr>
            <p:spPr bwMode="auto">
              <a:xfrm>
                <a:off x="2985" y="3261"/>
                <a:ext cx="15"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20" name="Line 930"/>
              <p:cNvSpPr>
                <a:spLocks noChangeShapeType="1"/>
              </p:cNvSpPr>
              <p:nvPr/>
            </p:nvSpPr>
            <p:spPr bwMode="auto">
              <a:xfrm>
                <a:off x="3020" y="3369"/>
                <a:ext cx="0"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21" name="Line 931"/>
              <p:cNvSpPr>
                <a:spLocks noChangeShapeType="1"/>
              </p:cNvSpPr>
              <p:nvPr/>
            </p:nvSpPr>
            <p:spPr bwMode="auto">
              <a:xfrm flipV="1">
                <a:off x="3020" y="3370"/>
                <a:ext cx="6"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22" name="Line 932"/>
              <p:cNvSpPr>
                <a:spLocks noChangeShapeType="1"/>
              </p:cNvSpPr>
              <p:nvPr/>
            </p:nvSpPr>
            <p:spPr bwMode="auto">
              <a:xfrm>
                <a:off x="3034" y="3451"/>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23" name="Line 933"/>
              <p:cNvSpPr>
                <a:spLocks noChangeShapeType="1"/>
              </p:cNvSpPr>
              <p:nvPr/>
            </p:nvSpPr>
            <p:spPr bwMode="auto">
              <a:xfrm flipH="1" flipV="1">
                <a:off x="3036" y="3451"/>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24" name="Line 934"/>
              <p:cNvSpPr>
                <a:spLocks noChangeShapeType="1"/>
              </p:cNvSpPr>
              <p:nvPr/>
            </p:nvSpPr>
            <p:spPr bwMode="auto">
              <a:xfrm flipV="1">
                <a:off x="3047" y="3509"/>
                <a:ext cx="6"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25" name="Line 935"/>
              <p:cNvSpPr>
                <a:spLocks noChangeShapeType="1"/>
              </p:cNvSpPr>
              <p:nvPr/>
            </p:nvSpPr>
            <p:spPr bwMode="auto">
              <a:xfrm flipH="1">
                <a:off x="3043" y="3509"/>
                <a:ext cx="10"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26" name="Line 936"/>
              <p:cNvSpPr>
                <a:spLocks noChangeShapeType="1"/>
              </p:cNvSpPr>
              <p:nvPr/>
            </p:nvSpPr>
            <p:spPr bwMode="auto">
              <a:xfrm flipV="1">
                <a:off x="3064" y="3579"/>
                <a:ext cx="11"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27" name="Line 937"/>
              <p:cNvSpPr>
                <a:spLocks noChangeShapeType="1"/>
              </p:cNvSpPr>
              <p:nvPr/>
            </p:nvSpPr>
            <p:spPr bwMode="auto">
              <a:xfrm flipH="1">
                <a:off x="3056" y="3579"/>
                <a:ext cx="19"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28" name="Line 938"/>
              <p:cNvSpPr>
                <a:spLocks noChangeShapeType="1"/>
              </p:cNvSpPr>
              <p:nvPr/>
            </p:nvSpPr>
            <p:spPr bwMode="auto">
              <a:xfrm flipV="1">
                <a:off x="3122" y="739"/>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29" name="Line 939"/>
              <p:cNvSpPr>
                <a:spLocks noChangeShapeType="1"/>
              </p:cNvSpPr>
              <p:nvPr/>
            </p:nvSpPr>
            <p:spPr bwMode="auto">
              <a:xfrm flipH="1">
                <a:off x="3120" y="739"/>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30" name="Line 940"/>
              <p:cNvSpPr>
                <a:spLocks noChangeShapeType="1"/>
              </p:cNvSpPr>
              <p:nvPr/>
            </p:nvSpPr>
            <p:spPr bwMode="auto">
              <a:xfrm>
                <a:off x="3120" y="855"/>
                <a:ext cx="2"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31" name="Line 941"/>
              <p:cNvSpPr>
                <a:spLocks noChangeShapeType="1"/>
              </p:cNvSpPr>
              <p:nvPr/>
            </p:nvSpPr>
            <p:spPr bwMode="auto">
              <a:xfrm flipV="1">
                <a:off x="3122" y="855"/>
                <a:ext cx="2"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32" name="Line 942"/>
              <p:cNvSpPr>
                <a:spLocks noChangeShapeType="1"/>
              </p:cNvSpPr>
              <p:nvPr/>
            </p:nvSpPr>
            <p:spPr bwMode="auto">
              <a:xfrm flipV="1">
                <a:off x="3149" y="856"/>
                <a:ext cx="4"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33" name="Line 943"/>
              <p:cNvSpPr>
                <a:spLocks noChangeShapeType="1"/>
              </p:cNvSpPr>
              <p:nvPr/>
            </p:nvSpPr>
            <p:spPr bwMode="auto">
              <a:xfrm flipH="1">
                <a:off x="3136" y="856"/>
                <a:ext cx="17" cy="2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34" name="Line 944"/>
              <p:cNvSpPr>
                <a:spLocks noChangeShapeType="1"/>
              </p:cNvSpPr>
              <p:nvPr/>
            </p:nvSpPr>
            <p:spPr bwMode="auto">
              <a:xfrm flipV="1">
                <a:off x="3221" y="783"/>
                <a:ext cx="18" cy="8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35" name="Line 945"/>
              <p:cNvSpPr>
                <a:spLocks noChangeShapeType="1"/>
              </p:cNvSpPr>
              <p:nvPr/>
            </p:nvSpPr>
            <p:spPr bwMode="auto">
              <a:xfrm flipH="1">
                <a:off x="3181" y="783"/>
                <a:ext cx="58" cy="7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36" name="Line 946"/>
              <p:cNvSpPr>
                <a:spLocks noChangeShapeType="1"/>
              </p:cNvSpPr>
              <p:nvPr/>
            </p:nvSpPr>
            <p:spPr bwMode="auto">
              <a:xfrm flipH="1" flipV="1">
                <a:off x="3125" y="978"/>
                <a:ext cx="11" cy="4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37" name="Line 947"/>
              <p:cNvSpPr>
                <a:spLocks noChangeShapeType="1"/>
              </p:cNvSpPr>
              <p:nvPr/>
            </p:nvSpPr>
            <p:spPr bwMode="auto">
              <a:xfrm flipH="1">
                <a:off x="3112" y="978"/>
                <a:ext cx="13" cy="4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38" name="Line 948"/>
              <p:cNvSpPr>
                <a:spLocks noChangeShapeType="1"/>
              </p:cNvSpPr>
              <p:nvPr/>
            </p:nvSpPr>
            <p:spPr bwMode="auto">
              <a:xfrm flipH="1">
                <a:off x="3068" y="1219"/>
                <a:ext cx="17"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39" name="Line 949"/>
              <p:cNvSpPr>
                <a:spLocks noChangeShapeType="1"/>
              </p:cNvSpPr>
              <p:nvPr/>
            </p:nvSpPr>
            <p:spPr bwMode="auto">
              <a:xfrm flipV="1">
                <a:off x="3068" y="1226"/>
                <a:ext cx="19"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40" name="Line 950"/>
              <p:cNvSpPr>
                <a:spLocks noChangeShapeType="1"/>
              </p:cNvSpPr>
              <p:nvPr/>
            </p:nvSpPr>
            <p:spPr bwMode="auto">
              <a:xfrm>
                <a:off x="3124" y="1311"/>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41" name="Line 951"/>
              <p:cNvSpPr>
                <a:spLocks noChangeShapeType="1"/>
              </p:cNvSpPr>
              <p:nvPr/>
            </p:nvSpPr>
            <p:spPr bwMode="auto">
              <a:xfrm flipV="1">
                <a:off x="3126" y="1309"/>
                <a:ext cx="0"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42" name="Line 952"/>
              <p:cNvSpPr>
                <a:spLocks noChangeShapeType="1"/>
              </p:cNvSpPr>
              <p:nvPr/>
            </p:nvSpPr>
            <p:spPr bwMode="auto">
              <a:xfrm flipH="1" flipV="1">
                <a:off x="3113" y="1389"/>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43" name="Line 953"/>
              <p:cNvSpPr>
                <a:spLocks noChangeShapeType="1"/>
              </p:cNvSpPr>
              <p:nvPr/>
            </p:nvSpPr>
            <p:spPr bwMode="auto">
              <a:xfrm>
                <a:off x="3113" y="1389"/>
                <a:ext cx="4"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44" name="Line 954"/>
              <p:cNvSpPr>
                <a:spLocks noChangeShapeType="1"/>
              </p:cNvSpPr>
              <p:nvPr/>
            </p:nvSpPr>
            <p:spPr bwMode="auto">
              <a:xfrm flipH="1" flipV="1">
                <a:off x="3122" y="1474"/>
                <a:ext cx="2"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45" name="Line 955"/>
              <p:cNvSpPr>
                <a:spLocks noChangeShapeType="1"/>
              </p:cNvSpPr>
              <p:nvPr/>
            </p:nvSpPr>
            <p:spPr bwMode="auto">
              <a:xfrm flipH="1">
                <a:off x="3120" y="1474"/>
                <a:ext cx="2"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46" name="Line 956"/>
              <p:cNvSpPr>
                <a:spLocks noChangeShapeType="1"/>
              </p:cNvSpPr>
              <p:nvPr/>
            </p:nvSpPr>
            <p:spPr bwMode="auto">
              <a:xfrm flipH="1" flipV="1">
                <a:off x="3131" y="1508"/>
                <a:ext cx="3"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47" name="Line 957"/>
              <p:cNvSpPr>
                <a:spLocks noChangeShapeType="1"/>
              </p:cNvSpPr>
              <p:nvPr/>
            </p:nvSpPr>
            <p:spPr bwMode="auto">
              <a:xfrm flipH="1">
                <a:off x="3121" y="1508"/>
                <a:ext cx="10"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48" name="Line 958"/>
              <p:cNvSpPr>
                <a:spLocks noChangeShapeType="1"/>
              </p:cNvSpPr>
              <p:nvPr/>
            </p:nvSpPr>
            <p:spPr bwMode="auto">
              <a:xfrm flipH="1">
                <a:off x="3109" y="1695"/>
                <a:ext cx="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49" name="Line 959"/>
              <p:cNvSpPr>
                <a:spLocks noChangeShapeType="1"/>
              </p:cNvSpPr>
              <p:nvPr/>
            </p:nvSpPr>
            <p:spPr bwMode="auto">
              <a:xfrm flipV="1">
                <a:off x="3109" y="1697"/>
                <a:ext cx="8"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50" name="Line 960"/>
              <p:cNvSpPr>
                <a:spLocks noChangeShapeType="1"/>
              </p:cNvSpPr>
              <p:nvPr/>
            </p:nvSpPr>
            <p:spPr bwMode="auto">
              <a:xfrm>
                <a:off x="3075" y="1956"/>
                <a:ext cx="11" cy="9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51" name="Line 961"/>
              <p:cNvSpPr>
                <a:spLocks noChangeShapeType="1"/>
              </p:cNvSpPr>
              <p:nvPr/>
            </p:nvSpPr>
            <p:spPr bwMode="auto">
              <a:xfrm flipV="1">
                <a:off x="3086" y="1962"/>
                <a:ext cx="34" cy="9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52" name="Line 962"/>
              <p:cNvSpPr>
                <a:spLocks noChangeShapeType="1"/>
              </p:cNvSpPr>
              <p:nvPr/>
            </p:nvSpPr>
            <p:spPr bwMode="auto">
              <a:xfrm>
                <a:off x="3075" y="1994"/>
                <a:ext cx="2" cy="7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53" name="Line 963"/>
              <p:cNvSpPr>
                <a:spLocks noChangeShapeType="1"/>
              </p:cNvSpPr>
              <p:nvPr/>
            </p:nvSpPr>
            <p:spPr bwMode="auto">
              <a:xfrm flipV="1">
                <a:off x="3077" y="2002"/>
                <a:ext cx="32" cy="6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54" name="Line 964"/>
              <p:cNvSpPr>
                <a:spLocks noChangeShapeType="1"/>
              </p:cNvSpPr>
              <p:nvPr/>
            </p:nvSpPr>
            <p:spPr bwMode="auto">
              <a:xfrm>
                <a:off x="3122" y="1962"/>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55" name="Line 965"/>
              <p:cNvSpPr>
                <a:spLocks noChangeShapeType="1"/>
              </p:cNvSpPr>
              <p:nvPr/>
            </p:nvSpPr>
            <p:spPr bwMode="auto">
              <a:xfrm flipV="1">
                <a:off x="3124" y="1962"/>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56" name="Freeform 966"/>
              <p:cNvSpPr>
                <a:spLocks/>
              </p:cNvSpPr>
              <p:nvPr/>
            </p:nvSpPr>
            <p:spPr bwMode="auto">
              <a:xfrm>
                <a:off x="3117" y="2044"/>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12" y="0"/>
                    </a:moveTo>
                    <a:lnTo>
                      <a:pt x="17" y="2"/>
                    </a:lnTo>
                    <a:lnTo>
                      <a:pt x="23" y="8"/>
                    </a:lnTo>
                    <a:lnTo>
                      <a:pt x="23" y="15"/>
                    </a:lnTo>
                    <a:lnTo>
                      <a:pt x="17" y="21"/>
                    </a:lnTo>
                    <a:lnTo>
                      <a:pt x="12" y="23"/>
                    </a:lnTo>
                    <a:lnTo>
                      <a:pt x="4" y="19"/>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057" name="Line 967"/>
              <p:cNvSpPr>
                <a:spLocks noChangeShapeType="1"/>
              </p:cNvSpPr>
              <p:nvPr/>
            </p:nvSpPr>
            <p:spPr bwMode="auto">
              <a:xfrm flipV="1">
                <a:off x="3126" y="2137"/>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58" name="Line 968"/>
              <p:cNvSpPr>
                <a:spLocks noChangeShapeType="1"/>
              </p:cNvSpPr>
              <p:nvPr/>
            </p:nvSpPr>
            <p:spPr bwMode="auto">
              <a:xfrm flipH="1">
                <a:off x="3126" y="2137"/>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59" name="Line 969"/>
              <p:cNvSpPr>
                <a:spLocks noChangeShapeType="1"/>
              </p:cNvSpPr>
              <p:nvPr/>
            </p:nvSpPr>
            <p:spPr bwMode="auto">
              <a:xfrm flipH="1">
                <a:off x="3117" y="2230"/>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60" name="Line 970"/>
              <p:cNvSpPr>
                <a:spLocks noChangeShapeType="1"/>
              </p:cNvSpPr>
              <p:nvPr/>
            </p:nvSpPr>
            <p:spPr bwMode="auto">
              <a:xfrm>
                <a:off x="3117" y="2230"/>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61" name="Line 971"/>
              <p:cNvSpPr>
                <a:spLocks noChangeShapeType="1"/>
              </p:cNvSpPr>
              <p:nvPr/>
            </p:nvSpPr>
            <p:spPr bwMode="auto">
              <a:xfrm flipH="1">
                <a:off x="3107" y="2337"/>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62" name="Line 972"/>
              <p:cNvSpPr>
                <a:spLocks noChangeShapeType="1"/>
              </p:cNvSpPr>
              <p:nvPr/>
            </p:nvSpPr>
            <p:spPr bwMode="auto">
              <a:xfrm flipV="1">
                <a:off x="3107" y="2339"/>
                <a:ext cx="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63" name="Line 973"/>
              <p:cNvSpPr>
                <a:spLocks noChangeShapeType="1"/>
              </p:cNvSpPr>
              <p:nvPr/>
            </p:nvSpPr>
            <p:spPr bwMode="auto">
              <a:xfrm>
                <a:off x="3142" y="2431"/>
                <a:ext cx="1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64" name="Line 974"/>
              <p:cNvSpPr>
                <a:spLocks noChangeShapeType="1"/>
              </p:cNvSpPr>
              <p:nvPr/>
            </p:nvSpPr>
            <p:spPr bwMode="auto">
              <a:xfrm flipH="1" flipV="1">
                <a:off x="3144" y="2426"/>
                <a:ext cx="9"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65" name="Line 975"/>
              <p:cNvSpPr>
                <a:spLocks noChangeShapeType="1"/>
              </p:cNvSpPr>
              <p:nvPr/>
            </p:nvSpPr>
            <p:spPr bwMode="auto">
              <a:xfrm flipV="1">
                <a:off x="3224" y="2429"/>
                <a:ext cx="40"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66" name="Line 976"/>
              <p:cNvSpPr>
                <a:spLocks noChangeShapeType="1"/>
              </p:cNvSpPr>
              <p:nvPr/>
            </p:nvSpPr>
            <p:spPr bwMode="auto">
              <a:xfrm flipH="1">
                <a:off x="3211" y="2429"/>
                <a:ext cx="53"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67" name="Line 977"/>
              <p:cNvSpPr>
                <a:spLocks noChangeShapeType="1"/>
              </p:cNvSpPr>
              <p:nvPr/>
            </p:nvSpPr>
            <p:spPr bwMode="auto">
              <a:xfrm flipV="1">
                <a:off x="3297" y="2427"/>
                <a:ext cx="62" cy="8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68" name="Line 978"/>
              <p:cNvSpPr>
                <a:spLocks noChangeShapeType="1"/>
              </p:cNvSpPr>
              <p:nvPr/>
            </p:nvSpPr>
            <p:spPr bwMode="auto">
              <a:xfrm flipH="1">
                <a:off x="3266" y="2427"/>
                <a:ext cx="93"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69" name="Line 979"/>
              <p:cNvSpPr>
                <a:spLocks noChangeShapeType="1"/>
              </p:cNvSpPr>
              <p:nvPr/>
            </p:nvSpPr>
            <p:spPr bwMode="auto">
              <a:xfrm flipV="1">
                <a:off x="3288" y="2530"/>
                <a:ext cx="60" cy="7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70" name="Line 980"/>
              <p:cNvSpPr>
                <a:spLocks noChangeShapeType="1"/>
              </p:cNvSpPr>
              <p:nvPr/>
            </p:nvSpPr>
            <p:spPr bwMode="auto">
              <a:xfrm flipH="1">
                <a:off x="3259" y="2530"/>
                <a:ext cx="89" cy="3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71" name="Line 981"/>
              <p:cNvSpPr>
                <a:spLocks noChangeShapeType="1"/>
              </p:cNvSpPr>
              <p:nvPr/>
            </p:nvSpPr>
            <p:spPr bwMode="auto">
              <a:xfrm flipV="1">
                <a:off x="3175" y="2700"/>
                <a:ext cx="13"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72" name="Line 982"/>
              <p:cNvSpPr>
                <a:spLocks noChangeShapeType="1"/>
              </p:cNvSpPr>
              <p:nvPr/>
            </p:nvSpPr>
            <p:spPr bwMode="auto">
              <a:xfrm flipH="1">
                <a:off x="3158" y="2700"/>
                <a:ext cx="30"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73" name="Line 983"/>
              <p:cNvSpPr>
                <a:spLocks noChangeShapeType="1"/>
              </p:cNvSpPr>
              <p:nvPr/>
            </p:nvSpPr>
            <p:spPr bwMode="auto">
              <a:xfrm>
                <a:off x="3119" y="2891"/>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74" name="Line 984"/>
              <p:cNvSpPr>
                <a:spLocks noChangeShapeType="1"/>
              </p:cNvSpPr>
              <p:nvPr/>
            </p:nvSpPr>
            <p:spPr bwMode="auto">
              <a:xfrm flipV="1">
                <a:off x="3119" y="2891"/>
                <a:ext cx="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75" name="Line 985"/>
              <p:cNvSpPr>
                <a:spLocks noChangeShapeType="1"/>
              </p:cNvSpPr>
              <p:nvPr/>
            </p:nvSpPr>
            <p:spPr bwMode="auto">
              <a:xfrm>
                <a:off x="3134" y="3002"/>
                <a:ext cx="10"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76" name="Line 986"/>
              <p:cNvSpPr>
                <a:spLocks noChangeShapeType="1"/>
              </p:cNvSpPr>
              <p:nvPr/>
            </p:nvSpPr>
            <p:spPr bwMode="auto">
              <a:xfrm flipH="1" flipV="1">
                <a:off x="3138" y="2998"/>
                <a:ext cx="6"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77" name="Line 987"/>
              <p:cNvSpPr>
                <a:spLocks noChangeShapeType="1"/>
              </p:cNvSpPr>
              <p:nvPr/>
            </p:nvSpPr>
            <p:spPr bwMode="auto">
              <a:xfrm flipH="1" flipV="1">
                <a:off x="3111" y="3055"/>
                <a:ext cx="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78" name="Line 988"/>
              <p:cNvSpPr>
                <a:spLocks noChangeShapeType="1"/>
              </p:cNvSpPr>
              <p:nvPr/>
            </p:nvSpPr>
            <p:spPr bwMode="auto">
              <a:xfrm>
                <a:off x="3111" y="3055"/>
                <a:ext cx="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79" name="Line 989"/>
              <p:cNvSpPr>
                <a:spLocks noChangeShapeType="1"/>
              </p:cNvSpPr>
              <p:nvPr/>
            </p:nvSpPr>
            <p:spPr bwMode="auto">
              <a:xfrm flipH="1" flipV="1">
                <a:off x="3094" y="3128"/>
                <a:ext cx="1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80" name="Line 990"/>
              <p:cNvSpPr>
                <a:spLocks noChangeShapeType="1"/>
              </p:cNvSpPr>
              <p:nvPr/>
            </p:nvSpPr>
            <p:spPr bwMode="auto">
              <a:xfrm>
                <a:off x="3094" y="3128"/>
                <a:ext cx="6"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81" name="Line 991"/>
              <p:cNvSpPr>
                <a:spLocks noChangeShapeType="1"/>
              </p:cNvSpPr>
              <p:nvPr/>
            </p:nvSpPr>
            <p:spPr bwMode="auto">
              <a:xfrm flipH="1">
                <a:off x="3098" y="3266"/>
                <a:ext cx="8"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82" name="Line 992"/>
              <p:cNvSpPr>
                <a:spLocks noChangeShapeType="1"/>
              </p:cNvSpPr>
              <p:nvPr/>
            </p:nvSpPr>
            <p:spPr bwMode="auto">
              <a:xfrm flipV="1">
                <a:off x="3098" y="3270"/>
                <a:ext cx="9"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83" name="Line 993"/>
              <p:cNvSpPr>
                <a:spLocks noChangeShapeType="1"/>
              </p:cNvSpPr>
              <p:nvPr/>
            </p:nvSpPr>
            <p:spPr bwMode="auto">
              <a:xfrm>
                <a:off x="3111" y="3385"/>
                <a:ext cx="2"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84" name="Line 994"/>
              <p:cNvSpPr>
                <a:spLocks noChangeShapeType="1"/>
              </p:cNvSpPr>
              <p:nvPr/>
            </p:nvSpPr>
            <p:spPr bwMode="auto">
              <a:xfrm flipV="1">
                <a:off x="3113" y="3387"/>
                <a:ext cx="7"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85" name="Line 995"/>
              <p:cNvSpPr>
                <a:spLocks noChangeShapeType="1"/>
              </p:cNvSpPr>
              <p:nvPr/>
            </p:nvSpPr>
            <p:spPr bwMode="auto">
              <a:xfrm>
                <a:off x="3117" y="3459"/>
                <a:ext cx="0"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86" name="Line 996"/>
              <p:cNvSpPr>
                <a:spLocks noChangeShapeType="1"/>
              </p:cNvSpPr>
              <p:nvPr/>
            </p:nvSpPr>
            <p:spPr bwMode="auto">
              <a:xfrm flipV="1">
                <a:off x="3117" y="3459"/>
                <a:ext cx="3"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87" name="Freeform 997"/>
              <p:cNvSpPr>
                <a:spLocks/>
              </p:cNvSpPr>
              <p:nvPr/>
            </p:nvSpPr>
            <p:spPr bwMode="auto">
              <a:xfrm>
                <a:off x="3117" y="3531"/>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12" y="0"/>
                    </a:moveTo>
                    <a:lnTo>
                      <a:pt x="17" y="2"/>
                    </a:lnTo>
                    <a:lnTo>
                      <a:pt x="23" y="8"/>
                    </a:lnTo>
                    <a:lnTo>
                      <a:pt x="23" y="15"/>
                    </a:lnTo>
                    <a:lnTo>
                      <a:pt x="17" y="21"/>
                    </a:lnTo>
                    <a:lnTo>
                      <a:pt x="12" y="23"/>
                    </a:lnTo>
                    <a:lnTo>
                      <a:pt x="4" y="19"/>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088" name="Line 998"/>
              <p:cNvSpPr>
                <a:spLocks noChangeShapeType="1"/>
              </p:cNvSpPr>
              <p:nvPr/>
            </p:nvSpPr>
            <p:spPr bwMode="auto">
              <a:xfrm flipV="1">
                <a:off x="3142" y="3617"/>
                <a:ext cx="7"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89" name="Line 999"/>
              <p:cNvSpPr>
                <a:spLocks noChangeShapeType="1"/>
              </p:cNvSpPr>
              <p:nvPr/>
            </p:nvSpPr>
            <p:spPr bwMode="auto">
              <a:xfrm flipH="1">
                <a:off x="3140" y="3617"/>
                <a:ext cx="9"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90" name="Freeform 1000"/>
              <p:cNvSpPr>
                <a:spLocks/>
              </p:cNvSpPr>
              <p:nvPr/>
            </p:nvSpPr>
            <p:spPr bwMode="auto">
              <a:xfrm>
                <a:off x="3210" y="73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2" y="7"/>
                    </a:lnTo>
                    <a:lnTo>
                      <a:pt x="22" y="16"/>
                    </a:lnTo>
                    <a:lnTo>
                      <a:pt x="19" y="18"/>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091" name="Line 1001"/>
              <p:cNvSpPr>
                <a:spLocks noChangeShapeType="1"/>
              </p:cNvSpPr>
              <p:nvPr/>
            </p:nvSpPr>
            <p:spPr bwMode="auto">
              <a:xfrm flipV="1">
                <a:off x="3217" y="838"/>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92" name="Line 1002"/>
              <p:cNvSpPr>
                <a:spLocks noChangeShapeType="1"/>
              </p:cNvSpPr>
              <p:nvPr/>
            </p:nvSpPr>
            <p:spPr bwMode="auto">
              <a:xfrm flipH="1">
                <a:off x="3217" y="838"/>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93" name="Line 1003"/>
              <p:cNvSpPr>
                <a:spLocks noChangeShapeType="1"/>
              </p:cNvSpPr>
              <p:nvPr/>
            </p:nvSpPr>
            <p:spPr bwMode="auto">
              <a:xfrm flipH="1" flipV="1">
                <a:off x="3195" y="878"/>
                <a:ext cx="11"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94" name="Line 1004"/>
              <p:cNvSpPr>
                <a:spLocks noChangeShapeType="1"/>
              </p:cNvSpPr>
              <p:nvPr/>
            </p:nvSpPr>
            <p:spPr bwMode="auto">
              <a:xfrm>
                <a:off x="3195" y="878"/>
                <a:ext cx="2"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95" name="Line 1005"/>
              <p:cNvSpPr>
                <a:spLocks noChangeShapeType="1"/>
              </p:cNvSpPr>
              <p:nvPr/>
            </p:nvSpPr>
            <p:spPr bwMode="auto">
              <a:xfrm flipH="1" flipV="1">
                <a:off x="3257" y="792"/>
                <a:ext cx="6" cy="8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96" name="Line 1006"/>
              <p:cNvSpPr>
                <a:spLocks noChangeShapeType="1"/>
              </p:cNvSpPr>
              <p:nvPr/>
            </p:nvSpPr>
            <p:spPr bwMode="auto">
              <a:xfrm flipH="1">
                <a:off x="3223" y="792"/>
                <a:ext cx="34" cy="7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97" name="Line 1007"/>
              <p:cNvSpPr>
                <a:spLocks noChangeShapeType="1"/>
              </p:cNvSpPr>
              <p:nvPr/>
            </p:nvSpPr>
            <p:spPr bwMode="auto">
              <a:xfrm flipH="1" flipV="1">
                <a:off x="3248" y="901"/>
                <a:ext cx="7" cy="7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98" name="Line 1008"/>
              <p:cNvSpPr>
                <a:spLocks noChangeShapeType="1"/>
              </p:cNvSpPr>
              <p:nvPr/>
            </p:nvSpPr>
            <p:spPr bwMode="auto">
              <a:xfrm flipH="1">
                <a:off x="3219" y="901"/>
                <a:ext cx="29" cy="7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99" name="Line 1009"/>
              <p:cNvSpPr>
                <a:spLocks noChangeShapeType="1"/>
              </p:cNvSpPr>
              <p:nvPr/>
            </p:nvSpPr>
            <p:spPr bwMode="auto">
              <a:xfrm>
                <a:off x="3215" y="1220"/>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00" name="Line 1010"/>
              <p:cNvSpPr>
                <a:spLocks noChangeShapeType="1"/>
              </p:cNvSpPr>
              <p:nvPr/>
            </p:nvSpPr>
            <p:spPr bwMode="auto">
              <a:xfrm flipV="1">
                <a:off x="3217" y="1219"/>
                <a:ext cx="0"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01" name="Line 1011"/>
              <p:cNvSpPr>
                <a:spLocks noChangeShapeType="1"/>
              </p:cNvSpPr>
              <p:nvPr/>
            </p:nvSpPr>
            <p:spPr bwMode="auto">
              <a:xfrm flipH="1">
                <a:off x="3171" y="1328"/>
                <a:ext cx="11"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02" name="Line 1012"/>
              <p:cNvSpPr>
                <a:spLocks noChangeShapeType="1"/>
              </p:cNvSpPr>
              <p:nvPr/>
            </p:nvSpPr>
            <p:spPr bwMode="auto">
              <a:xfrm flipV="1">
                <a:off x="3171" y="1336"/>
                <a:ext cx="18"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03" name="Line 1013"/>
              <p:cNvSpPr>
                <a:spLocks noChangeShapeType="1"/>
              </p:cNvSpPr>
              <p:nvPr/>
            </p:nvSpPr>
            <p:spPr bwMode="auto">
              <a:xfrm flipH="1" flipV="1">
                <a:off x="3193" y="1376"/>
                <a:ext cx="9"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04" name="Line 1014"/>
              <p:cNvSpPr>
                <a:spLocks noChangeShapeType="1"/>
              </p:cNvSpPr>
              <p:nvPr/>
            </p:nvSpPr>
            <p:spPr bwMode="auto">
              <a:xfrm>
                <a:off x="3193" y="1376"/>
                <a:ext cx="5"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05" name="Line 1015"/>
              <p:cNvSpPr>
                <a:spLocks noChangeShapeType="1"/>
              </p:cNvSpPr>
              <p:nvPr/>
            </p:nvSpPr>
            <p:spPr bwMode="auto">
              <a:xfrm flipV="1">
                <a:off x="3230" y="1478"/>
                <a:ext cx="4"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06" name="Line 1016"/>
              <p:cNvSpPr>
                <a:spLocks noChangeShapeType="1"/>
              </p:cNvSpPr>
              <p:nvPr/>
            </p:nvSpPr>
            <p:spPr bwMode="auto">
              <a:xfrm flipH="1">
                <a:off x="3226" y="1478"/>
                <a:ext cx="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07" name="Line 1017"/>
              <p:cNvSpPr>
                <a:spLocks noChangeShapeType="1"/>
              </p:cNvSpPr>
              <p:nvPr/>
            </p:nvSpPr>
            <p:spPr bwMode="auto">
              <a:xfrm flipV="1">
                <a:off x="3314" y="1548"/>
                <a:ext cx="43" cy="2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08" name="Line 1018"/>
              <p:cNvSpPr>
                <a:spLocks noChangeShapeType="1"/>
              </p:cNvSpPr>
              <p:nvPr/>
            </p:nvSpPr>
            <p:spPr bwMode="auto">
              <a:xfrm flipH="1">
                <a:off x="3308" y="1548"/>
                <a:ext cx="49"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09" name="Line 1019"/>
              <p:cNvSpPr>
                <a:spLocks noChangeShapeType="1"/>
              </p:cNvSpPr>
              <p:nvPr/>
            </p:nvSpPr>
            <p:spPr bwMode="auto">
              <a:xfrm>
                <a:off x="3344" y="1746"/>
                <a:ext cx="74"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10" name="Line 1020"/>
              <p:cNvSpPr>
                <a:spLocks noChangeShapeType="1"/>
              </p:cNvSpPr>
              <p:nvPr/>
            </p:nvSpPr>
            <p:spPr bwMode="auto">
              <a:xfrm flipH="1" flipV="1">
                <a:off x="3357" y="1712"/>
                <a:ext cx="61"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11" name="Line 1021"/>
              <p:cNvSpPr>
                <a:spLocks noChangeShapeType="1"/>
              </p:cNvSpPr>
              <p:nvPr/>
            </p:nvSpPr>
            <p:spPr bwMode="auto">
              <a:xfrm>
                <a:off x="3310" y="1941"/>
                <a:ext cx="75" cy="6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12" name="Line 1022"/>
              <p:cNvSpPr>
                <a:spLocks noChangeShapeType="1"/>
              </p:cNvSpPr>
              <p:nvPr/>
            </p:nvSpPr>
            <p:spPr bwMode="auto">
              <a:xfrm flipH="1" flipV="1">
                <a:off x="3347" y="1915"/>
                <a:ext cx="38" cy="9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13" name="Line 1023"/>
              <p:cNvSpPr>
                <a:spLocks noChangeShapeType="1"/>
              </p:cNvSpPr>
              <p:nvPr/>
            </p:nvSpPr>
            <p:spPr bwMode="auto">
              <a:xfrm>
                <a:off x="3206" y="1980"/>
                <a:ext cx="17" cy="5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14" name="Line 1024"/>
              <p:cNvSpPr>
                <a:spLocks noChangeShapeType="1"/>
              </p:cNvSpPr>
              <p:nvPr/>
            </p:nvSpPr>
            <p:spPr bwMode="auto">
              <a:xfrm flipV="1">
                <a:off x="3223" y="1978"/>
                <a:ext cx="11" cy="5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15" name="Line 1025"/>
              <p:cNvSpPr>
                <a:spLocks noChangeShapeType="1"/>
              </p:cNvSpPr>
              <p:nvPr/>
            </p:nvSpPr>
            <p:spPr bwMode="auto">
              <a:xfrm>
                <a:off x="3211" y="1987"/>
                <a:ext cx="2"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16" name="Line 1026"/>
              <p:cNvSpPr>
                <a:spLocks noChangeShapeType="1"/>
              </p:cNvSpPr>
              <p:nvPr/>
            </p:nvSpPr>
            <p:spPr bwMode="auto">
              <a:xfrm flipV="1">
                <a:off x="3213" y="1987"/>
                <a:ext cx="6"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17" name="Line 1027"/>
              <p:cNvSpPr>
                <a:spLocks noChangeShapeType="1"/>
              </p:cNvSpPr>
              <p:nvPr/>
            </p:nvSpPr>
            <p:spPr bwMode="auto">
              <a:xfrm flipH="1">
                <a:off x="3210" y="2047"/>
                <a:ext cx="1"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18" name="Line 1028"/>
              <p:cNvSpPr>
                <a:spLocks noChangeShapeType="1"/>
              </p:cNvSpPr>
              <p:nvPr/>
            </p:nvSpPr>
            <p:spPr bwMode="auto">
              <a:xfrm>
                <a:off x="3210" y="2047"/>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19" name="Line 1029"/>
              <p:cNvSpPr>
                <a:spLocks noChangeShapeType="1"/>
              </p:cNvSpPr>
              <p:nvPr/>
            </p:nvSpPr>
            <p:spPr bwMode="auto">
              <a:xfrm flipH="1">
                <a:off x="3213" y="214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20" name="Line 1030"/>
              <p:cNvSpPr>
                <a:spLocks noChangeShapeType="1"/>
              </p:cNvSpPr>
              <p:nvPr/>
            </p:nvSpPr>
            <p:spPr bwMode="auto">
              <a:xfrm flipV="1">
                <a:off x="3213" y="214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21" name="Line 1031"/>
              <p:cNvSpPr>
                <a:spLocks noChangeShapeType="1"/>
              </p:cNvSpPr>
              <p:nvPr/>
            </p:nvSpPr>
            <p:spPr bwMode="auto">
              <a:xfrm flipV="1">
                <a:off x="3217" y="2233"/>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22" name="Line 1032"/>
              <p:cNvSpPr>
                <a:spLocks noChangeShapeType="1"/>
              </p:cNvSpPr>
              <p:nvPr/>
            </p:nvSpPr>
            <p:spPr bwMode="auto">
              <a:xfrm flipH="1">
                <a:off x="3217" y="223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23" name="Line 1033"/>
              <p:cNvSpPr>
                <a:spLocks noChangeShapeType="1"/>
              </p:cNvSpPr>
              <p:nvPr/>
            </p:nvSpPr>
            <p:spPr bwMode="auto">
              <a:xfrm flipV="1">
                <a:off x="3219" y="2323"/>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24" name="Line 1034"/>
              <p:cNvSpPr>
                <a:spLocks noChangeShapeType="1"/>
              </p:cNvSpPr>
              <p:nvPr/>
            </p:nvSpPr>
            <p:spPr bwMode="auto">
              <a:xfrm flipH="1">
                <a:off x="3219" y="2323"/>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25" name="Line 1035"/>
              <p:cNvSpPr>
                <a:spLocks noChangeShapeType="1"/>
              </p:cNvSpPr>
              <p:nvPr/>
            </p:nvSpPr>
            <p:spPr bwMode="auto">
              <a:xfrm flipH="1">
                <a:off x="3204" y="2422"/>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26" name="Line 1036"/>
              <p:cNvSpPr>
                <a:spLocks noChangeShapeType="1"/>
              </p:cNvSpPr>
              <p:nvPr/>
            </p:nvSpPr>
            <p:spPr bwMode="auto">
              <a:xfrm>
                <a:off x="3204" y="2424"/>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27" name="Line 1037"/>
              <p:cNvSpPr>
                <a:spLocks noChangeShapeType="1"/>
              </p:cNvSpPr>
              <p:nvPr/>
            </p:nvSpPr>
            <p:spPr bwMode="auto">
              <a:xfrm flipH="1">
                <a:off x="3208" y="2524"/>
                <a:ext cx="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28" name="Line 1038"/>
              <p:cNvSpPr>
                <a:spLocks noChangeShapeType="1"/>
              </p:cNvSpPr>
              <p:nvPr/>
            </p:nvSpPr>
            <p:spPr bwMode="auto">
              <a:xfrm flipV="1">
                <a:off x="3208" y="2526"/>
                <a:ext cx="3"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29" name="Line 1039"/>
              <p:cNvSpPr>
                <a:spLocks noChangeShapeType="1"/>
              </p:cNvSpPr>
              <p:nvPr/>
            </p:nvSpPr>
            <p:spPr bwMode="auto">
              <a:xfrm flipV="1">
                <a:off x="3261" y="2600"/>
                <a:ext cx="2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30" name="Line 1040"/>
              <p:cNvSpPr>
                <a:spLocks noChangeShapeType="1"/>
              </p:cNvSpPr>
              <p:nvPr/>
            </p:nvSpPr>
            <p:spPr bwMode="auto">
              <a:xfrm flipH="1" flipV="1">
                <a:off x="3259" y="2596"/>
                <a:ext cx="2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31" name="Line 1041"/>
              <p:cNvSpPr>
                <a:spLocks noChangeShapeType="1"/>
              </p:cNvSpPr>
              <p:nvPr/>
            </p:nvSpPr>
            <p:spPr bwMode="auto">
              <a:xfrm flipV="1">
                <a:off x="3350" y="2540"/>
                <a:ext cx="47" cy="6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32" name="Line 1042"/>
              <p:cNvSpPr>
                <a:spLocks noChangeShapeType="1"/>
              </p:cNvSpPr>
              <p:nvPr/>
            </p:nvSpPr>
            <p:spPr bwMode="auto">
              <a:xfrm flipH="1">
                <a:off x="3324" y="2540"/>
                <a:ext cx="73"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33" name="Line 1043"/>
              <p:cNvSpPr>
                <a:spLocks noChangeShapeType="1"/>
              </p:cNvSpPr>
              <p:nvPr/>
            </p:nvSpPr>
            <p:spPr bwMode="auto">
              <a:xfrm flipV="1">
                <a:off x="3344" y="2551"/>
                <a:ext cx="35" cy="9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34" name="Line 1044"/>
              <p:cNvSpPr>
                <a:spLocks noChangeShapeType="1"/>
              </p:cNvSpPr>
              <p:nvPr/>
            </p:nvSpPr>
            <p:spPr bwMode="auto">
              <a:xfrm flipH="1">
                <a:off x="3305" y="2551"/>
                <a:ext cx="74" cy="6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35" name="Line 1045"/>
              <p:cNvSpPr>
                <a:spLocks noChangeShapeType="1"/>
              </p:cNvSpPr>
              <p:nvPr/>
            </p:nvSpPr>
            <p:spPr bwMode="auto">
              <a:xfrm flipH="1" flipV="1">
                <a:off x="3231" y="2798"/>
                <a:ext cx="2"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36" name="Line 1046"/>
              <p:cNvSpPr>
                <a:spLocks noChangeShapeType="1"/>
              </p:cNvSpPr>
              <p:nvPr/>
            </p:nvSpPr>
            <p:spPr bwMode="auto">
              <a:xfrm flipH="1">
                <a:off x="3218" y="2798"/>
                <a:ext cx="13"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37" name="Line 1047"/>
              <p:cNvSpPr>
                <a:spLocks noChangeShapeType="1"/>
              </p:cNvSpPr>
              <p:nvPr/>
            </p:nvSpPr>
            <p:spPr bwMode="auto">
              <a:xfrm>
                <a:off x="3211" y="2982"/>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38" name="Line 1048"/>
              <p:cNvSpPr>
                <a:spLocks noChangeShapeType="1"/>
              </p:cNvSpPr>
              <p:nvPr/>
            </p:nvSpPr>
            <p:spPr bwMode="auto">
              <a:xfrm flipV="1">
                <a:off x="3211" y="298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39" name="Line 1049"/>
              <p:cNvSpPr>
                <a:spLocks noChangeShapeType="1"/>
              </p:cNvSpPr>
              <p:nvPr/>
            </p:nvSpPr>
            <p:spPr bwMode="auto">
              <a:xfrm flipH="1" flipV="1">
                <a:off x="3200" y="3041"/>
                <a:ext cx="8"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40" name="Line 1050"/>
              <p:cNvSpPr>
                <a:spLocks noChangeShapeType="1"/>
              </p:cNvSpPr>
              <p:nvPr/>
            </p:nvSpPr>
            <p:spPr bwMode="auto">
              <a:xfrm>
                <a:off x="3200" y="3041"/>
                <a:ext cx="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41" name="Line 1051"/>
              <p:cNvSpPr>
                <a:spLocks noChangeShapeType="1"/>
              </p:cNvSpPr>
              <p:nvPr/>
            </p:nvSpPr>
            <p:spPr bwMode="auto">
              <a:xfrm flipH="1" flipV="1">
                <a:off x="3198" y="3139"/>
                <a:ext cx="8"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42" name="Line 1052"/>
              <p:cNvSpPr>
                <a:spLocks noChangeShapeType="1"/>
              </p:cNvSpPr>
              <p:nvPr/>
            </p:nvSpPr>
            <p:spPr bwMode="auto">
              <a:xfrm>
                <a:off x="3198" y="3139"/>
                <a:ext cx="4"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43" name="Line 1053"/>
              <p:cNvSpPr>
                <a:spLocks noChangeShapeType="1"/>
              </p:cNvSpPr>
              <p:nvPr/>
            </p:nvSpPr>
            <p:spPr bwMode="auto">
              <a:xfrm>
                <a:off x="3213" y="3272"/>
                <a:ext cx="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44" name="Line 1054"/>
              <p:cNvSpPr>
                <a:spLocks noChangeShapeType="1"/>
              </p:cNvSpPr>
              <p:nvPr/>
            </p:nvSpPr>
            <p:spPr bwMode="auto">
              <a:xfrm flipV="1">
                <a:off x="3215" y="3272"/>
                <a:ext cx="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45" name="Line 1055"/>
              <p:cNvSpPr>
                <a:spLocks noChangeShapeType="1"/>
              </p:cNvSpPr>
              <p:nvPr/>
            </p:nvSpPr>
            <p:spPr bwMode="auto">
              <a:xfrm flipH="1">
                <a:off x="3182" y="3380"/>
                <a:ext cx="7"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46" name="Line 1056"/>
              <p:cNvSpPr>
                <a:spLocks noChangeShapeType="1"/>
              </p:cNvSpPr>
              <p:nvPr/>
            </p:nvSpPr>
            <p:spPr bwMode="auto">
              <a:xfrm flipV="1">
                <a:off x="3182" y="3385"/>
                <a:ext cx="15"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47" name="Line 1057"/>
              <p:cNvSpPr>
                <a:spLocks noChangeShapeType="1"/>
              </p:cNvSpPr>
              <p:nvPr/>
            </p:nvSpPr>
            <p:spPr bwMode="auto">
              <a:xfrm flipH="1">
                <a:off x="3195" y="3455"/>
                <a:ext cx="3"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48" name="Line 1058"/>
              <p:cNvSpPr>
                <a:spLocks noChangeShapeType="1"/>
              </p:cNvSpPr>
              <p:nvPr/>
            </p:nvSpPr>
            <p:spPr bwMode="auto">
              <a:xfrm flipV="1">
                <a:off x="3195" y="3459"/>
                <a:ext cx="7"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49" name="Line 1059"/>
              <p:cNvSpPr>
                <a:spLocks noChangeShapeType="1"/>
              </p:cNvSpPr>
              <p:nvPr/>
            </p:nvSpPr>
            <p:spPr bwMode="auto">
              <a:xfrm flipH="1">
                <a:off x="3210" y="3539"/>
                <a:ext cx="1"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50" name="Line 1060"/>
              <p:cNvSpPr>
                <a:spLocks noChangeShapeType="1"/>
              </p:cNvSpPr>
              <p:nvPr/>
            </p:nvSpPr>
            <p:spPr bwMode="auto">
              <a:xfrm flipV="1">
                <a:off x="3210" y="3539"/>
                <a:ext cx="1"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51" name="Freeform 1061"/>
              <p:cNvSpPr>
                <a:spLocks/>
              </p:cNvSpPr>
              <p:nvPr/>
            </p:nvSpPr>
            <p:spPr bwMode="auto">
              <a:xfrm>
                <a:off x="3210" y="3626"/>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8" y="0"/>
                    </a:moveTo>
                    <a:lnTo>
                      <a:pt x="17" y="0"/>
                    </a:lnTo>
                    <a:lnTo>
                      <a:pt x="19" y="4"/>
                    </a:lnTo>
                    <a:lnTo>
                      <a:pt x="22" y="5"/>
                    </a:lnTo>
                    <a:lnTo>
                      <a:pt x="22" y="15"/>
                    </a:lnTo>
                    <a:lnTo>
                      <a:pt x="17" y="20"/>
                    </a:lnTo>
                    <a:lnTo>
                      <a:pt x="11" y="22"/>
                    </a:lnTo>
                    <a:lnTo>
                      <a:pt x="4" y="18"/>
                    </a:lnTo>
                    <a:lnTo>
                      <a:pt x="0" y="11"/>
                    </a:lnTo>
                    <a:lnTo>
                      <a:pt x="2" y="5"/>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152" name="Line 1062"/>
              <p:cNvSpPr>
                <a:spLocks noChangeShapeType="1"/>
              </p:cNvSpPr>
              <p:nvPr/>
            </p:nvSpPr>
            <p:spPr bwMode="auto">
              <a:xfrm flipH="1" flipV="1">
                <a:off x="3306" y="745"/>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53" name="Line 1063"/>
              <p:cNvSpPr>
                <a:spLocks noChangeShapeType="1"/>
              </p:cNvSpPr>
              <p:nvPr/>
            </p:nvSpPr>
            <p:spPr bwMode="auto">
              <a:xfrm>
                <a:off x="3306" y="745"/>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54" name="Freeform 1064"/>
              <p:cNvSpPr>
                <a:spLocks/>
              </p:cNvSpPr>
              <p:nvPr/>
            </p:nvSpPr>
            <p:spPr bwMode="auto">
              <a:xfrm>
                <a:off x="3302" y="836"/>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9" y="0"/>
                    </a:moveTo>
                    <a:lnTo>
                      <a:pt x="19" y="3"/>
                    </a:lnTo>
                    <a:lnTo>
                      <a:pt x="22" y="11"/>
                    </a:lnTo>
                    <a:lnTo>
                      <a:pt x="20" y="16"/>
                    </a:lnTo>
                    <a:lnTo>
                      <a:pt x="15" y="22"/>
                    </a:lnTo>
                    <a:lnTo>
                      <a:pt x="7" y="22"/>
                    </a:lnTo>
                    <a:lnTo>
                      <a:pt x="2" y="16"/>
                    </a:lnTo>
                    <a:lnTo>
                      <a:pt x="0" y="11"/>
                    </a:lnTo>
                    <a:lnTo>
                      <a:pt x="4" y="3"/>
                    </a:lnTo>
                    <a:lnTo>
                      <a:pt x="9"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155" name="Line 1065"/>
              <p:cNvSpPr>
                <a:spLocks noChangeShapeType="1"/>
              </p:cNvSpPr>
              <p:nvPr/>
            </p:nvSpPr>
            <p:spPr bwMode="auto">
              <a:xfrm flipH="1" flipV="1">
                <a:off x="3310" y="895"/>
                <a:ext cx="2"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56" name="Line 1066"/>
              <p:cNvSpPr>
                <a:spLocks noChangeShapeType="1"/>
              </p:cNvSpPr>
              <p:nvPr/>
            </p:nvSpPr>
            <p:spPr bwMode="auto">
              <a:xfrm flipH="1">
                <a:off x="3306" y="895"/>
                <a:ext cx="4"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57" name="Line 1067"/>
              <p:cNvSpPr>
                <a:spLocks noChangeShapeType="1"/>
              </p:cNvSpPr>
              <p:nvPr/>
            </p:nvSpPr>
            <p:spPr bwMode="auto">
              <a:xfrm flipV="1">
                <a:off x="3367" y="834"/>
                <a:ext cx="5" cy="7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58" name="Line 1068"/>
              <p:cNvSpPr>
                <a:spLocks noChangeShapeType="1"/>
              </p:cNvSpPr>
              <p:nvPr/>
            </p:nvSpPr>
            <p:spPr bwMode="auto">
              <a:xfrm flipH="1">
                <a:off x="3336" y="834"/>
                <a:ext cx="36" cy="5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59" name="Line 1069"/>
              <p:cNvSpPr>
                <a:spLocks noChangeShapeType="1"/>
              </p:cNvSpPr>
              <p:nvPr/>
            </p:nvSpPr>
            <p:spPr bwMode="auto">
              <a:xfrm flipV="1">
                <a:off x="3450" y="939"/>
                <a:ext cx="48" cy="7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60" name="Line 1070"/>
              <p:cNvSpPr>
                <a:spLocks noChangeShapeType="1"/>
              </p:cNvSpPr>
              <p:nvPr/>
            </p:nvSpPr>
            <p:spPr bwMode="auto">
              <a:xfrm flipH="1">
                <a:off x="3420" y="939"/>
                <a:ext cx="78"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61" name="Line 1071"/>
              <p:cNvSpPr>
                <a:spLocks noChangeShapeType="1"/>
              </p:cNvSpPr>
              <p:nvPr/>
            </p:nvSpPr>
            <p:spPr bwMode="auto">
              <a:xfrm flipV="1">
                <a:off x="3447" y="1150"/>
                <a:ext cx="60"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62" name="Line 1072"/>
              <p:cNvSpPr>
                <a:spLocks noChangeShapeType="1"/>
              </p:cNvSpPr>
              <p:nvPr/>
            </p:nvSpPr>
            <p:spPr bwMode="auto">
              <a:xfrm flipH="1">
                <a:off x="3435" y="1150"/>
                <a:ext cx="7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63" name="Line 1073"/>
              <p:cNvSpPr>
                <a:spLocks noChangeShapeType="1"/>
              </p:cNvSpPr>
              <p:nvPr/>
            </p:nvSpPr>
            <p:spPr bwMode="auto">
              <a:xfrm flipV="1">
                <a:off x="3434" y="1288"/>
                <a:ext cx="61"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64" name="Line 1074"/>
              <p:cNvSpPr>
                <a:spLocks noChangeShapeType="1"/>
              </p:cNvSpPr>
              <p:nvPr/>
            </p:nvSpPr>
            <p:spPr bwMode="auto">
              <a:xfrm flipH="1" flipV="1">
                <a:off x="3433" y="1277"/>
                <a:ext cx="6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65" name="Line 1075"/>
              <p:cNvSpPr>
                <a:spLocks noChangeShapeType="1"/>
              </p:cNvSpPr>
              <p:nvPr/>
            </p:nvSpPr>
            <p:spPr bwMode="auto">
              <a:xfrm>
                <a:off x="3421" y="1449"/>
                <a:ext cx="6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66" name="Line 1076"/>
              <p:cNvSpPr>
                <a:spLocks noChangeShapeType="1"/>
              </p:cNvSpPr>
              <p:nvPr/>
            </p:nvSpPr>
            <p:spPr bwMode="auto">
              <a:xfrm flipH="1" flipV="1">
                <a:off x="3431" y="1420"/>
                <a:ext cx="53" cy="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67" name="Line 1077"/>
              <p:cNvSpPr>
                <a:spLocks noChangeShapeType="1"/>
              </p:cNvSpPr>
              <p:nvPr/>
            </p:nvSpPr>
            <p:spPr bwMode="auto">
              <a:xfrm>
                <a:off x="3447" y="1608"/>
                <a:ext cx="85"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68" name="Line 1078"/>
              <p:cNvSpPr>
                <a:spLocks noChangeShapeType="1"/>
              </p:cNvSpPr>
              <p:nvPr/>
            </p:nvSpPr>
            <p:spPr bwMode="auto">
              <a:xfrm flipH="1" flipV="1">
                <a:off x="3470" y="1573"/>
                <a:ext cx="62" cy="6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69" name="Line 1079"/>
              <p:cNvSpPr>
                <a:spLocks noChangeShapeType="1"/>
              </p:cNvSpPr>
              <p:nvPr/>
            </p:nvSpPr>
            <p:spPr bwMode="auto">
              <a:xfrm>
                <a:off x="3478" y="1677"/>
                <a:ext cx="99"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70" name="Line 1080"/>
              <p:cNvSpPr>
                <a:spLocks noChangeShapeType="1"/>
              </p:cNvSpPr>
              <p:nvPr/>
            </p:nvSpPr>
            <p:spPr bwMode="auto">
              <a:xfrm flipH="1" flipV="1">
                <a:off x="3495" y="1633"/>
                <a:ext cx="82" cy="5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71" name="Line 1081"/>
              <p:cNvSpPr>
                <a:spLocks noChangeShapeType="1"/>
              </p:cNvSpPr>
              <p:nvPr/>
            </p:nvSpPr>
            <p:spPr bwMode="auto">
              <a:xfrm flipV="1">
                <a:off x="3498" y="1735"/>
                <a:ext cx="98"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72" name="Line 1082"/>
              <p:cNvSpPr>
                <a:spLocks noChangeShapeType="1"/>
              </p:cNvSpPr>
              <p:nvPr/>
            </p:nvSpPr>
            <p:spPr bwMode="auto">
              <a:xfrm flipH="1" flipV="1">
                <a:off x="3507" y="1692"/>
                <a:ext cx="89" cy="4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73" name="Line 1083"/>
              <p:cNvSpPr>
                <a:spLocks noChangeShapeType="1"/>
              </p:cNvSpPr>
              <p:nvPr/>
            </p:nvSpPr>
            <p:spPr bwMode="auto">
              <a:xfrm>
                <a:off x="3416" y="1843"/>
                <a:ext cx="62"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74" name="Line 1084"/>
              <p:cNvSpPr>
                <a:spLocks noChangeShapeType="1"/>
              </p:cNvSpPr>
              <p:nvPr/>
            </p:nvSpPr>
            <p:spPr bwMode="auto">
              <a:xfrm flipH="1" flipV="1">
                <a:off x="3429" y="1814"/>
                <a:ext cx="49" cy="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75" name="Line 1085"/>
              <p:cNvSpPr>
                <a:spLocks noChangeShapeType="1"/>
              </p:cNvSpPr>
              <p:nvPr/>
            </p:nvSpPr>
            <p:spPr bwMode="auto">
              <a:xfrm>
                <a:off x="3341" y="1887"/>
                <a:ext cx="18"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76" name="Line 1086"/>
              <p:cNvSpPr>
                <a:spLocks noChangeShapeType="1"/>
              </p:cNvSpPr>
              <p:nvPr/>
            </p:nvSpPr>
            <p:spPr bwMode="auto">
              <a:xfrm flipH="1" flipV="1">
                <a:off x="3344" y="1879"/>
                <a:ext cx="15"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77" name="Line 1087"/>
              <p:cNvSpPr>
                <a:spLocks noChangeShapeType="1"/>
              </p:cNvSpPr>
              <p:nvPr/>
            </p:nvSpPr>
            <p:spPr bwMode="auto">
              <a:xfrm flipH="1">
                <a:off x="3304" y="195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78" name="Line 1088"/>
              <p:cNvSpPr>
                <a:spLocks noChangeShapeType="1"/>
              </p:cNvSpPr>
              <p:nvPr/>
            </p:nvSpPr>
            <p:spPr bwMode="auto">
              <a:xfrm>
                <a:off x="3304" y="1953"/>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79" name="Freeform 1089"/>
              <p:cNvSpPr>
                <a:spLocks/>
              </p:cNvSpPr>
              <p:nvPr/>
            </p:nvSpPr>
            <p:spPr bwMode="auto">
              <a:xfrm>
                <a:off x="3304" y="2044"/>
                <a:ext cx="12"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0 w 22"/>
                  <a:gd name="T15" fmla="*/ 0 h 23"/>
                  <a:gd name="T16" fmla="*/ 1 w 22"/>
                  <a:gd name="T17" fmla="*/ 0 h 23"/>
                  <a:gd name="T18" fmla="*/ 1 w 22"/>
                  <a:gd name="T19" fmla="*/ 0 h 23"/>
                  <a:gd name="T20" fmla="*/ 1 w 22"/>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3"/>
                  <a:gd name="T35" fmla="*/ 22 w 2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3">
                    <a:moveTo>
                      <a:pt x="11" y="0"/>
                    </a:moveTo>
                    <a:lnTo>
                      <a:pt x="18" y="4"/>
                    </a:lnTo>
                    <a:lnTo>
                      <a:pt x="22" y="11"/>
                    </a:lnTo>
                    <a:lnTo>
                      <a:pt x="18" y="19"/>
                    </a:lnTo>
                    <a:lnTo>
                      <a:pt x="11" y="23"/>
                    </a:lnTo>
                    <a:lnTo>
                      <a:pt x="5" y="21"/>
                    </a:lnTo>
                    <a:lnTo>
                      <a:pt x="3" y="19"/>
                    </a:lnTo>
                    <a:lnTo>
                      <a:pt x="0" y="11"/>
                    </a:lnTo>
                    <a:lnTo>
                      <a:pt x="3"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180" name="Line 1090"/>
              <p:cNvSpPr>
                <a:spLocks noChangeShapeType="1"/>
              </p:cNvSpPr>
              <p:nvPr/>
            </p:nvSpPr>
            <p:spPr bwMode="auto">
              <a:xfrm>
                <a:off x="3308" y="2146"/>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81" name="Line 1091"/>
              <p:cNvSpPr>
                <a:spLocks noChangeShapeType="1"/>
              </p:cNvSpPr>
              <p:nvPr/>
            </p:nvSpPr>
            <p:spPr bwMode="auto">
              <a:xfrm flipH="1">
                <a:off x="3307" y="2235"/>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82" name="Line 1092"/>
              <p:cNvSpPr>
                <a:spLocks noChangeShapeType="1"/>
              </p:cNvSpPr>
              <p:nvPr/>
            </p:nvSpPr>
            <p:spPr bwMode="auto">
              <a:xfrm flipV="1">
                <a:off x="3310" y="232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83" name="Line 1093"/>
              <p:cNvSpPr>
                <a:spLocks noChangeShapeType="1"/>
              </p:cNvSpPr>
              <p:nvPr/>
            </p:nvSpPr>
            <p:spPr bwMode="auto">
              <a:xfrm flipV="1">
                <a:off x="3312" y="2420"/>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84" name="Line 1094"/>
              <p:cNvSpPr>
                <a:spLocks noChangeShapeType="1"/>
              </p:cNvSpPr>
              <p:nvPr/>
            </p:nvSpPr>
            <p:spPr bwMode="auto">
              <a:xfrm flipH="1" flipV="1">
                <a:off x="3304" y="250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85" name="Line 1095"/>
              <p:cNvSpPr>
                <a:spLocks noChangeShapeType="1"/>
              </p:cNvSpPr>
              <p:nvPr/>
            </p:nvSpPr>
            <p:spPr bwMode="auto">
              <a:xfrm>
                <a:off x="3304" y="250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86" name="Line 1096"/>
              <p:cNvSpPr>
                <a:spLocks noChangeShapeType="1"/>
              </p:cNvSpPr>
              <p:nvPr/>
            </p:nvSpPr>
            <p:spPr bwMode="auto">
              <a:xfrm flipH="1">
                <a:off x="3289" y="2611"/>
                <a:ext cx="6"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87" name="Line 1097"/>
              <p:cNvSpPr>
                <a:spLocks noChangeShapeType="1"/>
              </p:cNvSpPr>
              <p:nvPr/>
            </p:nvSpPr>
            <p:spPr bwMode="auto">
              <a:xfrm flipV="1">
                <a:off x="3289" y="2615"/>
                <a:ext cx="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88" name="Line 1098"/>
              <p:cNvSpPr>
                <a:spLocks noChangeShapeType="1"/>
              </p:cNvSpPr>
              <p:nvPr/>
            </p:nvSpPr>
            <p:spPr bwMode="auto">
              <a:xfrm flipV="1">
                <a:off x="3325" y="2627"/>
                <a:ext cx="0"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89" name="Line 1099"/>
              <p:cNvSpPr>
                <a:spLocks noChangeShapeType="1"/>
              </p:cNvSpPr>
              <p:nvPr/>
            </p:nvSpPr>
            <p:spPr bwMode="auto">
              <a:xfrm flipH="1">
                <a:off x="3314" y="2627"/>
                <a:ext cx="11"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90" name="Line 1100"/>
              <p:cNvSpPr>
                <a:spLocks noChangeShapeType="1"/>
              </p:cNvSpPr>
              <p:nvPr/>
            </p:nvSpPr>
            <p:spPr bwMode="auto">
              <a:xfrm flipH="1" flipV="1">
                <a:off x="3316" y="2531"/>
                <a:ext cx="19" cy="8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91" name="Line 1101"/>
              <p:cNvSpPr>
                <a:spLocks noChangeShapeType="1"/>
              </p:cNvSpPr>
              <p:nvPr/>
            </p:nvSpPr>
            <p:spPr bwMode="auto">
              <a:xfrm flipH="1">
                <a:off x="3294" y="2531"/>
                <a:ext cx="22" cy="8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92" name="Line 1102"/>
              <p:cNvSpPr>
                <a:spLocks noChangeShapeType="1"/>
              </p:cNvSpPr>
              <p:nvPr/>
            </p:nvSpPr>
            <p:spPr bwMode="auto">
              <a:xfrm flipH="1" flipV="1">
                <a:off x="3312" y="2728"/>
                <a:ext cx="11"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93" name="Line 1103"/>
              <p:cNvSpPr>
                <a:spLocks noChangeShapeType="1"/>
              </p:cNvSpPr>
              <p:nvPr/>
            </p:nvSpPr>
            <p:spPr bwMode="auto">
              <a:xfrm flipH="1">
                <a:off x="3297" y="2728"/>
                <a:ext cx="15"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94" name="Freeform 1104"/>
              <p:cNvSpPr>
                <a:spLocks/>
              </p:cNvSpPr>
              <p:nvPr/>
            </p:nvSpPr>
            <p:spPr bwMode="auto">
              <a:xfrm>
                <a:off x="3306" y="2973"/>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w 23"/>
                  <a:gd name="T21" fmla="*/ 0 h 23"/>
                  <a:gd name="T22" fmla="*/ 0 w 23"/>
                  <a:gd name="T23" fmla="*/ 0 h 23"/>
                  <a:gd name="T24" fmla="*/ 0 w 23"/>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3"/>
                  <a:gd name="T41" fmla="*/ 23 w 23"/>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3">
                    <a:moveTo>
                      <a:pt x="12" y="0"/>
                    </a:moveTo>
                    <a:lnTo>
                      <a:pt x="19" y="4"/>
                    </a:lnTo>
                    <a:lnTo>
                      <a:pt x="23" y="12"/>
                    </a:lnTo>
                    <a:lnTo>
                      <a:pt x="19" y="19"/>
                    </a:lnTo>
                    <a:lnTo>
                      <a:pt x="12" y="23"/>
                    </a:lnTo>
                    <a:lnTo>
                      <a:pt x="8" y="21"/>
                    </a:lnTo>
                    <a:lnTo>
                      <a:pt x="2" y="19"/>
                    </a:lnTo>
                    <a:lnTo>
                      <a:pt x="2" y="15"/>
                    </a:lnTo>
                    <a:lnTo>
                      <a:pt x="0" y="12"/>
                    </a:lnTo>
                    <a:lnTo>
                      <a:pt x="2" y="8"/>
                    </a:lnTo>
                    <a:lnTo>
                      <a:pt x="2" y="4"/>
                    </a:lnTo>
                    <a:lnTo>
                      <a:pt x="8" y="2"/>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9195" name="Line 1105"/>
              <p:cNvSpPr>
                <a:spLocks noChangeShapeType="1"/>
              </p:cNvSpPr>
              <p:nvPr/>
            </p:nvSpPr>
            <p:spPr bwMode="auto">
              <a:xfrm flipH="1" flipV="1">
                <a:off x="3289" y="3041"/>
                <a:ext cx="8"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96" name="Line 1106"/>
              <p:cNvSpPr>
                <a:spLocks noChangeShapeType="1"/>
              </p:cNvSpPr>
              <p:nvPr/>
            </p:nvSpPr>
            <p:spPr bwMode="auto">
              <a:xfrm>
                <a:off x="3289" y="3041"/>
                <a:ext cx="4"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97" name="Line 1107"/>
              <p:cNvSpPr>
                <a:spLocks noChangeShapeType="1"/>
              </p:cNvSpPr>
              <p:nvPr/>
            </p:nvSpPr>
            <p:spPr bwMode="auto">
              <a:xfrm flipH="1" flipV="1">
                <a:off x="3307" y="3145"/>
                <a:ext cx="3"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98" name="Line 1108"/>
              <p:cNvSpPr>
                <a:spLocks noChangeShapeType="1"/>
              </p:cNvSpPr>
              <p:nvPr/>
            </p:nvSpPr>
            <p:spPr bwMode="auto">
              <a:xfrm flipH="1">
                <a:off x="3305" y="3145"/>
                <a:ext cx="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199" name="Line 1109"/>
              <p:cNvSpPr>
                <a:spLocks noChangeShapeType="1"/>
              </p:cNvSpPr>
              <p:nvPr/>
            </p:nvSpPr>
            <p:spPr bwMode="auto">
              <a:xfrm>
                <a:off x="3312" y="325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00" name="Line 1110"/>
              <p:cNvSpPr>
                <a:spLocks noChangeShapeType="1"/>
              </p:cNvSpPr>
              <p:nvPr/>
            </p:nvSpPr>
            <p:spPr bwMode="auto">
              <a:xfrm flipH="1" flipV="1">
                <a:off x="3312" y="325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01" name="Line 1111"/>
              <p:cNvSpPr>
                <a:spLocks noChangeShapeType="1"/>
              </p:cNvSpPr>
              <p:nvPr/>
            </p:nvSpPr>
            <p:spPr bwMode="auto">
              <a:xfrm flipH="1">
                <a:off x="3270" y="3369"/>
                <a:ext cx="9" cy="1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02" name="Line 1112"/>
              <p:cNvSpPr>
                <a:spLocks noChangeShapeType="1"/>
              </p:cNvSpPr>
              <p:nvPr/>
            </p:nvSpPr>
            <p:spPr bwMode="auto">
              <a:xfrm flipV="1">
                <a:off x="3270" y="3376"/>
                <a:ext cx="15"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203" name="Line 1113"/>
              <p:cNvSpPr>
                <a:spLocks noChangeShapeType="1"/>
              </p:cNvSpPr>
              <p:nvPr/>
            </p:nvSpPr>
            <p:spPr bwMode="auto">
              <a:xfrm flipH="1">
                <a:off x="3266" y="3474"/>
                <a:ext cx="10" cy="21"/>
              </a:xfrm>
              <a:prstGeom prst="line">
                <a:avLst/>
              </a:prstGeom>
              <a:noFill/>
              <a:ln w="17463">
                <a:solidFill>
                  <a:srgbClr val="0000FF"/>
                </a:solidFill>
                <a:round/>
                <a:headEnd/>
                <a:tailEnd/>
              </a:ln>
            </p:spPr>
            <p:txBody>
              <a:bodyPr>
                <a:prstTxWarp prst="textNoShape">
                  <a:avLst/>
                </a:prstTxWarp>
              </a:bodyPr>
              <a:lstStyle/>
              <a:p>
                <a:endParaRPr lang="en-US"/>
              </a:p>
            </p:txBody>
          </p:sp>
        </p:grpSp>
        <p:grpSp>
          <p:nvGrpSpPr>
            <p:cNvPr id="31037" name="Group 1114"/>
            <p:cNvGrpSpPr>
              <a:grpSpLocks/>
            </p:cNvGrpSpPr>
            <p:nvPr/>
          </p:nvGrpSpPr>
          <p:grpSpPr bwMode="auto">
            <a:xfrm>
              <a:off x="3266" y="741"/>
              <a:ext cx="443" cy="2929"/>
              <a:chOff x="3266" y="741"/>
              <a:chExt cx="443" cy="2929"/>
            </a:xfrm>
          </p:grpSpPr>
          <p:sp>
            <p:nvSpPr>
              <p:cNvPr id="128804" name="Line 1115"/>
              <p:cNvSpPr>
                <a:spLocks noChangeShapeType="1"/>
              </p:cNvSpPr>
              <p:nvPr/>
            </p:nvSpPr>
            <p:spPr bwMode="auto">
              <a:xfrm flipV="1">
                <a:off x="3266" y="3482"/>
                <a:ext cx="17"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05" name="Line 1116"/>
              <p:cNvSpPr>
                <a:spLocks noChangeShapeType="1"/>
              </p:cNvSpPr>
              <p:nvPr/>
            </p:nvSpPr>
            <p:spPr bwMode="auto">
              <a:xfrm flipH="1">
                <a:off x="3288" y="3550"/>
                <a:ext cx="5"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06" name="Line 1117"/>
              <p:cNvSpPr>
                <a:spLocks noChangeShapeType="1"/>
              </p:cNvSpPr>
              <p:nvPr/>
            </p:nvSpPr>
            <p:spPr bwMode="auto">
              <a:xfrm flipV="1">
                <a:off x="3288" y="3552"/>
                <a:ext cx="9"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07" name="Line 1118"/>
              <p:cNvSpPr>
                <a:spLocks noChangeShapeType="1"/>
              </p:cNvSpPr>
              <p:nvPr/>
            </p:nvSpPr>
            <p:spPr bwMode="auto">
              <a:xfrm flipH="1">
                <a:off x="3307" y="3628"/>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08" name="Freeform 1119"/>
              <p:cNvSpPr>
                <a:spLocks/>
              </p:cNvSpPr>
              <p:nvPr/>
            </p:nvSpPr>
            <p:spPr bwMode="auto">
              <a:xfrm>
                <a:off x="3395" y="741"/>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09" name="Freeform 1120"/>
              <p:cNvSpPr>
                <a:spLocks/>
              </p:cNvSpPr>
              <p:nvPr/>
            </p:nvSpPr>
            <p:spPr bwMode="auto">
              <a:xfrm>
                <a:off x="3395" y="836"/>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5" y="22"/>
                    </a:lnTo>
                    <a:lnTo>
                      <a:pt x="5" y="22"/>
                    </a:lnTo>
                    <a:lnTo>
                      <a:pt x="4" y="18"/>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10" name="Line 1121"/>
              <p:cNvSpPr>
                <a:spLocks noChangeShapeType="1"/>
              </p:cNvSpPr>
              <p:nvPr/>
            </p:nvSpPr>
            <p:spPr bwMode="auto">
              <a:xfrm flipH="1">
                <a:off x="3395" y="938"/>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11" name="Line 1122"/>
              <p:cNvSpPr>
                <a:spLocks noChangeShapeType="1"/>
              </p:cNvSpPr>
              <p:nvPr/>
            </p:nvSpPr>
            <p:spPr bwMode="auto">
              <a:xfrm flipV="1">
                <a:off x="3395" y="938"/>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12" name="Line 1123"/>
              <p:cNvSpPr>
                <a:spLocks noChangeShapeType="1"/>
              </p:cNvSpPr>
              <p:nvPr/>
            </p:nvSpPr>
            <p:spPr bwMode="auto">
              <a:xfrm flipV="1">
                <a:off x="3427" y="980"/>
                <a:ext cx="7"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13" name="Line 1124"/>
              <p:cNvSpPr>
                <a:spLocks noChangeShapeType="1"/>
              </p:cNvSpPr>
              <p:nvPr/>
            </p:nvSpPr>
            <p:spPr bwMode="auto">
              <a:xfrm flipH="1">
                <a:off x="3420" y="980"/>
                <a:ext cx="14"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14" name="Line 1125"/>
              <p:cNvSpPr>
                <a:spLocks noChangeShapeType="1"/>
              </p:cNvSpPr>
              <p:nvPr/>
            </p:nvSpPr>
            <p:spPr bwMode="auto">
              <a:xfrm flipV="1">
                <a:off x="3541" y="1035"/>
                <a:ext cx="59" cy="4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15" name="Line 1126"/>
              <p:cNvSpPr>
                <a:spLocks noChangeShapeType="1"/>
              </p:cNvSpPr>
              <p:nvPr/>
            </p:nvSpPr>
            <p:spPr bwMode="auto">
              <a:xfrm flipH="1">
                <a:off x="3528" y="1035"/>
                <a:ext cx="7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16" name="Line 1127"/>
              <p:cNvSpPr>
                <a:spLocks noChangeShapeType="1"/>
              </p:cNvSpPr>
              <p:nvPr/>
            </p:nvSpPr>
            <p:spPr bwMode="auto">
              <a:xfrm flipV="1">
                <a:off x="3547" y="1220"/>
                <a:ext cx="73"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17" name="Line 1128"/>
              <p:cNvSpPr>
                <a:spLocks noChangeShapeType="1"/>
              </p:cNvSpPr>
              <p:nvPr/>
            </p:nvSpPr>
            <p:spPr bwMode="auto">
              <a:xfrm flipH="1" flipV="1">
                <a:off x="3549" y="1200"/>
                <a:ext cx="71"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18" name="Line 1129"/>
              <p:cNvSpPr>
                <a:spLocks noChangeShapeType="1"/>
              </p:cNvSpPr>
              <p:nvPr/>
            </p:nvSpPr>
            <p:spPr bwMode="auto">
              <a:xfrm flipV="1">
                <a:off x="3577" y="1323"/>
                <a:ext cx="89"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19" name="Line 1130"/>
              <p:cNvSpPr>
                <a:spLocks noChangeShapeType="1"/>
              </p:cNvSpPr>
              <p:nvPr/>
            </p:nvSpPr>
            <p:spPr bwMode="auto">
              <a:xfrm flipH="1" flipV="1">
                <a:off x="3580" y="1294"/>
                <a:ext cx="86"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20" name="Line 1131"/>
              <p:cNvSpPr>
                <a:spLocks noChangeShapeType="1"/>
              </p:cNvSpPr>
              <p:nvPr/>
            </p:nvSpPr>
            <p:spPr bwMode="auto">
              <a:xfrm flipV="1">
                <a:off x="3560" y="1412"/>
                <a:ext cx="82"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21" name="Line 1132"/>
              <p:cNvSpPr>
                <a:spLocks noChangeShapeType="1"/>
              </p:cNvSpPr>
              <p:nvPr/>
            </p:nvSpPr>
            <p:spPr bwMode="auto">
              <a:xfrm flipH="1" flipV="1">
                <a:off x="3562" y="1388"/>
                <a:ext cx="80"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22" name="Line 1133"/>
              <p:cNvSpPr>
                <a:spLocks noChangeShapeType="1"/>
              </p:cNvSpPr>
              <p:nvPr/>
            </p:nvSpPr>
            <p:spPr bwMode="auto">
              <a:xfrm>
                <a:off x="3525" y="1559"/>
                <a:ext cx="70"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23" name="Line 1134"/>
              <p:cNvSpPr>
                <a:spLocks noChangeShapeType="1"/>
              </p:cNvSpPr>
              <p:nvPr/>
            </p:nvSpPr>
            <p:spPr bwMode="auto">
              <a:xfrm flipH="1" flipV="1">
                <a:off x="3537" y="1526"/>
                <a:ext cx="58"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24" name="Line 1135"/>
              <p:cNvSpPr>
                <a:spLocks noChangeShapeType="1"/>
              </p:cNvSpPr>
              <p:nvPr/>
            </p:nvSpPr>
            <p:spPr bwMode="auto">
              <a:xfrm>
                <a:off x="3456" y="1610"/>
                <a:ext cx="3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25" name="Line 1136"/>
              <p:cNvSpPr>
                <a:spLocks noChangeShapeType="1"/>
              </p:cNvSpPr>
              <p:nvPr/>
            </p:nvSpPr>
            <p:spPr bwMode="auto">
              <a:xfrm flipH="1" flipV="1">
                <a:off x="3462" y="1597"/>
                <a:ext cx="24"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26" name="Line 1137"/>
              <p:cNvSpPr>
                <a:spLocks noChangeShapeType="1"/>
              </p:cNvSpPr>
              <p:nvPr/>
            </p:nvSpPr>
            <p:spPr bwMode="auto">
              <a:xfrm flipV="1">
                <a:off x="3460" y="1657"/>
                <a:ext cx="26"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27" name="Line 1138"/>
              <p:cNvSpPr>
                <a:spLocks noChangeShapeType="1"/>
              </p:cNvSpPr>
              <p:nvPr/>
            </p:nvSpPr>
            <p:spPr bwMode="auto">
              <a:xfrm flipH="1">
                <a:off x="3456" y="1657"/>
                <a:ext cx="30"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28" name="Line 1139"/>
              <p:cNvSpPr>
                <a:spLocks noChangeShapeType="1"/>
              </p:cNvSpPr>
              <p:nvPr/>
            </p:nvSpPr>
            <p:spPr bwMode="auto">
              <a:xfrm flipV="1">
                <a:off x="3421" y="1767"/>
                <a:ext cx="10"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29" name="Line 1140"/>
              <p:cNvSpPr>
                <a:spLocks noChangeShapeType="1"/>
              </p:cNvSpPr>
              <p:nvPr/>
            </p:nvSpPr>
            <p:spPr bwMode="auto">
              <a:xfrm flipH="1" flipV="1">
                <a:off x="3421" y="1765"/>
                <a:ext cx="1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30" name="Freeform 1141"/>
              <p:cNvSpPr>
                <a:spLocks/>
              </p:cNvSpPr>
              <p:nvPr/>
            </p:nvSpPr>
            <p:spPr bwMode="auto">
              <a:xfrm>
                <a:off x="3397" y="1856"/>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4" y="22"/>
                    </a:lnTo>
                    <a:lnTo>
                      <a:pt x="5" y="22"/>
                    </a:lnTo>
                    <a:lnTo>
                      <a:pt x="3" y="19"/>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31" name="Line 1142"/>
              <p:cNvSpPr>
                <a:spLocks noChangeShapeType="1"/>
              </p:cNvSpPr>
              <p:nvPr/>
            </p:nvSpPr>
            <p:spPr bwMode="auto">
              <a:xfrm flipV="1">
                <a:off x="3401" y="1953"/>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32" name="Line 1143"/>
              <p:cNvSpPr>
                <a:spLocks noChangeShapeType="1"/>
              </p:cNvSpPr>
              <p:nvPr/>
            </p:nvSpPr>
            <p:spPr bwMode="auto">
              <a:xfrm>
                <a:off x="3405" y="205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33" name="Line 1144"/>
              <p:cNvSpPr>
                <a:spLocks noChangeShapeType="1"/>
              </p:cNvSpPr>
              <p:nvPr/>
            </p:nvSpPr>
            <p:spPr bwMode="auto">
              <a:xfrm flipH="1">
                <a:off x="3405" y="205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34" name="Line 1145"/>
              <p:cNvSpPr>
                <a:spLocks noChangeShapeType="1"/>
              </p:cNvSpPr>
              <p:nvPr/>
            </p:nvSpPr>
            <p:spPr bwMode="auto">
              <a:xfrm flipV="1">
                <a:off x="3401" y="2140"/>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35" name="Freeform 1146"/>
              <p:cNvSpPr>
                <a:spLocks/>
              </p:cNvSpPr>
              <p:nvPr/>
            </p:nvSpPr>
            <p:spPr bwMode="auto">
              <a:xfrm>
                <a:off x="3395" y="2229"/>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36" name="Freeform 1147"/>
              <p:cNvSpPr>
                <a:spLocks/>
              </p:cNvSpPr>
              <p:nvPr/>
            </p:nvSpPr>
            <p:spPr bwMode="auto">
              <a:xfrm>
                <a:off x="3395" y="2323"/>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8" y="20"/>
                    </a:lnTo>
                    <a:lnTo>
                      <a:pt x="15" y="22"/>
                    </a:lnTo>
                    <a:lnTo>
                      <a:pt x="5" y="22"/>
                    </a:lnTo>
                    <a:lnTo>
                      <a:pt x="0" y="16"/>
                    </a:lnTo>
                    <a:lnTo>
                      <a:pt x="0" y="7"/>
                    </a:lnTo>
                    <a:lnTo>
                      <a:pt x="5"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37" name="Line 1148"/>
              <p:cNvSpPr>
                <a:spLocks noChangeShapeType="1"/>
              </p:cNvSpPr>
              <p:nvPr/>
            </p:nvSpPr>
            <p:spPr bwMode="auto">
              <a:xfrm flipH="1">
                <a:off x="3399" y="241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38" name="Line 1149"/>
              <p:cNvSpPr>
                <a:spLocks noChangeShapeType="1"/>
              </p:cNvSpPr>
              <p:nvPr/>
            </p:nvSpPr>
            <p:spPr bwMode="auto">
              <a:xfrm>
                <a:off x="3399" y="241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39" name="Line 1150"/>
              <p:cNvSpPr>
                <a:spLocks noChangeShapeType="1"/>
              </p:cNvSpPr>
              <p:nvPr/>
            </p:nvSpPr>
            <p:spPr bwMode="auto">
              <a:xfrm flipH="1" flipV="1">
                <a:off x="3399" y="250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40" name="Line 1151"/>
              <p:cNvSpPr>
                <a:spLocks noChangeShapeType="1"/>
              </p:cNvSpPr>
              <p:nvPr/>
            </p:nvSpPr>
            <p:spPr bwMode="auto">
              <a:xfrm>
                <a:off x="3399" y="250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41" name="Line 1152"/>
              <p:cNvSpPr>
                <a:spLocks noChangeShapeType="1"/>
              </p:cNvSpPr>
              <p:nvPr/>
            </p:nvSpPr>
            <p:spPr bwMode="auto">
              <a:xfrm>
                <a:off x="3407" y="2617"/>
                <a:ext cx="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42" name="Line 1153"/>
              <p:cNvSpPr>
                <a:spLocks noChangeShapeType="1"/>
              </p:cNvSpPr>
              <p:nvPr/>
            </p:nvSpPr>
            <p:spPr bwMode="auto">
              <a:xfrm flipH="1" flipV="1">
                <a:off x="3408" y="2615"/>
                <a:ext cx="2"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43" name="Line 1154"/>
              <p:cNvSpPr>
                <a:spLocks noChangeShapeType="1"/>
              </p:cNvSpPr>
              <p:nvPr/>
            </p:nvSpPr>
            <p:spPr bwMode="auto">
              <a:xfrm flipH="1" flipV="1">
                <a:off x="3366" y="2568"/>
                <a:ext cx="22"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44" name="Line 1155"/>
              <p:cNvSpPr>
                <a:spLocks noChangeShapeType="1"/>
              </p:cNvSpPr>
              <p:nvPr/>
            </p:nvSpPr>
            <p:spPr bwMode="auto">
              <a:xfrm>
                <a:off x="3366" y="2568"/>
                <a:ext cx="0"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45" name="Line 1156"/>
              <p:cNvSpPr>
                <a:spLocks noChangeShapeType="1"/>
              </p:cNvSpPr>
              <p:nvPr/>
            </p:nvSpPr>
            <p:spPr bwMode="auto">
              <a:xfrm flipH="1" flipV="1">
                <a:off x="3319" y="2535"/>
                <a:ext cx="48" cy="7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46" name="Line 1157"/>
              <p:cNvSpPr>
                <a:spLocks noChangeShapeType="1"/>
              </p:cNvSpPr>
              <p:nvPr/>
            </p:nvSpPr>
            <p:spPr bwMode="auto">
              <a:xfrm>
                <a:off x="3319" y="2535"/>
                <a:ext cx="6" cy="9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47" name="Line 1158"/>
              <p:cNvSpPr>
                <a:spLocks noChangeShapeType="1"/>
              </p:cNvSpPr>
              <p:nvPr/>
            </p:nvSpPr>
            <p:spPr bwMode="auto">
              <a:xfrm flipH="1" flipV="1">
                <a:off x="3416" y="2794"/>
                <a:ext cx="2"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48" name="Line 1159"/>
              <p:cNvSpPr>
                <a:spLocks noChangeShapeType="1"/>
              </p:cNvSpPr>
              <p:nvPr/>
            </p:nvSpPr>
            <p:spPr bwMode="auto">
              <a:xfrm flipH="1">
                <a:off x="3403" y="2794"/>
                <a:ext cx="13"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49" name="Line 1160"/>
              <p:cNvSpPr>
                <a:spLocks noChangeShapeType="1"/>
              </p:cNvSpPr>
              <p:nvPr/>
            </p:nvSpPr>
            <p:spPr bwMode="auto">
              <a:xfrm flipH="1" flipV="1">
                <a:off x="3392" y="2962"/>
                <a:ext cx="3"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50" name="Line 1161"/>
              <p:cNvSpPr>
                <a:spLocks noChangeShapeType="1"/>
              </p:cNvSpPr>
              <p:nvPr/>
            </p:nvSpPr>
            <p:spPr bwMode="auto">
              <a:xfrm>
                <a:off x="3392" y="2962"/>
                <a:ext cx="2"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51" name="Line 1162"/>
              <p:cNvSpPr>
                <a:spLocks noChangeShapeType="1"/>
              </p:cNvSpPr>
              <p:nvPr/>
            </p:nvSpPr>
            <p:spPr bwMode="auto">
              <a:xfrm flipH="1" flipV="1">
                <a:off x="3388" y="3037"/>
                <a:ext cx="7"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52" name="Line 1163"/>
              <p:cNvSpPr>
                <a:spLocks noChangeShapeType="1"/>
              </p:cNvSpPr>
              <p:nvPr/>
            </p:nvSpPr>
            <p:spPr bwMode="auto">
              <a:xfrm>
                <a:off x="3388" y="3037"/>
                <a:ext cx="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53" name="Line 1164"/>
              <p:cNvSpPr>
                <a:spLocks noChangeShapeType="1"/>
              </p:cNvSpPr>
              <p:nvPr/>
            </p:nvSpPr>
            <p:spPr bwMode="auto">
              <a:xfrm flipV="1">
                <a:off x="3408" y="316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54" name="Line 1165"/>
              <p:cNvSpPr>
                <a:spLocks noChangeShapeType="1"/>
              </p:cNvSpPr>
              <p:nvPr/>
            </p:nvSpPr>
            <p:spPr bwMode="auto">
              <a:xfrm flipH="1">
                <a:off x="3408" y="3162"/>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55" name="Line 1166"/>
              <p:cNvSpPr>
                <a:spLocks noChangeShapeType="1"/>
              </p:cNvSpPr>
              <p:nvPr/>
            </p:nvSpPr>
            <p:spPr bwMode="auto">
              <a:xfrm flipV="1">
                <a:off x="3412" y="3241"/>
                <a:ext cx="4"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56" name="Line 1167"/>
              <p:cNvSpPr>
                <a:spLocks noChangeShapeType="1"/>
              </p:cNvSpPr>
              <p:nvPr/>
            </p:nvSpPr>
            <p:spPr bwMode="auto">
              <a:xfrm flipH="1">
                <a:off x="3410" y="3241"/>
                <a:ext cx="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57" name="Line 1168"/>
              <p:cNvSpPr>
                <a:spLocks noChangeShapeType="1"/>
              </p:cNvSpPr>
              <p:nvPr/>
            </p:nvSpPr>
            <p:spPr bwMode="auto">
              <a:xfrm>
                <a:off x="3403" y="335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58" name="Line 1169"/>
              <p:cNvSpPr>
                <a:spLocks noChangeShapeType="1"/>
              </p:cNvSpPr>
              <p:nvPr/>
            </p:nvSpPr>
            <p:spPr bwMode="auto">
              <a:xfrm flipH="1" flipV="1">
                <a:off x="3403" y="3349"/>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59" name="Line 1170"/>
              <p:cNvSpPr>
                <a:spLocks noChangeShapeType="1"/>
              </p:cNvSpPr>
              <p:nvPr/>
            </p:nvSpPr>
            <p:spPr bwMode="auto">
              <a:xfrm flipH="1">
                <a:off x="3370" y="3467"/>
                <a:ext cx="6"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60" name="Line 1171"/>
              <p:cNvSpPr>
                <a:spLocks noChangeShapeType="1"/>
              </p:cNvSpPr>
              <p:nvPr/>
            </p:nvSpPr>
            <p:spPr bwMode="auto">
              <a:xfrm flipV="1">
                <a:off x="3370" y="3473"/>
                <a:ext cx="13"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61" name="Line 1172"/>
              <p:cNvSpPr>
                <a:spLocks noChangeShapeType="1"/>
              </p:cNvSpPr>
              <p:nvPr/>
            </p:nvSpPr>
            <p:spPr bwMode="auto">
              <a:xfrm flipH="1">
                <a:off x="3352" y="3564"/>
                <a:ext cx="13"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62" name="Line 1173"/>
              <p:cNvSpPr>
                <a:spLocks noChangeShapeType="1"/>
              </p:cNvSpPr>
              <p:nvPr/>
            </p:nvSpPr>
            <p:spPr bwMode="auto">
              <a:xfrm flipV="1">
                <a:off x="3352" y="3571"/>
                <a:ext cx="20"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63" name="Line 1174"/>
              <p:cNvSpPr>
                <a:spLocks noChangeShapeType="1"/>
              </p:cNvSpPr>
              <p:nvPr/>
            </p:nvSpPr>
            <p:spPr bwMode="auto">
              <a:xfrm flipH="1">
                <a:off x="3368" y="3654"/>
                <a:ext cx="8"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64" name="Line 1175"/>
              <p:cNvSpPr>
                <a:spLocks noChangeShapeType="1"/>
              </p:cNvSpPr>
              <p:nvPr/>
            </p:nvSpPr>
            <p:spPr bwMode="auto">
              <a:xfrm flipV="1">
                <a:off x="3368" y="3659"/>
                <a:ext cx="13"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65" name="Freeform 1176"/>
              <p:cNvSpPr>
                <a:spLocks/>
              </p:cNvSpPr>
              <p:nvPr/>
            </p:nvSpPr>
            <p:spPr bwMode="auto">
              <a:xfrm>
                <a:off x="3488"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66" name="Line 1177"/>
              <p:cNvSpPr>
                <a:spLocks noChangeShapeType="1"/>
              </p:cNvSpPr>
              <p:nvPr/>
            </p:nvSpPr>
            <p:spPr bwMode="auto">
              <a:xfrm flipV="1">
                <a:off x="3496" y="836"/>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67" name="Line 1178"/>
              <p:cNvSpPr>
                <a:spLocks noChangeShapeType="1"/>
              </p:cNvSpPr>
              <p:nvPr/>
            </p:nvSpPr>
            <p:spPr bwMode="auto">
              <a:xfrm flipH="1">
                <a:off x="3494" y="836"/>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68" name="Line 1179"/>
              <p:cNvSpPr>
                <a:spLocks noChangeShapeType="1"/>
              </p:cNvSpPr>
              <p:nvPr/>
            </p:nvSpPr>
            <p:spPr bwMode="auto">
              <a:xfrm flipH="1" flipV="1">
                <a:off x="3494" y="929"/>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69" name="Line 1180"/>
              <p:cNvSpPr>
                <a:spLocks noChangeShapeType="1"/>
              </p:cNvSpPr>
              <p:nvPr/>
            </p:nvSpPr>
            <p:spPr bwMode="auto">
              <a:xfrm>
                <a:off x="3494" y="929"/>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70" name="Line 1181"/>
              <p:cNvSpPr>
                <a:spLocks noChangeShapeType="1"/>
              </p:cNvSpPr>
              <p:nvPr/>
            </p:nvSpPr>
            <p:spPr bwMode="auto">
              <a:xfrm flipH="1">
                <a:off x="3484" y="1033"/>
                <a:ext cx="2"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71" name="Line 1182"/>
              <p:cNvSpPr>
                <a:spLocks noChangeShapeType="1"/>
              </p:cNvSpPr>
              <p:nvPr/>
            </p:nvSpPr>
            <p:spPr bwMode="auto">
              <a:xfrm flipV="1">
                <a:off x="3484" y="1035"/>
                <a:ext cx="3"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72" name="Line 1183"/>
              <p:cNvSpPr>
                <a:spLocks noChangeShapeType="1"/>
              </p:cNvSpPr>
              <p:nvPr/>
            </p:nvSpPr>
            <p:spPr bwMode="auto">
              <a:xfrm flipV="1">
                <a:off x="3520" y="1124"/>
                <a:ext cx="1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73" name="Line 1184"/>
              <p:cNvSpPr>
                <a:spLocks noChangeShapeType="1"/>
              </p:cNvSpPr>
              <p:nvPr/>
            </p:nvSpPr>
            <p:spPr bwMode="auto">
              <a:xfrm flipH="1" flipV="1">
                <a:off x="3522" y="1120"/>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74" name="Line 1185"/>
              <p:cNvSpPr>
                <a:spLocks noChangeShapeType="1"/>
              </p:cNvSpPr>
              <p:nvPr/>
            </p:nvSpPr>
            <p:spPr bwMode="auto">
              <a:xfrm flipV="1">
                <a:off x="3545" y="1217"/>
                <a:ext cx="27"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75" name="Line 1186"/>
              <p:cNvSpPr>
                <a:spLocks noChangeShapeType="1"/>
              </p:cNvSpPr>
              <p:nvPr/>
            </p:nvSpPr>
            <p:spPr bwMode="auto">
              <a:xfrm flipH="1" flipV="1">
                <a:off x="3548" y="1209"/>
                <a:ext cx="24"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76" name="Line 1187"/>
              <p:cNvSpPr>
                <a:spLocks noChangeShapeType="1"/>
              </p:cNvSpPr>
              <p:nvPr/>
            </p:nvSpPr>
            <p:spPr bwMode="auto">
              <a:xfrm flipV="1">
                <a:off x="3516" y="1307"/>
                <a:ext cx="1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77" name="Line 1188"/>
              <p:cNvSpPr>
                <a:spLocks noChangeShapeType="1"/>
              </p:cNvSpPr>
              <p:nvPr/>
            </p:nvSpPr>
            <p:spPr bwMode="auto">
              <a:xfrm flipH="1" flipV="1">
                <a:off x="3516" y="1303"/>
                <a:ext cx="1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78" name="Line 1189"/>
              <p:cNvSpPr>
                <a:spLocks noChangeShapeType="1"/>
              </p:cNvSpPr>
              <p:nvPr/>
            </p:nvSpPr>
            <p:spPr bwMode="auto">
              <a:xfrm flipV="1">
                <a:off x="3535" y="1383"/>
                <a:ext cx="16"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79" name="Line 1190"/>
              <p:cNvSpPr>
                <a:spLocks noChangeShapeType="1"/>
              </p:cNvSpPr>
              <p:nvPr/>
            </p:nvSpPr>
            <p:spPr bwMode="auto">
              <a:xfrm flipH="1">
                <a:off x="3531" y="1383"/>
                <a:ext cx="20"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80" name="Line 1191"/>
              <p:cNvSpPr>
                <a:spLocks noChangeShapeType="1"/>
              </p:cNvSpPr>
              <p:nvPr/>
            </p:nvSpPr>
            <p:spPr bwMode="auto">
              <a:xfrm flipV="1">
                <a:off x="3511" y="1485"/>
                <a:ext cx="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81" name="Line 1192"/>
              <p:cNvSpPr>
                <a:spLocks noChangeShapeType="1"/>
              </p:cNvSpPr>
              <p:nvPr/>
            </p:nvSpPr>
            <p:spPr bwMode="auto">
              <a:xfrm flipH="1">
                <a:off x="3509" y="1485"/>
                <a:ext cx="9"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82" name="Line 1193"/>
              <p:cNvSpPr>
                <a:spLocks noChangeShapeType="1"/>
              </p:cNvSpPr>
              <p:nvPr/>
            </p:nvSpPr>
            <p:spPr bwMode="auto">
              <a:xfrm flipH="1">
                <a:off x="3478" y="1580"/>
                <a:ext cx="6"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83" name="Line 1194"/>
              <p:cNvSpPr>
                <a:spLocks noChangeShapeType="1"/>
              </p:cNvSpPr>
              <p:nvPr/>
            </p:nvSpPr>
            <p:spPr bwMode="auto">
              <a:xfrm>
                <a:off x="3478" y="1580"/>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84" name="Line 1195"/>
              <p:cNvSpPr>
                <a:spLocks noChangeShapeType="1"/>
              </p:cNvSpPr>
              <p:nvPr/>
            </p:nvSpPr>
            <p:spPr bwMode="auto">
              <a:xfrm flipH="1">
                <a:off x="3488" y="167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85" name="Line 1196"/>
              <p:cNvSpPr>
                <a:spLocks noChangeShapeType="1"/>
              </p:cNvSpPr>
              <p:nvPr/>
            </p:nvSpPr>
            <p:spPr bwMode="auto">
              <a:xfrm>
                <a:off x="3488" y="167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86" name="Line 1197"/>
              <p:cNvSpPr>
                <a:spLocks noChangeShapeType="1"/>
              </p:cNvSpPr>
              <p:nvPr/>
            </p:nvSpPr>
            <p:spPr bwMode="auto">
              <a:xfrm>
                <a:off x="3496" y="1772"/>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87" name="Line 1198"/>
              <p:cNvSpPr>
                <a:spLocks noChangeShapeType="1"/>
              </p:cNvSpPr>
              <p:nvPr/>
            </p:nvSpPr>
            <p:spPr bwMode="auto">
              <a:xfrm flipV="1">
                <a:off x="3496" y="1772"/>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88" name="Line 1199"/>
              <p:cNvSpPr>
                <a:spLocks noChangeShapeType="1"/>
              </p:cNvSpPr>
              <p:nvPr/>
            </p:nvSpPr>
            <p:spPr bwMode="auto">
              <a:xfrm flipH="1">
                <a:off x="3490" y="1862"/>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89" name="Line 1200"/>
              <p:cNvSpPr>
                <a:spLocks noChangeShapeType="1"/>
              </p:cNvSpPr>
              <p:nvPr/>
            </p:nvSpPr>
            <p:spPr bwMode="auto">
              <a:xfrm>
                <a:off x="3490" y="186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90" name="Line 1201"/>
              <p:cNvSpPr>
                <a:spLocks noChangeShapeType="1"/>
              </p:cNvSpPr>
              <p:nvPr/>
            </p:nvSpPr>
            <p:spPr bwMode="auto">
              <a:xfrm>
                <a:off x="3496" y="1956"/>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91" name="Line 1202"/>
              <p:cNvSpPr>
                <a:spLocks noChangeShapeType="1"/>
              </p:cNvSpPr>
              <p:nvPr/>
            </p:nvSpPr>
            <p:spPr bwMode="auto">
              <a:xfrm flipH="1">
                <a:off x="3496" y="1956"/>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92" name="Freeform 1203"/>
              <p:cNvSpPr>
                <a:spLocks/>
              </p:cNvSpPr>
              <p:nvPr/>
            </p:nvSpPr>
            <p:spPr bwMode="auto">
              <a:xfrm>
                <a:off x="3488"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8" y="4"/>
                    </a:lnTo>
                    <a:lnTo>
                      <a:pt x="22" y="11"/>
                    </a:lnTo>
                    <a:lnTo>
                      <a:pt x="18" y="19"/>
                    </a:lnTo>
                    <a:lnTo>
                      <a:pt x="11" y="23"/>
                    </a:lnTo>
                    <a:lnTo>
                      <a:pt x="5" y="21"/>
                    </a:lnTo>
                    <a:lnTo>
                      <a:pt x="0" y="15"/>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93" name="Freeform 1204"/>
              <p:cNvSpPr>
                <a:spLocks/>
              </p:cNvSpPr>
              <p:nvPr/>
            </p:nvSpPr>
            <p:spPr bwMode="auto">
              <a:xfrm>
                <a:off x="3488"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2"/>
                    </a:lnTo>
                    <a:lnTo>
                      <a:pt x="20" y="6"/>
                    </a:lnTo>
                    <a:lnTo>
                      <a:pt x="22" y="11"/>
                    </a:lnTo>
                    <a:lnTo>
                      <a:pt x="18" y="19"/>
                    </a:lnTo>
                    <a:lnTo>
                      <a:pt x="11" y="22"/>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94" name="Freeform 1205"/>
              <p:cNvSpPr>
                <a:spLocks/>
              </p:cNvSpPr>
              <p:nvPr/>
            </p:nvSpPr>
            <p:spPr bwMode="auto">
              <a:xfrm>
                <a:off x="3490" y="2229"/>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1" y="8"/>
                    </a:lnTo>
                    <a:lnTo>
                      <a:pt x="23" y="13"/>
                    </a:lnTo>
                    <a:lnTo>
                      <a:pt x="19" y="21"/>
                    </a:lnTo>
                    <a:lnTo>
                      <a:pt x="11" y="24"/>
                    </a:lnTo>
                    <a:lnTo>
                      <a:pt x="6" y="22"/>
                    </a:lnTo>
                    <a:lnTo>
                      <a:pt x="0" y="17"/>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95" name="Freeform 1206"/>
              <p:cNvSpPr>
                <a:spLocks/>
              </p:cNvSpPr>
              <p:nvPr/>
            </p:nvSpPr>
            <p:spPr bwMode="auto">
              <a:xfrm>
                <a:off x="3488"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8" y="20"/>
                    </a:lnTo>
                    <a:lnTo>
                      <a:pt x="14" y="22"/>
                    </a:lnTo>
                    <a:lnTo>
                      <a:pt x="5" y="22"/>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96" name="Freeform 1207"/>
              <p:cNvSpPr>
                <a:spLocks/>
              </p:cNvSpPr>
              <p:nvPr/>
            </p:nvSpPr>
            <p:spPr bwMode="auto">
              <a:xfrm>
                <a:off x="3488" y="2414"/>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8" y="20"/>
                    </a:lnTo>
                    <a:lnTo>
                      <a:pt x="14" y="22"/>
                    </a:lnTo>
                    <a:lnTo>
                      <a:pt x="5" y="22"/>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97" name="Line 1208"/>
              <p:cNvSpPr>
                <a:spLocks noChangeShapeType="1"/>
              </p:cNvSpPr>
              <p:nvPr/>
            </p:nvSpPr>
            <p:spPr bwMode="auto">
              <a:xfrm>
                <a:off x="3496" y="2517"/>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98" name="Line 1209"/>
              <p:cNvSpPr>
                <a:spLocks noChangeShapeType="1"/>
              </p:cNvSpPr>
              <p:nvPr/>
            </p:nvSpPr>
            <p:spPr bwMode="auto">
              <a:xfrm flipH="1" flipV="1">
                <a:off x="3496" y="2517"/>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899" name="Line 1210"/>
              <p:cNvSpPr>
                <a:spLocks noChangeShapeType="1"/>
              </p:cNvSpPr>
              <p:nvPr/>
            </p:nvSpPr>
            <p:spPr bwMode="auto">
              <a:xfrm flipV="1">
                <a:off x="3499" y="2581"/>
                <a:ext cx="0"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00" name="Line 1211"/>
              <p:cNvSpPr>
                <a:spLocks noChangeShapeType="1"/>
              </p:cNvSpPr>
              <p:nvPr/>
            </p:nvSpPr>
            <p:spPr bwMode="auto">
              <a:xfrm flipH="1">
                <a:off x="3496" y="2581"/>
                <a:ext cx="3"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01" name="Line 1212"/>
              <p:cNvSpPr>
                <a:spLocks noChangeShapeType="1"/>
              </p:cNvSpPr>
              <p:nvPr/>
            </p:nvSpPr>
            <p:spPr bwMode="auto">
              <a:xfrm flipH="1" flipV="1">
                <a:off x="3479" y="2535"/>
                <a:ext cx="19" cy="5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02" name="Line 1213"/>
              <p:cNvSpPr>
                <a:spLocks noChangeShapeType="1"/>
              </p:cNvSpPr>
              <p:nvPr/>
            </p:nvSpPr>
            <p:spPr bwMode="auto">
              <a:xfrm flipH="1">
                <a:off x="3470" y="2535"/>
                <a:ext cx="9" cy="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03" name="Line 1214"/>
              <p:cNvSpPr>
                <a:spLocks noChangeShapeType="1"/>
              </p:cNvSpPr>
              <p:nvPr/>
            </p:nvSpPr>
            <p:spPr bwMode="auto">
              <a:xfrm flipH="1" flipV="1">
                <a:off x="3455" y="2583"/>
                <a:ext cx="31" cy="6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04" name="Line 1215"/>
              <p:cNvSpPr>
                <a:spLocks noChangeShapeType="1"/>
              </p:cNvSpPr>
              <p:nvPr/>
            </p:nvSpPr>
            <p:spPr bwMode="auto">
              <a:xfrm flipH="1">
                <a:off x="3451" y="2583"/>
                <a:ext cx="4" cy="7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05" name="Line 1216"/>
              <p:cNvSpPr>
                <a:spLocks noChangeShapeType="1"/>
              </p:cNvSpPr>
              <p:nvPr/>
            </p:nvSpPr>
            <p:spPr bwMode="auto">
              <a:xfrm flipH="1" flipV="1">
                <a:off x="3486" y="2800"/>
                <a:ext cx="10"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06" name="Line 1217"/>
              <p:cNvSpPr>
                <a:spLocks noChangeShapeType="1"/>
              </p:cNvSpPr>
              <p:nvPr/>
            </p:nvSpPr>
            <p:spPr bwMode="auto">
              <a:xfrm flipH="1">
                <a:off x="3483" y="2800"/>
                <a:ext cx="3"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07" name="Line 1218"/>
              <p:cNvSpPr>
                <a:spLocks noChangeShapeType="1"/>
              </p:cNvSpPr>
              <p:nvPr/>
            </p:nvSpPr>
            <p:spPr bwMode="auto">
              <a:xfrm flipV="1">
                <a:off x="3503" y="2952"/>
                <a:ext cx="0"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08" name="Line 1219"/>
              <p:cNvSpPr>
                <a:spLocks noChangeShapeType="1"/>
              </p:cNvSpPr>
              <p:nvPr/>
            </p:nvSpPr>
            <p:spPr bwMode="auto">
              <a:xfrm flipH="1">
                <a:off x="3499" y="2952"/>
                <a:ext cx="4"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09" name="Line 1220"/>
              <p:cNvSpPr>
                <a:spLocks noChangeShapeType="1"/>
              </p:cNvSpPr>
              <p:nvPr/>
            </p:nvSpPr>
            <p:spPr bwMode="auto">
              <a:xfrm flipV="1">
                <a:off x="3509" y="3062"/>
                <a:ext cx="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10" name="Line 1221"/>
              <p:cNvSpPr>
                <a:spLocks noChangeShapeType="1"/>
              </p:cNvSpPr>
              <p:nvPr/>
            </p:nvSpPr>
            <p:spPr bwMode="auto">
              <a:xfrm flipH="1">
                <a:off x="3507" y="3062"/>
                <a:ext cx="9"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11" name="Line 1222"/>
              <p:cNvSpPr>
                <a:spLocks noChangeShapeType="1"/>
              </p:cNvSpPr>
              <p:nvPr/>
            </p:nvSpPr>
            <p:spPr bwMode="auto">
              <a:xfrm>
                <a:off x="3512" y="3173"/>
                <a:ext cx="1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12" name="Line 1223"/>
              <p:cNvSpPr>
                <a:spLocks noChangeShapeType="1"/>
              </p:cNvSpPr>
              <p:nvPr/>
            </p:nvSpPr>
            <p:spPr bwMode="auto">
              <a:xfrm flipH="1" flipV="1">
                <a:off x="3514" y="3168"/>
                <a:ext cx="10"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13" name="Line 1224"/>
              <p:cNvSpPr>
                <a:spLocks noChangeShapeType="1"/>
              </p:cNvSpPr>
              <p:nvPr/>
            </p:nvSpPr>
            <p:spPr bwMode="auto">
              <a:xfrm flipV="1">
                <a:off x="3520" y="3251"/>
                <a:ext cx="11"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14" name="Line 1225"/>
              <p:cNvSpPr>
                <a:spLocks noChangeShapeType="1"/>
              </p:cNvSpPr>
              <p:nvPr/>
            </p:nvSpPr>
            <p:spPr bwMode="auto">
              <a:xfrm flipH="1" flipV="1">
                <a:off x="3518" y="3250"/>
                <a:ext cx="13"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15" name="Line 1226"/>
              <p:cNvSpPr>
                <a:spLocks noChangeShapeType="1"/>
              </p:cNvSpPr>
              <p:nvPr/>
            </p:nvSpPr>
            <p:spPr bwMode="auto">
              <a:xfrm flipV="1">
                <a:off x="3527" y="3336"/>
                <a:ext cx="15"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16" name="Line 1227"/>
              <p:cNvSpPr>
                <a:spLocks noChangeShapeType="1"/>
              </p:cNvSpPr>
              <p:nvPr/>
            </p:nvSpPr>
            <p:spPr bwMode="auto">
              <a:xfrm flipH="1">
                <a:off x="3525" y="3336"/>
                <a:ext cx="17"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17" name="Line 1228"/>
              <p:cNvSpPr>
                <a:spLocks noChangeShapeType="1"/>
              </p:cNvSpPr>
              <p:nvPr/>
            </p:nvSpPr>
            <p:spPr bwMode="auto">
              <a:xfrm flipV="1">
                <a:off x="3505" y="3444"/>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18" name="Line 1229"/>
              <p:cNvSpPr>
                <a:spLocks noChangeShapeType="1"/>
              </p:cNvSpPr>
              <p:nvPr/>
            </p:nvSpPr>
            <p:spPr bwMode="auto">
              <a:xfrm flipH="1" flipV="1">
                <a:off x="3505" y="3442"/>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19" name="Line 1230"/>
              <p:cNvSpPr>
                <a:spLocks noChangeShapeType="1"/>
              </p:cNvSpPr>
              <p:nvPr/>
            </p:nvSpPr>
            <p:spPr bwMode="auto">
              <a:xfrm flipH="1">
                <a:off x="3467" y="3548"/>
                <a:ext cx="7"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20" name="Line 1231"/>
              <p:cNvSpPr>
                <a:spLocks noChangeShapeType="1"/>
              </p:cNvSpPr>
              <p:nvPr/>
            </p:nvSpPr>
            <p:spPr bwMode="auto">
              <a:xfrm flipV="1">
                <a:off x="3467" y="3552"/>
                <a:ext cx="11"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21" name="Line 1232"/>
              <p:cNvSpPr>
                <a:spLocks noChangeShapeType="1"/>
              </p:cNvSpPr>
              <p:nvPr/>
            </p:nvSpPr>
            <p:spPr bwMode="auto">
              <a:xfrm flipH="1">
                <a:off x="3447" y="3644"/>
                <a:ext cx="13"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22" name="Line 1233"/>
              <p:cNvSpPr>
                <a:spLocks noChangeShapeType="1"/>
              </p:cNvSpPr>
              <p:nvPr/>
            </p:nvSpPr>
            <p:spPr bwMode="auto">
              <a:xfrm flipV="1">
                <a:off x="3447" y="3652"/>
                <a:ext cx="18"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23" name="Freeform 1234"/>
              <p:cNvSpPr>
                <a:spLocks/>
              </p:cNvSpPr>
              <p:nvPr/>
            </p:nvSpPr>
            <p:spPr bwMode="auto">
              <a:xfrm>
                <a:off x="3580" y="741"/>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1 w 24"/>
                  <a:gd name="T19" fmla="*/ 1 h 24"/>
                  <a:gd name="T20" fmla="*/ 0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6" y="2"/>
                    </a:lnTo>
                    <a:lnTo>
                      <a:pt x="20" y="4"/>
                    </a:lnTo>
                    <a:lnTo>
                      <a:pt x="24" y="11"/>
                    </a:lnTo>
                    <a:lnTo>
                      <a:pt x="22" y="17"/>
                    </a:lnTo>
                    <a:lnTo>
                      <a:pt x="20" y="21"/>
                    </a:lnTo>
                    <a:lnTo>
                      <a:pt x="16" y="22"/>
                    </a:lnTo>
                    <a:lnTo>
                      <a:pt x="11" y="24"/>
                    </a:lnTo>
                    <a:lnTo>
                      <a:pt x="3" y="21"/>
                    </a:lnTo>
                    <a:lnTo>
                      <a:pt x="1"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24" name="Freeform 1235"/>
              <p:cNvSpPr>
                <a:spLocks/>
              </p:cNvSpPr>
              <p:nvPr/>
            </p:nvSpPr>
            <p:spPr bwMode="auto">
              <a:xfrm>
                <a:off x="3580" y="836"/>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6" y="2"/>
                    </a:lnTo>
                    <a:lnTo>
                      <a:pt x="20" y="3"/>
                    </a:lnTo>
                    <a:lnTo>
                      <a:pt x="24" y="11"/>
                    </a:lnTo>
                    <a:lnTo>
                      <a:pt x="22" y="16"/>
                    </a:lnTo>
                    <a:lnTo>
                      <a:pt x="16" y="22"/>
                    </a:lnTo>
                    <a:lnTo>
                      <a:pt x="7" y="22"/>
                    </a:lnTo>
                    <a:lnTo>
                      <a:pt x="1" y="16"/>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25" name="Line 1236"/>
              <p:cNvSpPr>
                <a:spLocks noChangeShapeType="1"/>
              </p:cNvSpPr>
              <p:nvPr/>
            </p:nvSpPr>
            <p:spPr bwMode="auto">
              <a:xfrm flipV="1">
                <a:off x="3588" y="931"/>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26" name="Line 1237"/>
              <p:cNvSpPr>
                <a:spLocks noChangeShapeType="1"/>
              </p:cNvSpPr>
              <p:nvPr/>
            </p:nvSpPr>
            <p:spPr bwMode="auto">
              <a:xfrm flipH="1">
                <a:off x="3588" y="93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27" name="Line 1238"/>
              <p:cNvSpPr>
                <a:spLocks noChangeShapeType="1"/>
              </p:cNvSpPr>
              <p:nvPr/>
            </p:nvSpPr>
            <p:spPr bwMode="auto">
              <a:xfrm flipV="1">
                <a:off x="3592" y="1020"/>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28" name="Line 1239"/>
              <p:cNvSpPr>
                <a:spLocks noChangeShapeType="1"/>
              </p:cNvSpPr>
              <p:nvPr/>
            </p:nvSpPr>
            <p:spPr bwMode="auto">
              <a:xfrm flipH="1">
                <a:off x="3591" y="1020"/>
                <a:ext cx="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29" name="Line 1240"/>
              <p:cNvSpPr>
                <a:spLocks noChangeShapeType="1"/>
              </p:cNvSpPr>
              <p:nvPr/>
            </p:nvSpPr>
            <p:spPr bwMode="auto">
              <a:xfrm flipH="1">
                <a:off x="3578" y="1120"/>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30" name="Line 1241"/>
              <p:cNvSpPr>
                <a:spLocks noChangeShapeType="1"/>
              </p:cNvSpPr>
              <p:nvPr/>
            </p:nvSpPr>
            <p:spPr bwMode="auto">
              <a:xfrm>
                <a:off x="3578" y="1122"/>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31" name="Freeform 1242"/>
              <p:cNvSpPr>
                <a:spLocks/>
              </p:cNvSpPr>
              <p:nvPr/>
            </p:nvSpPr>
            <p:spPr bwMode="auto">
              <a:xfrm>
                <a:off x="3580" y="1207"/>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6" y="2"/>
                    </a:lnTo>
                    <a:lnTo>
                      <a:pt x="20" y="4"/>
                    </a:lnTo>
                    <a:lnTo>
                      <a:pt x="22" y="8"/>
                    </a:lnTo>
                    <a:lnTo>
                      <a:pt x="24" y="13"/>
                    </a:lnTo>
                    <a:lnTo>
                      <a:pt x="20" y="21"/>
                    </a:lnTo>
                    <a:lnTo>
                      <a:pt x="16" y="22"/>
                    </a:lnTo>
                    <a:lnTo>
                      <a:pt x="11" y="24"/>
                    </a:lnTo>
                    <a:lnTo>
                      <a:pt x="3" y="21"/>
                    </a:lnTo>
                    <a:lnTo>
                      <a:pt x="0" y="13"/>
                    </a:lnTo>
                    <a:lnTo>
                      <a:pt x="1" y="8"/>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32" name="Line 1243"/>
              <p:cNvSpPr>
                <a:spLocks noChangeShapeType="1"/>
              </p:cNvSpPr>
              <p:nvPr/>
            </p:nvSpPr>
            <p:spPr bwMode="auto">
              <a:xfrm flipH="1">
                <a:off x="3575" y="1303"/>
                <a:ext cx="3"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33" name="Line 1244"/>
              <p:cNvSpPr>
                <a:spLocks noChangeShapeType="1"/>
              </p:cNvSpPr>
              <p:nvPr/>
            </p:nvSpPr>
            <p:spPr bwMode="auto">
              <a:xfrm>
                <a:off x="3575" y="1303"/>
                <a:ext cx="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34" name="Line 1245"/>
              <p:cNvSpPr>
                <a:spLocks noChangeShapeType="1"/>
              </p:cNvSpPr>
              <p:nvPr/>
            </p:nvSpPr>
            <p:spPr bwMode="auto">
              <a:xfrm>
                <a:off x="3584" y="1400"/>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35" name="Line 1246"/>
              <p:cNvSpPr>
                <a:spLocks noChangeShapeType="1"/>
              </p:cNvSpPr>
              <p:nvPr/>
            </p:nvSpPr>
            <p:spPr bwMode="auto">
              <a:xfrm flipV="1">
                <a:off x="3584" y="1400"/>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36" name="Line 1247"/>
              <p:cNvSpPr>
                <a:spLocks noChangeShapeType="1"/>
              </p:cNvSpPr>
              <p:nvPr/>
            </p:nvSpPr>
            <p:spPr bwMode="auto">
              <a:xfrm>
                <a:off x="3586" y="1493"/>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37" name="Line 1248"/>
              <p:cNvSpPr>
                <a:spLocks noChangeShapeType="1"/>
              </p:cNvSpPr>
              <p:nvPr/>
            </p:nvSpPr>
            <p:spPr bwMode="auto">
              <a:xfrm flipV="1">
                <a:off x="3588" y="1493"/>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38" name="Freeform 1249"/>
              <p:cNvSpPr>
                <a:spLocks/>
              </p:cNvSpPr>
              <p:nvPr/>
            </p:nvSpPr>
            <p:spPr bwMode="auto">
              <a:xfrm>
                <a:off x="3582" y="1578"/>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1 w 24"/>
                  <a:gd name="T17" fmla="*/ 0 h 23"/>
                  <a:gd name="T18" fmla="*/ 0 w 24"/>
                  <a:gd name="T19" fmla="*/ 0 h 23"/>
                  <a:gd name="T20" fmla="*/ 1 w 24"/>
                  <a:gd name="T21" fmla="*/ 0 h 23"/>
                  <a:gd name="T22" fmla="*/ 1 w 24"/>
                  <a:gd name="T23" fmla="*/ 0 h 23"/>
                  <a:gd name="T24" fmla="*/ 1 w 24"/>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3"/>
                  <a:gd name="T41" fmla="*/ 24 w 24"/>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3">
                    <a:moveTo>
                      <a:pt x="8" y="0"/>
                    </a:moveTo>
                    <a:lnTo>
                      <a:pt x="17" y="0"/>
                    </a:lnTo>
                    <a:lnTo>
                      <a:pt x="21" y="2"/>
                    </a:lnTo>
                    <a:lnTo>
                      <a:pt x="23" y="6"/>
                    </a:lnTo>
                    <a:lnTo>
                      <a:pt x="24" y="12"/>
                    </a:lnTo>
                    <a:lnTo>
                      <a:pt x="21" y="19"/>
                    </a:lnTo>
                    <a:lnTo>
                      <a:pt x="17" y="21"/>
                    </a:lnTo>
                    <a:lnTo>
                      <a:pt x="11" y="23"/>
                    </a:lnTo>
                    <a:lnTo>
                      <a:pt x="4" y="19"/>
                    </a:lnTo>
                    <a:lnTo>
                      <a:pt x="0" y="12"/>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39" name="Line 1250"/>
              <p:cNvSpPr>
                <a:spLocks noChangeShapeType="1"/>
              </p:cNvSpPr>
              <p:nvPr/>
            </p:nvSpPr>
            <p:spPr bwMode="auto">
              <a:xfrm>
                <a:off x="3591" y="1677"/>
                <a:ext cx="1"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40" name="Line 1251"/>
              <p:cNvSpPr>
                <a:spLocks noChangeShapeType="1"/>
              </p:cNvSpPr>
              <p:nvPr/>
            </p:nvSpPr>
            <p:spPr bwMode="auto">
              <a:xfrm flipH="1">
                <a:off x="3591" y="1677"/>
                <a:ext cx="1"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41" name="Line 1252"/>
              <p:cNvSpPr>
                <a:spLocks noChangeShapeType="1"/>
              </p:cNvSpPr>
              <p:nvPr/>
            </p:nvSpPr>
            <p:spPr bwMode="auto">
              <a:xfrm flipH="1">
                <a:off x="3586" y="176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42" name="Freeform 1253"/>
              <p:cNvSpPr>
                <a:spLocks/>
              </p:cNvSpPr>
              <p:nvPr/>
            </p:nvSpPr>
            <p:spPr bwMode="auto">
              <a:xfrm>
                <a:off x="3580" y="1856"/>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6" y="2"/>
                    </a:lnTo>
                    <a:lnTo>
                      <a:pt x="20" y="4"/>
                    </a:lnTo>
                    <a:lnTo>
                      <a:pt x="24" y="11"/>
                    </a:lnTo>
                    <a:lnTo>
                      <a:pt x="22" y="17"/>
                    </a:lnTo>
                    <a:lnTo>
                      <a:pt x="16" y="22"/>
                    </a:lnTo>
                    <a:lnTo>
                      <a:pt x="7" y="22"/>
                    </a:lnTo>
                    <a:lnTo>
                      <a:pt x="1"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43" name="Line 1254"/>
              <p:cNvSpPr>
                <a:spLocks noChangeShapeType="1"/>
              </p:cNvSpPr>
              <p:nvPr/>
            </p:nvSpPr>
            <p:spPr bwMode="auto">
              <a:xfrm>
                <a:off x="3586" y="1956"/>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44" name="Freeform 1255"/>
              <p:cNvSpPr>
                <a:spLocks/>
              </p:cNvSpPr>
              <p:nvPr/>
            </p:nvSpPr>
            <p:spPr bwMode="auto">
              <a:xfrm>
                <a:off x="3580" y="2044"/>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0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1" y="0"/>
                    </a:moveTo>
                    <a:lnTo>
                      <a:pt x="16" y="2"/>
                    </a:lnTo>
                    <a:lnTo>
                      <a:pt x="20" y="4"/>
                    </a:lnTo>
                    <a:lnTo>
                      <a:pt x="24" y="11"/>
                    </a:lnTo>
                    <a:lnTo>
                      <a:pt x="20" y="19"/>
                    </a:lnTo>
                    <a:lnTo>
                      <a:pt x="16" y="21"/>
                    </a:lnTo>
                    <a:lnTo>
                      <a:pt x="11" y="23"/>
                    </a:lnTo>
                    <a:lnTo>
                      <a:pt x="3" y="19"/>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45" name="Freeform 1256"/>
              <p:cNvSpPr>
                <a:spLocks/>
              </p:cNvSpPr>
              <p:nvPr/>
            </p:nvSpPr>
            <p:spPr bwMode="auto">
              <a:xfrm>
                <a:off x="3582" y="2137"/>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8" y="0"/>
                    </a:moveTo>
                    <a:lnTo>
                      <a:pt x="17" y="0"/>
                    </a:lnTo>
                    <a:lnTo>
                      <a:pt x="21" y="2"/>
                    </a:lnTo>
                    <a:lnTo>
                      <a:pt x="23" y="6"/>
                    </a:lnTo>
                    <a:lnTo>
                      <a:pt x="24" y="11"/>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46" name="Freeform 1257"/>
              <p:cNvSpPr>
                <a:spLocks/>
              </p:cNvSpPr>
              <p:nvPr/>
            </p:nvSpPr>
            <p:spPr bwMode="auto">
              <a:xfrm>
                <a:off x="3582" y="2229"/>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2"/>
                    </a:lnTo>
                    <a:lnTo>
                      <a:pt x="21" y="4"/>
                    </a:lnTo>
                    <a:lnTo>
                      <a:pt x="23" y="8"/>
                    </a:lnTo>
                    <a:lnTo>
                      <a:pt x="24" y="13"/>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47" name="Line 1258"/>
              <p:cNvSpPr>
                <a:spLocks noChangeShapeType="1"/>
              </p:cNvSpPr>
              <p:nvPr/>
            </p:nvSpPr>
            <p:spPr bwMode="auto">
              <a:xfrm>
                <a:off x="3588" y="232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48" name="Line 1259"/>
              <p:cNvSpPr>
                <a:spLocks noChangeShapeType="1"/>
              </p:cNvSpPr>
              <p:nvPr/>
            </p:nvSpPr>
            <p:spPr bwMode="auto">
              <a:xfrm flipV="1">
                <a:off x="3588" y="232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49" name="Freeform 1260"/>
              <p:cNvSpPr>
                <a:spLocks/>
              </p:cNvSpPr>
              <p:nvPr/>
            </p:nvSpPr>
            <p:spPr bwMode="auto">
              <a:xfrm>
                <a:off x="3580" y="2414"/>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1 w 24"/>
                  <a:gd name="T19" fmla="*/ 1 h 22"/>
                  <a:gd name="T20" fmla="*/ 0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11" y="0"/>
                    </a:moveTo>
                    <a:lnTo>
                      <a:pt x="16" y="2"/>
                    </a:lnTo>
                    <a:lnTo>
                      <a:pt x="20" y="3"/>
                    </a:lnTo>
                    <a:lnTo>
                      <a:pt x="24" y="11"/>
                    </a:lnTo>
                    <a:lnTo>
                      <a:pt x="22" y="16"/>
                    </a:lnTo>
                    <a:lnTo>
                      <a:pt x="20" y="20"/>
                    </a:lnTo>
                    <a:lnTo>
                      <a:pt x="16" y="22"/>
                    </a:lnTo>
                    <a:lnTo>
                      <a:pt x="7" y="22"/>
                    </a:lnTo>
                    <a:lnTo>
                      <a:pt x="3" y="20"/>
                    </a:lnTo>
                    <a:lnTo>
                      <a:pt x="1" y="16"/>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50" name="Freeform 1261"/>
              <p:cNvSpPr>
                <a:spLocks/>
              </p:cNvSpPr>
              <p:nvPr/>
            </p:nvSpPr>
            <p:spPr bwMode="auto">
              <a:xfrm>
                <a:off x="3580" y="2507"/>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6" y="1"/>
                    </a:lnTo>
                    <a:lnTo>
                      <a:pt x="20" y="3"/>
                    </a:lnTo>
                    <a:lnTo>
                      <a:pt x="24" y="11"/>
                    </a:lnTo>
                    <a:lnTo>
                      <a:pt x="20" y="18"/>
                    </a:lnTo>
                    <a:lnTo>
                      <a:pt x="16" y="20"/>
                    </a:lnTo>
                    <a:lnTo>
                      <a:pt x="11" y="22"/>
                    </a:lnTo>
                    <a:lnTo>
                      <a:pt x="3" y="18"/>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51" name="Line 1262"/>
              <p:cNvSpPr>
                <a:spLocks noChangeShapeType="1"/>
              </p:cNvSpPr>
              <p:nvPr/>
            </p:nvSpPr>
            <p:spPr bwMode="auto">
              <a:xfrm flipH="1">
                <a:off x="3584" y="260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52" name="Line 1263"/>
              <p:cNvSpPr>
                <a:spLocks noChangeShapeType="1"/>
              </p:cNvSpPr>
              <p:nvPr/>
            </p:nvSpPr>
            <p:spPr bwMode="auto">
              <a:xfrm flipH="1" flipV="1">
                <a:off x="3596" y="2524"/>
                <a:ext cx="11" cy="5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53" name="Line 1264"/>
              <p:cNvSpPr>
                <a:spLocks noChangeShapeType="1"/>
              </p:cNvSpPr>
              <p:nvPr/>
            </p:nvSpPr>
            <p:spPr bwMode="auto">
              <a:xfrm flipH="1">
                <a:off x="3579" y="2524"/>
                <a:ext cx="17" cy="5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54" name="Line 1265"/>
              <p:cNvSpPr>
                <a:spLocks noChangeShapeType="1"/>
              </p:cNvSpPr>
              <p:nvPr/>
            </p:nvSpPr>
            <p:spPr bwMode="auto">
              <a:xfrm flipH="1" flipV="1">
                <a:off x="3533" y="2543"/>
                <a:ext cx="38" cy="7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55" name="Line 1266"/>
              <p:cNvSpPr>
                <a:spLocks noChangeShapeType="1"/>
              </p:cNvSpPr>
              <p:nvPr/>
            </p:nvSpPr>
            <p:spPr bwMode="auto">
              <a:xfrm flipH="1">
                <a:off x="3531" y="2543"/>
                <a:ext cx="2" cy="8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56" name="Line 1267"/>
              <p:cNvSpPr>
                <a:spLocks noChangeShapeType="1"/>
              </p:cNvSpPr>
              <p:nvPr/>
            </p:nvSpPr>
            <p:spPr bwMode="auto">
              <a:xfrm flipH="1" flipV="1">
                <a:off x="3582" y="2843"/>
                <a:ext cx="6"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57" name="Line 1268"/>
              <p:cNvSpPr>
                <a:spLocks noChangeShapeType="1"/>
              </p:cNvSpPr>
              <p:nvPr/>
            </p:nvSpPr>
            <p:spPr bwMode="auto">
              <a:xfrm flipH="1">
                <a:off x="3580" y="2843"/>
                <a:ext cx="2"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58" name="Line 1269"/>
              <p:cNvSpPr>
                <a:spLocks noChangeShapeType="1"/>
              </p:cNvSpPr>
              <p:nvPr/>
            </p:nvSpPr>
            <p:spPr bwMode="auto">
              <a:xfrm>
                <a:off x="3615" y="2989"/>
                <a:ext cx="16"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59" name="Line 1270"/>
              <p:cNvSpPr>
                <a:spLocks noChangeShapeType="1"/>
              </p:cNvSpPr>
              <p:nvPr/>
            </p:nvSpPr>
            <p:spPr bwMode="auto">
              <a:xfrm flipH="1" flipV="1">
                <a:off x="3617" y="2982"/>
                <a:ext cx="14"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60" name="Line 1271"/>
              <p:cNvSpPr>
                <a:spLocks noChangeShapeType="1"/>
              </p:cNvSpPr>
              <p:nvPr/>
            </p:nvSpPr>
            <p:spPr bwMode="auto">
              <a:xfrm flipV="1">
                <a:off x="3620" y="3056"/>
                <a:ext cx="13"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61" name="Line 1272"/>
              <p:cNvSpPr>
                <a:spLocks noChangeShapeType="1"/>
              </p:cNvSpPr>
              <p:nvPr/>
            </p:nvSpPr>
            <p:spPr bwMode="auto">
              <a:xfrm flipH="1">
                <a:off x="3617" y="3056"/>
                <a:ext cx="1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62" name="Line 1273"/>
              <p:cNvSpPr>
                <a:spLocks noChangeShapeType="1"/>
              </p:cNvSpPr>
              <p:nvPr/>
            </p:nvSpPr>
            <p:spPr bwMode="auto">
              <a:xfrm>
                <a:off x="3617" y="3177"/>
                <a:ext cx="1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63" name="Line 1274"/>
              <p:cNvSpPr>
                <a:spLocks noChangeShapeType="1"/>
              </p:cNvSpPr>
              <p:nvPr/>
            </p:nvSpPr>
            <p:spPr bwMode="auto">
              <a:xfrm flipH="1" flipV="1">
                <a:off x="3618" y="3170"/>
                <a:ext cx="13"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64" name="Line 1275"/>
              <p:cNvSpPr>
                <a:spLocks noChangeShapeType="1"/>
              </p:cNvSpPr>
              <p:nvPr/>
            </p:nvSpPr>
            <p:spPr bwMode="auto">
              <a:xfrm flipV="1">
                <a:off x="3615" y="3261"/>
                <a:ext cx="1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65" name="Line 1276"/>
              <p:cNvSpPr>
                <a:spLocks noChangeShapeType="1"/>
              </p:cNvSpPr>
              <p:nvPr/>
            </p:nvSpPr>
            <p:spPr bwMode="auto">
              <a:xfrm flipH="1" flipV="1">
                <a:off x="3615" y="3257"/>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66" name="Line 1277"/>
              <p:cNvSpPr>
                <a:spLocks noChangeShapeType="1"/>
              </p:cNvSpPr>
              <p:nvPr/>
            </p:nvSpPr>
            <p:spPr bwMode="auto">
              <a:xfrm flipV="1">
                <a:off x="3618" y="3329"/>
                <a:ext cx="13"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67" name="Line 1278"/>
              <p:cNvSpPr>
                <a:spLocks noChangeShapeType="1"/>
              </p:cNvSpPr>
              <p:nvPr/>
            </p:nvSpPr>
            <p:spPr bwMode="auto">
              <a:xfrm flipH="1">
                <a:off x="3615" y="3329"/>
                <a:ext cx="16"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68" name="Line 1279"/>
              <p:cNvSpPr>
                <a:spLocks noChangeShapeType="1"/>
              </p:cNvSpPr>
              <p:nvPr/>
            </p:nvSpPr>
            <p:spPr bwMode="auto">
              <a:xfrm flipV="1">
                <a:off x="3620" y="3408"/>
                <a:ext cx="13"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69" name="Line 1280"/>
              <p:cNvSpPr>
                <a:spLocks noChangeShapeType="1"/>
              </p:cNvSpPr>
              <p:nvPr/>
            </p:nvSpPr>
            <p:spPr bwMode="auto">
              <a:xfrm flipH="1">
                <a:off x="3615" y="3408"/>
                <a:ext cx="18"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70" name="Line 1281"/>
              <p:cNvSpPr>
                <a:spLocks noChangeShapeType="1"/>
              </p:cNvSpPr>
              <p:nvPr/>
            </p:nvSpPr>
            <p:spPr bwMode="auto">
              <a:xfrm flipV="1">
                <a:off x="3607" y="3518"/>
                <a:ext cx="6"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71" name="Line 1282"/>
              <p:cNvSpPr>
                <a:spLocks noChangeShapeType="1"/>
              </p:cNvSpPr>
              <p:nvPr/>
            </p:nvSpPr>
            <p:spPr bwMode="auto">
              <a:xfrm flipH="1">
                <a:off x="3604" y="3518"/>
                <a:ext cx="9"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72" name="Line 1283"/>
              <p:cNvSpPr>
                <a:spLocks noChangeShapeType="1"/>
              </p:cNvSpPr>
              <p:nvPr/>
            </p:nvSpPr>
            <p:spPr bwMode="auto">
              <a:xfrm flipH="1">
                <a:off x="3571" y="3628"/>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73" name="Line 1284"/>
              <p:cNvSpPr>
                <a:spLocks noChangeShapeType="1"/>
              </p:cNvSpPr>
              <p:nvPr/>
            </p:nvSpPr>
            <p:spPr bwMode="auto">
              <a:xfrm>
                <a:off x="3571" y="3630"/>
                <a:ext cx="6"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74" name="Line 1285"/>
              <p:cNvSpPr>
                <a:spLocks noChangeShapeType="1"/>
              </p:cNvSpPr>
              <p:nvPr/>
            </p:nvSpPr>
            <p:spPr bwMode="auto">
              <a:xfrm flipH="1">
                <a:off x="3679" y="745"/>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75" name="Freeform 1286"/>
              <p:cNvSpPr>
                <a:spLocks/>
              </p:cNvSpPr>
              <p:nvPr/>
            </p:nvSpPr>
            <p:spPr bwMode="auto">
              <a:xfrm>
                <a:off x="3673" y="834"/>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2" y="0"/>
                    </a:moveTo>
                    <a:lnTo>
                      <a:pt x="17" y="2"/>
                    </a:lnTo>
                    <a:lnTo>
                      <a:pt x="21" y="4"/>
                    </a:lnTo>
                    <a:lnTo>
                      <a:pt x="23" y="7"/>
                    </a:lnTo>
                    <a:lnTo>
                      <a:pt x="23" y="17"/>
                    </a:lnTo>
                    <a:lnTo>
                      <a:pt x="17" y="22"/>
                    </a:lnTo>
                    <a:lnTo>
                      <a:pt x="8" y="22"/>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76" name="Line 1287"/>
              <p:cNvSpPr>
                <a:spLocks noChangeShapeType="1"/>
              </p:cNvSpPr>
              <p:nvPr/>
            </p:nvSpPr>
            <p:spPr bwMode="auto">
              <a:xfrm>
                <a:off x="3677" y="934"/>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77" name="Line 1288"/>
              <p:cNvSpPr>
                <a:spLocks noChangeShapeType="1"/>
              </p:cNvSpPr>
              <p:nvPr/>
            </p:nvSpPr>
            <p:spPr bwMode="auto">
              <a:xfrm flipV="1">
                <a:off x="3677" y="934"/>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78" name="Freeform 1289"/>
              <p:cNvSpPr>
                <a:spLocks/>
              </p:cNvSpPr>
              <p:nvPr/>
            </p:nvSpPr>
            <p:spPr bwMode="auto">
              <a:xfrm>
                <a:off x="3675" y="1022"/>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79" name="Line 1290"/>
              <p:cNvSpPr>
                <a:spLocks noChangeShapeType="1"/>
              </p:cNvSpPr>
              <p:nvPr/>
            </p:nvSpPr>
            <p:spPr bwMode="auto">
              <a:xfrm>
                <a:off x="3682" y="111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80" name="Line 1291"/>
              <p:cNvSpPr>
                <a:spLocks noChangeShapeType="1"/>
              </p:cNvSpPr>
              <p:nvPr/>
            </p:nvSpPr>
            <p:spPr bwMode="auto">
              <a:xfrm flipH="1">
                <a:off x="3682" y="111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81" name="Freeform 1292"/>
              <p:cNvSpPr>
                <a:spLocks/>
              </p:cNvSpPr>
              <p:nvPr/>
            </p:nvSpPr>
            <p:spPr bwMode="auto">
              <a:xfrm>
                <a:off x="3673" y="1207"/>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8"/>
                    </a:lnTo>
                    <a:lnTo>
                      <a:pt x="23" y="17"/>
                    </a:lnTo>
                    <a:lnTo>
                      <a:pt x="21" y="21"/>
                    </a:lnTo>
                    <a:lnTo>
                      <a:pt x="17" y="22"/>
                    </a:lnTo>
                    <a:lnTo>
                      <a:pt x="12" y="24"/>
                    </a:lnTo>
                    <a:lnTo>
                      <a:pt x="4" y="21"/>
                    </a:lnTo>
                    <a:lnTo>
                      <a:pt x="0" y="13"/>
                    </a:lnTo>
                    <a:lnTo>
                      <a:pt x="2" y="8"/>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82" name="Freeform 1293"/>
              <p:cNvSpPr>
                <a:spLocks/>
              </p:cNvSpPr>
              <p:nvPr/>
            </p:nvSpPr>
            <p:spPr bwMode="auto">
              <a:xfrm>
                <a:off x="3677" y="1299"/>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0" y="4"/>
                    </a:lnTo>
                    <a:lnTo>
                      <a:pt x="22" y="7"/>
                    </a:lnTo>
                    <a:lnTo>
                      <a:pt x="22" y="17"/>
                    </a:lnTo>
                    <a:lnTo>
                      <a:pt x="17" y="22"/>
                    </a:lnTo>
                    <a:lnTo>
                      <a:pt x="7"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83" name="Freeform 1294"/>
              <p:cNvSpPr>
                <a:spLocks/>
              </p:cNvSpPr>
              <p:nvPr/>
            </p:nvSpPr>
            <p:spPr bwMode="auto">
              <a:xfrm>
                <a:off x="3675" y="1391"/>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2"/>
                    </a:lnTo>
                    <a:lnTo>
                      <a:pt x="21" y="4"/>
                    </a:lnTo>
                    <a:lnTo>
                      <a:pt x="22" y="7"/>
                    </a:lnTo>
                    <a:lnTo>
                      <a:pt x="22" y="15"/>
                    </a:lnTo>
                    <a:lnTo>
                      <a:pt x="21" y="19"/>
                    </a:lnTo>
                    <a:lnTo>
                      <a:pt x="17" y="20"/>
                    </a:lnTo>
                    <a:lnTo>
                      <a:pt x="11" y="22"/>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84" name="Freeform 1295"/>
              <p:cNvSpPr>
                <a:spLocks/>
              </p:cNvSpPr>
              <p:nvPr/>
            </p:nvSpPr>
            <p:spPr bwMode="auto">
              <a:xfrm>
                <a:off x="3675" y="1483"/>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2"/>
                    </a:lnTo>
                    <a:lnTo>
                      <a:pt x="21" y="4"/>
                    </a:lnTo>
                    <a:lnTo>
                      <a:pt x="22" y="7"/>
                    </a:lnTo>
                    <a:lnTo>
                      <a:pt x="22" y="15"/>
                    </a:lnTo>
                    <a:lnTo>
                      <a:pt x="21" y="18"/>
                    </a:lnTo>
                    <a:lnTo>
                      <a:pt x="17" y="20"/>
                    </a:lnTo>
                    <a:lnTo>
                      <a:pt x="11" y="22"/>
                    </a:lnTo>
                    <a:lnTo>
                      <a:pt x="4" y="18"/>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85" name="Freeform 1296"/>
              <p:cNvSpPr>
                <a:spLocks/>
              </p:cNvSpPr>
              <p:nvPr/>
            </p:nvSpPr>
            <p:spPr bwMode="auto">
              <a:xfrm>
                <a:off x="3673" y="1578"/>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w 23"/>
                  <a:gd name="T21" fmla="*/ 0 h 23"/>
                  <a:gd name="T22" fmla="*/ 0 w 23"/>
                  <a:gd name="T23" fmla="*/ 0 h 23"/>
                  <a:gd name="T24" fmla="*/ 0 w 23"/>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3"/>
                  <a:gd name="T41" fmla="*/ 23 w 23"/>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3">
                    <a:moveTo>
                      <a:pt x="8" y="0"/>
                    </a:moveTo>
                    <a:lnTo>
                      <a:pt x="17" y="0"/>
                    </a:lnTo>
                    <a:lnTo>
                      <a:pt x="21" y="2"/>
                    </a:lnTo>
                    <a:lnTo>
                      <a:pt x="23" y="6"/>
                    </a:lnTo>
                    <a:lnTo>
                      <a:pt x="23" y="15"/>
                    </a:lnTo>
                    <a:lnTo>
                      <a:pt x="21" y="19"/>
                    </a:lnTo>
                    <a:lnTo>
                      <a:pt x="17" y="21"/>
                    </a:lnTo>
                    <a:lnTo>
                      <a:pt x="12" y="23"/>
                    </a:lnTo>
                    <a:lnTo>
                      <a:pt x="4" y="19"/>
                    </a:lnTo>
                    <a:lnTo>
                      <a:pt x="0" y="12"/>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86" name="Line 1297"/>
              <p:cNvSpPr>
                <a:spLocks noChangeShapeType="1"/>
              </p:cNvSpPr>
              <p:nvPr/>
            </p:nvSpPr>
            <p:spPr bwMode="auto">
              <a:xfrm flipV="1">
                <a:off x="3681" y="167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87" name="Freeform 1298"/>
              <p:cNvSpPr>
                <a:spLocks/>
              </p:cNvSpPr>
              <p:nvPr/>
            </p:nvSpPr>
            <p:spPr bwMode="auto">
              <a:xfrm>
                <a:off x="3673" y="1765"/>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7"/>
                    </a:lnTo>
                    <a:lnTo>
                      <a:pt x="23" y="17"/>
                    </a:lnTo>
                    <a:lnTo>
                      <a:pt x="21" y="20"/>
                    </a:lnTo>
                    <a:lnTo>
                      <a:pt x="17" y="22"/>
                    </a:lnTo>
                    <a:lnTo>
                      <a:pt x="12" y="24"/>
                    </a:lnTo>
                    <a:lnTo>
                      <a:pt x="4" y="20"/>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88" name="Freeform 1299"/>
              <p:cNvSpPr>
                <a:spLocks/>
              </p:cNvSpPr>
              <p:nvPr/>
            </p:nvSpPr>
            <p:spPr bwMode="auto">
              <a:xfrm>
                <a:off x="3675"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3"/>
                    </a:lnTo>
                    <a:lnTo>
                      <a:pt x="22" y="7"/>
                    </a:lnTo>
                    <a:lnTo>
                      <a:pt x="22"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89" name="Freeform 1300"/>
              <p:cNvSpPr>
                <a:spLocks/>
              </p:cNvSpPr>
              <p:nvPr/>
            </p:nvSpPr>
            <p:spPr bwMode="auto">
              <a:xfrm>
                <a:off x="3675"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90" name="Freeform 1301"/>
              <p:cNvSpPr>
                <a:spLocks/>
              </p:cNvSpPr>
              <p:nvPr/>
            </p:nvSpPr>
            <p:spPr bwMode="auto">
              <a:xfrm>
                <a:off x="3675"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91" name="Freeform 1302"/>
              <p:cNvSpPr>
                <a:spLocks/>
              </p:cNvSpPr>
              <p:nvPr/>
            </p:nvSpPr>
            <p:spPr bwMode="auto">
              <a:xfrm>
                <a:off x="3675"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2"/>
                    </a:lnTo>
                    <a:lnTo>
                      <a:pt x="22" y="6"/>
                    </a:lnTo>
                    <a:lnTo>
                      <a:pt x="22" y="15"/>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92" name="Freeform 1303"/>
              <p:cNvSpPr>
                <a:spLocks/>
              </p:cNvSpPr>
              <p:nvPr/>
            </p:nvSpPr>
            <p:spPr bwMode="auto">
              <a:xfrm>
                <a:off x="3675"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993" name="Line 1304"/>
              <p:cNvSpPr>
                <a:spLocks noChangeShapeType="1"/>
              </p:cNvSpPr>
              <p:nvPr/>
            </p:nvSpPr>
            <p:spPr bwMode="auto">
              <a:xfrm flipV="1">
                <a:off x="3681" y="232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94" name="Line 1305"/>
              <p:cNvSpPr>
                <a:spLocks noChangeShapeType="1"/>
              </p:cNvSpPr>
              <p:nvPr/>
            </p:nvSpPr>
            <p:spPr bwMode="auto">
              <a:xfrm>
                <a:off x="3679" y="2418"/>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95" name="Line 1306"/>
              <p:cNvSpPr>
                <a:spLocks noChangeShapeType="1"/>
              </p:cNvSpPr>
              <p:nvPr/>
            </p:nvSpPr>
            <p:spPr bwMode="auto">
              <a:xfrm>
                <a:off x="3681" y="251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96" name="Line 1307"/>
              <p:cNvSpPr>
                <a:spLocks noChangeShapeType="1"/>
              </p:cNvSpPr>
              <p:nvPr/>
            </p:nvSpPr>
            <p:spPr bwMode="auto">
              <a:xfrm flipV="1">
                <a:off x="3681" y="251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97" name="Line 1308"/>
              <p:cNvSpPr>
                <a:spLocks noChangeShapeType="1"/>
              </p:cNvSpPr>
              <p:nvPr/>
            </p:nvSpPr>
            <p:spPr bwMode="auto">
              <a:xfrm flipH="1" flipV="1">
                <a:off x="3675" y="2591"/>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98" name="Line 1309"/>
              <p:cNvSpPr>
                <a:spLocks noChangeShapeType="1"/>
              </p:cNvSpPr>
              <p:nvPr/>
            </p:nvSpPr>
            <p:spPr bwMode="auto">
              <a:xfrm>
                <a:off x="3675" y="2591"/>
                <a:ext cx="0"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999" name="Line 1310"/>
              <p:cNvSpPr>
                <a:spLocks noChangeShapeType="1"/>
              </p:cNvSpPr>
              <p:nvPr/>
            </p:nvSpPr>
            <p:spPr bwMode="auto">
              <a:xfrm flipH="1" flipV="1">
                <a:off x="3668" y="2485"/>
                <a:ext cx="22" cy="7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00" name="Line 1311"/>
              <p:cNvSpPr>
                <a:spLocks noChangeShapeType="1"/>
              </p:cNvSpPr>
              <p:nvPr/>
            </p:nvSpPr>
            <p:spPr bwMode="auto">
              <a:xfrm flipH="1">
                <a:off x="3655" y="2485"/>
                <a:ext cx="13" cy="7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01" name="Line 1312"/>
              <p:cNvSpPr>
                <a:spLocks noChangeShapeType="1"/>
              </p:cNvSpPr>
              <p:nvPr/>
            </p:nvSpPr>
            <p:spPr bwMode="auto">
              <a:xfrm flipH="1" flipV="1">
                <a:off x="3696" y="2572"/>
                <a:ext cx="13" cy="7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02" name="Line 1313"/>
              <p:cNvSpPr>
                <a:spLocks noChangeShapeType="1"/>
              </p:cNvSpPr>
              <p:nvPr/>
            </p:nvSpPr>
            <p:spPr bwMode="auto">
              <a:xfrm flipH="1">
                <a:off x="3672" y="2572"/>
                <a:ext cx="24" cy="7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9003" name="Line 1314"/>
              <p:cNvSpPr>
                <a:spLocks noChangeShapeType="1"/>
              </p:cNvSpPr>
              <p:nvPr/>
            </p:nvSpPr>
            <p:spPr bwMode="auto">
              <a:xfrm>
                <a:off x="3677" y="2893"/>
                <a:ext cx="0" cy="4"/>
              </a:xfrm>
              <a:prstGeom prst="line">
                <a:avLst/>
              </a:prstGeom>
              <a:noFill/>
              <a:ln w="17463">
                <a:solidFill>
                  <a:srgbClr val="0000FF"/>
                </a:solidFill>
                <a:round/>
                <a:headEnd/>
                <a:tailEnd/>
              </a:ln>
            </p:spPr>
            <p:txBody>
              <a:bodyPr>
                <a:prstTxWarp prst="textNoShape">
                  <a:avLst/>
                </a:prstTxWarp>
              </a:bodyPr>
              <a:lstStyle/>
              <a:p>
                <a:endParaRPr lang="en-US"/>
              </a:p>
            </p:txBody>
          </p:sp>
        </p:grpSp>
        <p:grpSp>
          <p:nvGrpSpPr>
            <p:cNvPr id="31038" name="Group 1315"/>
            <p:cNvGrpSpPr>
              <a:grpSpLocks/>
            </p:cNvGrpSpPr>
            <p:nvPr/>
          </p:nvGrpSpPr>
          <p:grpSpPr bwMode="auto">
            <a:xfrm>
              <a:off x="3677" y="741"/>
              <a:ext cx="516" cy="2900"/>
              <a:chOff x="3677" y="741"/>
              <a:chExt cx="516" cy="2900"/>
            </a:xfrm>
          </p:grpSpPr>
          <p:sp>
            <p:nvSpPr>
              <p:cNvPr id="128604" name="Line 1316"/>
              <p:cNvSpPr>
                <a:spLocks noChangeShapeType="1"/>
              </p:cNvSpPr>
              <p:nvPr/>
            </p:nvSpPr>
            <p:spPr bwMode="auto">
              <a:xfrm flipV="1">
                <a:off x="3677" y="2893"/>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05" name="Line 1317"/>
              <p:cNvSpPr>
                <a:spLocks noChangeShapeType="1"/>
              </p:cNvSpPr>
              <p:nvPr/>
            </p:nvSpPr>
            <p:spPr bwMode="auto">
              <a:xfrm>
                <a:off x="3684" y="2995"/>
                <a:ext cx="6"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06" name="Line 1318"/>
              <p:cNvSpPr>
                <a:spLocks noChangeShapeType="1"/>
              </p:cNvSpPr>
              <p:nvPr/>
            </p:nvSpPr>
            <p:spPr bwMode="auto">
              <a:xfrm flipH="1" flipV="1">
                <a:off x="3688" y="2993"/>
                <a:ext cx="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07" name="Line 1319"/>
              <p:cNvSpPr>
                <a:spLocks noChangeShapeType="1"/>
              </p:cNvSpPr>
              <p:nvPr/>
            </p:nvSpPr>
            <p:spPr bwMode="auto">
              <a:xfrm flipV="1">
                <a:off x="3700" y="3062"/>
                <a:ext cx="9"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08" name="Line 1320"/>
              <p:cNvSpPr>
                <a:spLocks noChangeShapeType="1"/>
              </p:cNvSpPr>
              <p:nvPr/>
            </p:nvSpPr>
            <p:spPr bwMode="auto">
              <a:xfrm flipH="1">
                <a:off x="3698" y="3062"/>
                <a:ext cx="1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09" name="Line 1321"/>
              <p:cNvSpPr>
                <a:spLocks noChangeShapeType="1"/>
              </p:cNvSpPr>
              <p:nvPr/>
            </p:nvSpPr>
            <p:spPr bwMode="auto">
              <a:xfrm flipV="1">
                <a:off x="3695" y="3166"/>
                <a:ext cx="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10" name="Line 1322"/>
              <p:cNvSpPr>
                <a:spLocks noChangeShapeType="1"/>
              </p:cNvSpPr>
              <p:nvPr/>
            </p:nvSpPr>
            <p:spPr bwMode="auto">
              <a:xfrm flipH="1" flipV="1">
                <a:off x="3695" y="3164"/>
                <a:ext cx="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11" name="Line 1323"/>
              <p:cNvSpPr>
                <a:spLocks noChangeShapeType="1"/>
              </p:cNvSpPr>
              <p:nvPr/>
            </p:nvSpPr>
            <p:spPr bwMode="auto">
              <a:xfrm flipV="1">
                <a:off x="3690" y="3251"/>
                <a:ext cx="4"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12" name="Line 1324"/>
              <p:cNvSpPr>
                <a:spLocks noChangeShapeType="1"/>
              </p:cNvSpPr>
              <p:nvPr/>
            </p:nvSpPr>
            <p:spPr bwMode="auto">
              <a:xfrm flipH="1">
                <a:off x="3688" y="3251"/>
                <a:ext cx="6"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13" name="Line 1325"/>
              <p:cNvSpPr>
                <a:spLocks noChangeShapeType="1"/>
              </p:cNvSpPr>
              <p:nvPr/>
            </p:nvSpPr>
            <p:spPr bwMode="auto">
              <a:xfrm flipV="1">
                <a:off x="3693" y="3342"/>
                <a:ext cx="3"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14" name="Line 1326"/>
              <p:cNvSpPr>
                <a:spLocks noChangeShapeType="1"/>
              </p:cNvSpPr>
              <p:nvPr/>
            </p:nvSpPr>
            <p:spPr bwMode="auto">
              <a:xfrm flipH="1">
                <a:off x="3691" y="3342"/>
                <a:ext cx="5"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15" name="Line 1327"/>
              <p:cNvSpPr>
                <a:spLocks noChangeShapeType="1"/>
              </p:cNvSpPr>
              <p:nvPr/>
            </p:nvSpPr>
            <p:spPr bwMode="auto">
              <a:xfrm flipV="1">
                <a:off x="3702" y="3425"/>
                <a:ext cx="7"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16" name="Line 1328"/>
              <p:cNvSpPr>
                <a:spLocks noChangeShapeType="1"/>
              </p:cNvSpPr>
              <p:nvPr/>
            </p:nvSpPr>
            <p:spPr bwMode="auto">
              <a:xfrm flipH="1">
                <a:off x="3698" y="3425"/>
                <a:ext cx="1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17" name="Line 1329"/>
              <p:cNvSpPr>
                <a:spLocks noChangeShapeType="1"/>
              </p:cNvSpPr>
              <p:nvPr/>
            </p:nvSpPr>
            <p:spPr bwMode="auto">
              <a:xfrm flipV="1">
                <a:off x="3711" y="3496"/>
                <a:ext cx="11"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18" name="Line 1330"/>
              <p:cNvSpPr>
                <a:spLocks noChangeShapeType="1"/>
              </p:cNvSpPr>
              <p:nvPr/>
            </p:nvSpPr>
            <p:spPr bwMode="auto">
              <a:xfrm flipH="1">
                <a:off x="3706" y="3496"/>
                <a:ext cx="16"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19" name="Line 1331"/>
              <p:cNvSpPr>
                <a:spLocks noChangeShapeType="1"/>
              </p:cNvSpPr>
              <p:nvPr/>
            </p:nvSpPr>
            <p:spPr bwMode="auto">
              <a:xfrm flipV="1">
                <a:off x="3704" y="3575"/>
                <a:ext cx="5"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20" name="Line 1332"/>
              <p:cNvSpPr>
                <a:spLocks noChangeShapeType="1"/>
              </p:cNvSpPr>
              <p:nvPr/>
            </p:nvSpPr>
            <p:spPr bwMode="auto">
              <a:xfrm flipH="1">
                <a:off x="3695" y="3575"/>
                <a:ext cx="14"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21" name="Freeform 1333"/>
              <p:cNvSpPr>
                <a:spLocks/>
              </p:cNvSpPr>
              <p:nvPr/>
            </p:nvSpPr>
            <p:spPr bwMode="auto">
              <a:xfrm>
                <a:off x="3768"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2" y="11"/>
                    </a:lnTo>
                    <a:lnTo>
                      <a:pt x="20" y="17"/>
                    </a:lnTo>
                    <a:lnTo>
                      <a:pt x="19" y="21"/>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22" name="Line 1334"/>
              <p:cNvSpPr>
                <a:spLocks noChangeShapeType="1"/>
              </p:cNvSpPr>
              <p:nvPr/>
            </p:nvSpPr>
            <p:spPr bwMode="auto">
              <a:xfrm flipV="1">
                <a:off x="3774" y="838"/>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23" name="Freeform 1335"/>
              <p:cNvSpPr>
                <a:spLocks/>
              </p:cNvSpPr>
              <p:nvPr/>
            </p:nvSpPr>
            <p:spPr bwMode="auto">
              <a:xfrm>
                <a:off x="3768"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9" y="3"/>
                    </a:lnTo>
                    <a:lnTo>
                      <a:pt x="22" y="11"/>
                    </a:lnTo>
                    <a:lnTo>
                      <a:pt x="19" y="18"/>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24" name="Freeform 1336"/>
              <p:cNvSpPr>
                <a:spLocks/>
              </p:cNvSpPr>
              <p:nvPr/>
            </p:nvSpPr>
            <p:spPr bwMode="auto">
              <a:xfrm>
                <a:off x="3766" y="1022"/>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3"/>
                  <a:gd name="T29" fmla="*/ 23 w 23"/>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3">
                    <a:moveTo>
                      <a:pt x="11" y="0"/>
                    </a:moveTo>
                    <a:lnTo>
                      <a:pt x="19" y="4"/>
                    </a:lnTo>
                    <a:lnTo>
                      <a:pt x="23" y="11"/>
                    </a:lnTo>
                    <a:lnTo>
                      <a:pt x="19" y="19"/>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25" name="Freeform 1337"/>
              <p:cNvSpPr>
                <a:spLocks/>
              </p:cNvSpPr>
              <p:nvPr/>
            </p:nvSpPr>
            <p:spPr bwMode="auto">
              <a:xfrm>
                <a:off x="3768" y="1113"/>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7" y="0"/>
                    </a:moveTo>
                    <a:lnTo>
                      <a:pt x="15" y="0"/>
                    </a:lnTo>
                    <a:lnTo>
                      <a:pt x="19" y="2"/>
                    </a:lnTo>
                    <a:lnTo>
                      <a:pt x="20" y="6"/>
                    </a:lnTo>
                    <a:lnTo>
                      <a:pt x="22" y="12"/>
                    </a:lnTo>
                    <a:lnTo>
                      <a:pt x="19" y="19"/>
                    </a:lnTo>
                    <a:lnTo>
                      <a:pt x="11" y="23"/>
                    </a:lnTo>
                    <a:lnTo>
                      <a:pt x="4" y="19"/>
                    </a:lnTo>
                    <a:lnTo>
                      <a:pt x="0" y="12"/>
                    </a:lnTo>
                    <a:lnTo>
                      <a:pt x="2" y="6"/>
                    </a:lnTo>
                    <a:lnTo>
                      <a:pt x="4"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26" name="Freeform 1338"/>
              <p:cNvSpPr>
                <a:spLocks/>
              </p:cNvSpPr>
              <p:nvPr/>
            </p:nvSpPr>
            <p:spPr bwMode="auto">
              <a:xfrm>
                <a:off x="3766" y="1207"/>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1" y="8"/>
                    </a:lnTo>
                    <a:lnTo>
                      <a:pt x="23"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27" name="Line 1339"/>
              <p:cNvSpPr>
                <a:spLocks noChangeShapeType="1"/>
              </p:cNvSpPr>
              <p:nvPr/>
            </p:nvSpPr>
            <p:spPr bwMode="auto">
              <a:xfrm>
                <a:off x="3772" y="130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28" name="Freeform 1340"/>
              <p:cNvSpPr>
                <a:spLocks/>
              </p:cNvSpPr>
              <p:nvPr/>
            </p:nvSpPr>
            <p:spPr bwMode="auto">
              <a:xfrm>
                <a:off x="3766" y="1392"/>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2"/>
                  <a:gd name="T32" fmla="*/ 23 w 23"/>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2">
                    <a:moveTo>
                      <a:pt x="11" y="0"/>
                    </a:moveTo>
                    <a:lnTo>
                      <a:pt x="19" y="3"/>
                    </a:lnTo>
                    <a:lnTo>
                      <a:pt x="23" y="11"/>
                    </a:lnTo>
                    <a:lnTo>
                      <a:pt x="21" y="16"/>
                    </a:lnTo>
                    <a:lnTo>
                      <a:pt x="15"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29" name="Freeform 1341"/>
              <p:cNvSpPr>
                <a:spLocks/>
              </p:cNvSpPr>
              <p:nvPr/>
            </p:nvSpPr>
            <p:spPr bwMode="auto">
              <a:xfrm>
                <a:off x="3768"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9" y="3"/>
                    </a:lnTo>
                    <a:lnTo>
                      <a:pt x="22" y="11"/>
                    </a:lnTo>
                    <a:lnTo>
                      <a:pt x="19" y="18"/>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30" name="Freeform 1342"/>
              <p:cNvSpPr>
                <a:spLocks/>
              </p:cNvSpPr>
              <p:nvPr/>
            </p:nvSpPr>
            <p:spPr bwMode="auto">
              <a:xfrm>
                <a:off x="3768"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7" y="0"/>
                    </a:moveTo>
                    <a:lnTo>
                      <a:pt x="15" y="0"/>
                    </a:lnTo>
                    <a:lnTo>
                      <a:pt x="19" y="2"/>
                    </a:lnTo>
                    <a:lnTo>
                      <a:pt x="20" y="6"/>
                    </a:lnTo>
                    <a:lnTo>
                      <a:pt x="22" y="12"/>
                    </a:lnTo>
                    <a:lnTo>
                      <a:pt x="19" y="19"/>
                    </a:lnTo>
                    <a:lnTo>
                      <a:pt x="11" y="23"/>
                    </a:lnTo>
                    <a:lnTo>
                      <a:pt x="4" y="19"/>
                    </a:lnTo>
                    <a:lnTo>
                      <a:pt x="0" y="12"/>
                    </a:lnTo>
                    <a:lnTo>
                      <a:pt x="2" y="6"/>
                    </a:lnTo>
                    <a:lnTo>
                      <a:pt x="4"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31" name="Freeform 1343"/>
              <p:cNvSpPr>
                <a:spLocks/>
              </p:cNvSpPr>
              <p:nvPr/>
            </p:nvSpPr>
            <p:spPr bwMode="auto">
              <a:xfrm>
                <a:off x="3768"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32" name="Freeform 1344"/>
              <p:cNvSpPr>
                <a:spLocks/>
              </p:cNvSpPr>
              <p:nvPr/>
            </p:nvSpPr>
            <p:spPr bwMode="auto">
              <a:xfrm>
                <a:off x="3768"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2" y="11"/>
                    </a:lnTo>
                    <a:lnTo>
                      <a:pt x="20" y="17"/>
                    </a:lnTo>
                    <a:lnTo>
                      <a:pt x="19" y="21"/>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33" name="Freeform 1345"/>
              <p:cNvSpPr>
                <a:spLocks/>
              </p:cNvSpPr>
              <p:nvPr/>
            </p:nvSpPr>
            <p:spPr bwMode="auto">
              <a:xfrm>
                <a:off x="3768"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9" y="3"/>
                    </a:lnTo>
                    <a:lnTo>
                      <a:pt x="22" y="11"/>
                    </a:lnTo>
                    <a:lnTo>
                      <a:pt x="20" y="16"/>
                    </a:lnTo>
                    <a:lnTo>
                      <a:pt x="15" y="22"/>
                    </a:lnTo>
                    <a:lnTo>
                      <a:pt x="7"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34" name="Freeform 1346"/>
              <p:cNvSpPr>
                <a:spLocks/>
              </p:cNvSpPr>
              <p:nvPr/>
            </p:nvSpPr>
            <p:spPr bwMode="auto">
              <a:xfrm>
                <a:off x="3768"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2"/>
                    </a:lnTo>
                    <a:lnTo>
                      <a:pt x="19" y="19"/>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35" name="Freeform 1347"/>
              <p:cNvSpPr>
                <a:spLocks/>
              </p:cNvSpPr>
              <p:nvPr/>
            </p:nvSpPr>
            <p:spPr bwMode="auto">
              <a:xfrm>
                <a:off x="3768"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1"/>
                    </a:lnTo>
                    <a:lnTo>
                      <a:pt x="19" y="19"/>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36" name="Freeform 1348"/>
              <p:cNvSpPr>
                <a:spLocks/>
              </p:cNvSpPr>
              <p:nvPr/>
            </p:nvSpPr>
            <p:spPr bwMode="auto">
              <a:xfrm>
                <a:off x="3768"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9" y="2"/>
                    </a:lnTo>
                    <a:lnTo>
                      <a:pt x="20" y="6"/>
                    </a:lnTo>
                    <a:lnTo>
                      <a:pt x="22" y="11"/>
                    </a:lnTo>
                    <a:lnTo>
                      <a:pt x="19" y="19"/>
                    </a:lnTo>
                    <a:lnTo>
                      <a:pt x="11" y="22"/>
                    </a:lnTo>
                    <a:lnTo>
                      <a:pt x="4" y="19"/>
                    </a:lnTo>
                    <a:lnTo>
                      <a:pt x="0" y="11"/>
                    </a:lnTo>
                    <a:lnTo>
                      <a:pt x="2" y="6"/>
                    </a:lnTo>
                    <a:lnTo>
                      <a:pt x="4"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37" name="Freeform 1349"/>
              <p:cNvSpPr>
                <a:spLocks/>
              </p:cNvSpPr>
              <p:nvPr/>
            </p:nvSpPr>
            <p:spPr bwMode="auto">
              <a:xfrm>
                <a:off x="3768"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38" name="Freeform 1350"/>
              <p:cNvSpPr>
                <a:spLocks/>
              </p:cNvSpPr>
              <p:nvPr/>
            </p:nvSpPr>
            <p:spPr bwMode="auto">
              <a:xfrm>
                <a:off x="3768"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9" y="4"/>
                    </a:lnTo>
                    <a:lnTo>
                      <a:pt x="22" y="11"/>
                    </a:lnTo>
                    <a:lnTo>
                      <a:pt x="20" y="17"/>
                    </a:lnTo>
                    <a:lnTo>
                      <a:pt x="19" y="20"/>
                    </a:lnTo>
                    <a:lnTo>
                      <a:pt x="15" y="22"/>
                    </a:lnTo>
                    <a:lnTo>
                      <a:pt x="7" y="22"/>
                    </a:lnTo>
                    <a:lnTo>
                      <a:pt x="4" y="20"/>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39" name="Line 1351"/>
              <p:cNvSpPr>
                <a:spLocks noChangeShapeType="1"/>
              </p:cNvSpPr>
              <p:nvPr/>
            </p:nvSpPr>
            <p:spPr bwMode="auto">
              <a:xfrm>
                <a:off x="3774" y="2420"/>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40" name="Line 1352"/>
              <p:cNvSpPr>
                <a:spLocks noChangeShapeType="1"/>
              </p:cNvSpPr>
              <p:nvPr/>
            </p:nvSpPr>
            <p:spPr bwMode="auto">
              <a:xfrm flipV="1">
                <a:off x="3774" y="2420"/>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41" name="Line 1353"/>
              <p:cNvSpPr>
                <a:spLocks noChangeShapeType="1"/>
              </p:cNvSpPr>
              <p:nvPr/>
            </p:nvSpPr>
            <p:spPr bwMode="auto">
              <a:xfrm flipV="1">
                <a:off x="3775" y="250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42" name="Line 1354"/>
              <p:cNvSpPr>
                <a:spLocks noChangeShapeType="1"/>
              </p:cNvSpPr>
              <p:nvPr/>
            </p:nvSpPr>
            <p:spPr bwMode="auto">
              <a:xfrm flipH="1">
                <a:off x="3774" y="2507"/>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43" name="Line 1355"/>
              <p:cNvSpPr>
                <a:spLocks noChangeShapeType="1"/>
              </p:cNvSpPr>
              <p:nvPr/>
            </p:nvSpPr>
            <p:spPr bwMode="auto">
              <a:xfrm flipH="1" flipV="1">
                <a:off x="3770" y="2591"/>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44" name="Line 1356"/>
              <p:cNvSpPr>
                <a:spLocks noChangeShapeType="1"/>
              </p:cNvSpPr>
              <p:nvPr/>
            </p:nvSpPr>
            <p:spPr bwMode="auto">
              <a:xfrm>
                <a:off x="3770" y="2591"/>
                <a:ext cx="0"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45" name="Line 1357"/>
              <p:cNvSpPr>
                <a:spLocks noChangeShapeType="1"/>
              </p:cNvSpPr>
              <p:nvPr/>
            </p:nvSpPr>
            <p:spPr bwMode="auto">
              <a:xfrm flipH="1" flipV="1">
                <a:off x="3795" y="2545"/>
                <a:ext cx="5" cy="5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46" name="Line 1358"/>
              <p:cNvSpPr>
                <a:spLocks noChangeShapeType="1"/>
              </p:cNvSpPr>
              <p:nvPr/>
            </p:nvSpPr>
            <p:spPr bwMode="auto">
              <a:xfrm flipH="1">
                <a:off x="3774" y="2545"/>
                <a:ext cx="21" cy="5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47" name="Line 1359"/>
              <p:cNvSpPr>
                <a:spLocks noChangeShapeType="1"/>
              </p:cNvSpPr>
              <p:nvPr/>
            </p:nvSpPr>
            <p:spPr bwMode="auto">
              <a:xfrm flipV="1">
                <a:off x="3853" y="2552"/>
                <a:ext cx="10" cy="8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48" name="Line 1360"/>
              <p:cNvSpPr>
                <a:spLocks noChangeShapeType="1"/>
              </p:cNvSpPr>
              <p:nvPr/>
            </p:nvSpPr>
            <p:spPr bwMode="auto">
              <a:xfrm flipH="1">
                <a:off x="3813" y="2552"/>
                <a:ext cx="50" cy="7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49" name="Line 1361"/>
              <p:cNvSpPr>
                <a:spLocks noChangeShapeType="1"/>
              </p:cNvSpPr>
              <p:nvPr/>
            </p:nvSpPr>
            <p:spPr bwMode="auto">
              <a:xfrm flipH="1" flipV="1">
                <a:off x="3775" y="2837"/>
                <a:ext cx="4"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50" name="Line 1362"/>
              <p:cNvSpPr>
                <a:spLocks noChangeShapeType="1"/>
              </p:cNvSpPr>
              <p:nvPr/>
            </p:nvSpPr>
            <p:spPr bwMode="auto">
              <a:xfrm flipH="1">
                <a:off x="3770" y="2837"/>
                <a:ext cx="5"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51" name="Line 1363"/>
              <p:cNvSpPr>
                <a:spLocks noChangeShapeType="1"/>
              </p:cNvSpPr>
              <p:nvPr/>
            </p:nvSpPr>
            <p:spPr bwMode="auto">
              <a:xfrm>
                <a:off x="3775" y="3009"/>
                <a:ext cx="6"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52" name="Line 1364"/>
              <p:cNvSpPr>
                <a:spLocks noChangeShapeType="1"/>
              </p:cNvSpPr>
              <p:nvPr/>
            </p:nvSpPr>
            <p:spPr bwMode="auto">
              <a:xfrm flipV="1">
                <a:off x="3781" y="3007"/>
                <a:ext cx="0"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53" name="Line 1365"/>
              <p:cNvSpPr>
                <a:spLocks noChangeShapeType="1"/>
              </p:cNvSpPr>
              <p:nvPr/>
            </p:nvSpPr>
            <p:spPr bwMode="auto">
              <a:xfrm>
                <a:off x="3775" y="306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54" name="Line 1366"/>
              <p:cNvSpPr>
                <a:spLocks noChangeShapeType="1"/>
              </p:cNvSpPr>
              <p:nvPr/>
            </p:nvSpPr>
            <p:spPr bwMode="auto">
              <a:xfrm flipH="1">
                <a:off x="3770" y="316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55" name="Line 1367"/>
              <p:cNvSpPr>
                <a:spLocks noChangeShapeType="1"/>
              </p:cNvSpPr>
              <p:nvPr/>
            </p:nvSpPr>
            <p:spPr bwMode="auto">
              <a:xfrm>
                <a:off x="3770" y="316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56" name="Line 1368"/>
              <p:cNvSpPr>
                <a:spLocks noChangeShapeType="1"/>
              </p:cNvSpPr>
              <p:nvPr/>
            </p:nvSpPr>
            <p:spPr bwMode="auto">
              <a:xfrm flipV="1">
                <a:off x="3772" y="325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57" name="Line 1369"/>
              <p:cNvSpPr>
                <a:spLocks noChangeShapeType="1"/>
              </p:cNvSpPr>
              <p:nvPr/>
            </p:nvSpPr>
            <p:spPr bwMode="auto">
              <a:xfrm flipV="1">
                <a:off x="3777" y="3343"/>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58" name="Line 1370"/>
              <p:cNvSpPr>
                <a:spLocks noChangeShapeType="1"/>
              </p:cNvSpPr>
              <p:nvPr/>
            </p:nvSpPr>
            <p:spPr bwMode="auto">
              <a:xfrm flipH="1">
                <a:off x="3777" y="3343"/>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59" name="Line 1371"/>
              <p:cNvSpPr>
                <a:spLocks noChangeShapeType="1"/>
              </p:cNvSpPr>
              <p:nvPr/>
            </p:nvSpPr>
            <p:spPr bwMode="auto">
              <a:xfrm flipV="1">
                <a:off x="3779" y="3435"/>
                <a:ext cx="4"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60" name="Line 1372"/>
              <p:cNvSpPr>
                <a:spLocks noChangeShapeType="1"/>
              </p:cNvSpPr>
              <p:nvPr/>
            </p:nvSpPr>
            <p:spPr bwMode="auto">
              <a:xfrm flipH="1">
                <a:off x="3779" y="3435"/>
                <a:ext cx="4"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61" name="Line 1373"/>
              <p:cNvSpPr>
                <a:spLocks noChangeShapeType="1"/>
              </p:cNvSpPr>
              <p:nvPr/>
            </p:nvSpPr>
            <p:spPr bwMode="auto">
              <a:xfrm flipV="1">
                <a:off x="3787" y="3518"/>
                <a:ext cx="5"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62" name="Line 1374"/>
              <p:cNvSpPr>
                <a:spLocks noChangeShapeType="1"/>
              </p:cNvSpPr>
              <p:nvPr/>
            </p:nvSpPr>
            <p:spPr bwMode="auto">
              <a:xfrm flipH="1">
                <a:off x="3785" y="3518"/>
                <a:ext cx="7"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63" name="Line 1375"/>
              <p:cNvSpPr>
                <a:spLocks noChangeShapeType="1"/>
              </p:cNvSpPr>
              <p:nvPr/>
            </p:nvSpPr>
            <p:spPr bwMode="auto">
              <a:xfrm flipV="1">
                <a:off x="3802" y="3604"/>
                <a:ext cx="11"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64" name="Line 1376"/>
              <p:cNvSpPr>
                <a:spLocks noChangeShapeType="1"/>
              </p:cNvSpPr>
              <p:nvPr/>
            </p:nvSpPr>
            <p:spPr bwMode="auto">
              <a:xfrm flipH="1">
                <a:off x="3799" y="3604"/>
                <a:ext cx="14"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65" name="Freeform 1377"/>
              <p:cNvSpPr>
                <a:spLocks/>
              </p:cNvSpPr>
              <p:nvPr/>
            </p:nvSpPr>
            <p:spPr bwMode="auto">
              <a:xfrm>
                <a:off x="3861"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3" y="21"/>
                    </a:lnTo>
                    <a:lnTo>
                      <a:pt x="2"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66" name="Freeform 1378"/>
              <p:cNvSpPr>
                <a:spLocks/>
              </p:cNvSpPr>
              <p:nvPr/>
            </p:nvSpPr>
            <p:spPr bwMode="auto">
              <a:xfrm>
                <a:off x="3861" y="834"/>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4"/>
                    </a:lnTo>
                    <a:lnTo>
                      <a:pt x="22" y="11"/>
                    </a:lnTo>
                    <a:lnTo>
                      <a:pt x="20" y="17"/>
                    </a:lnTo>
                    <a:lnTo>
                      <a:pt x="15" y="22"/>
                    </a:lnTo>
                    <a:lnTo>
                      <a:pt x="7" y="22"/>
                    </a:lnTo>
                    <a:lnTo>
                      <a:pt x="2"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67" name="Freeform 1379"/>
              <p:cNvSpPr>
                <a:spLocks/>
              </p:cNvSpPr>
              <p:nvPr/>
            </p:nvSpPr>
            <p:spPr bwMode="auto">
              <a:xfrm>
                <a:off x="3861"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8" y="3"/>
                    </a:lnTo>
                    <a:lnTo>
                      <a:pt x="22" y="11"/>
                    </a:lnTo>
                    <a:lnTo>
                      <a:pt x="18" y="18"/>
                    </a:lnTo>
                    <a:lnTo>
                      <a:pt x="11" y="22"/>
                    </a:lnTo>
                    <a:lnTo>
                      <a:pt x="3" y="18"/>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68" name="Freeform 1380"/>
              <p:cNvSpPr>
                <a:spLocks/>
              </p:cNvSpPr>
              <p:nvPr/>
            </p:nvSpPr>
            <p:spPr bwMode="auto">
              <a:xfrm>
                <a:off x="3861" y="1020"/>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8" y="1"/>
                    </a:lnTo>
                    <a:lnTo>
                      <a:pt x="20" y="5"/>
                    </a:lnTo>
                    <a:lnTo>
                      <a:pt x="22" y="11"/>
                    </a:lnTo>
                    <a:lnTo>
                      <a:pt x="18" y="18"/>
                    </a:lnTo>
                    <a:lnTo>
                      <a:pt x="11" y="22"/>
                    </a:lnTo>
                    <a:lnTo>
                      <a:pt x="3" y="18"/>
                    </a:lnTo>
                    <a:lnTo>
                      <a:pt x="0" y="11"/>
                    </a:lnTo>
                    <a:lnTo>
                      <a:pt x="2" y="5"/>
                    </a:lnTo>
                    <a:lnTo>
                      <a:pt x="3" y="1"/>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69" name="Freeform 1381"/>
              <p:cNvSpPr>
                <a:spLocks/>
              </p:cNvSpPr>
              <p:nvPr/>
            </p:nvSpPr>
            <p:spPr bwMode="auto">
              <a:xfrm>
                <a:off x="3861" y="1115"/>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8" y="2"/>
                    </a:lnTo>
                    <a:lnTo>
                      <a:pt x="20" y="6"/>
                    </a:lnTo>
                    <a:lnTo>
                      <a:pt x="22" y="11"/>
                    </a:lnTo>
                    <a:lnTo>
                      <a:pt x="18" y="19"/>
                    </a:lnTo>
                    <a:lnTo>
                      <a:pt x="11" y="22"/>
                    </a:lnTo>
                    <a:lnTo>
                      <a:pt x="3" y="19"/>
                    </a:lnTo>
                    <a:lnTo>
                      <a:pt x="0" y="11"/>
                    </a:lnTo>
                    <a:lnTo>
                      <a:pt x="2"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70" name="Line 1382"/>
              <p:cNvSpPr>
                <a:spLocks noChangeShapeType="1"/>
              </p:cNvSpPr>
              <p:nvPr/>
            </p:nvSpPr>
            <p:spPr bwMode="auto">
              <a:xfrm>
                <a:off x="3866" y="121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71" name="Line 1383"/>
              <p:cNvSpPr>
                <a:spLocks noChangeShapeType="1"/>
              </p:cNvSpPr>
              <p:nvPr/>
            </p:nvSpPr>
            <p:spPr bwMode="auto">
              <a:xfrm flipH="1">
                <a:off x="3866" y="121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72" name="Freeform 1384"/>
              <p:cNvSpPr>
                <a:spLocks/>
              </p:cNvSpPr>
              <p:nvPr/>
            </p:nvSpPr>
            <p:spPr bwMode="auto">
              <a:xfrm>
                <a:off x="3861" y="1299"/>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4"/>
                    </a:lnTo>
                    <a:lnTo>
                      <a:pt x="22" y="11"/>
                    </a:lnTo>
                    <a:lnTo>
                      <a:pt x="20" y="17"/>
                    </a:lnTo>
                    <a:lnTo>
                      <a:pt x="15" y="22"/>
                    </a:lnTo>
                    <a:lnTo>
                      <a:pt x="7" y="22"/>
                    </a:lnTo>
                    <a:lnTo>
                      <a:pt x="2"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73" name="Freeform 1385"/>
              <p:cNvSpPr>
                <a:spLocks/>
              </p:cNvSpPr>
              <p:nvPr/>
            </p:nvSpPr>
            <p:spPr bwMode="auto">
              <a:xfrm>
                <a:off x="3861" y="1392"/>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20" y="16"/>
                    </a:lnTo>
                    <a:lnTo>
                      <a:pt x="15" y="22"/>
                    </a:lnTo>
                    <a:lnTo>
                      <a:pt x="7" y="22"/>
                    </a:lnTo>
                    <a:lnTo>
                      <a:pt x="2" y="16"/>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74" name="Freeform 1386"/>
              <p:cNvSpPr>
                <a:spLocks/>
              </p:cNvSpPr>
              <p:nvPr/>
            </p:nvSpPr>
            <p:spPr bwMode="auto">
              <a:xfrm>
                <a:off x="3861"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8" y="3"/>
                    </a:lnTo>
                    <a:lnTo>
                      <a:pt x="22" y="11"/>
                    </a:lnTo>
                    <a:lnTo>
                      <a:pt x="18" y="18"/>
                    </a:lnTo>
                    <a:lnTo>
                      <a:pt x="11" y="22"/>
                    </a:lnTo>
                    <a:lnTo>
                      <a:pt x="3" y="18"/>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75" name="Freeform 1387"/>
              <p:cNvSpPr>
                <a:spLocks/>
              </p:cNvSpPr>
              <p:nvPr/>
            </p:nvSpPr>
            <p:spPr bwMode="auto">
              <a:xfrm>
                <a:off x="3861"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7" y="0"/>
                    </a:moveTo>
                    <a:lnTo>
                      <a:pt x="15" y="0"/>
                    </a:lnTo>
                    <a:lnTo>
                      <a:pt x="18" y="2"/>
                    </a:lnTo>
                    <a:lnTo>
                      <a:pt x="20" y="6"/>
                    </a:lnTo>
                    <a:lnTo>
                      <a:pt x="22" y="12"/>
                    </a:lnTo>
                    <a:lnTo>
                      <a:pt x="18" y="19"/>
                    </a:lnTo>
                    <a:lnTo>
                      <a:pt x="11" y="23"/>
                    </a:lnTo>
                    <a:lnTo>
                      <a:pt x="3" y="19"/>
                    </a:lnTo>
                    <a:lnTo>
                      <a:pt x="0" y="12"/>
                    </a:lnTo>
                    <a:lnTo>
                      <a:pt x="2"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76" name="Freeform 1388"/>
              <p:cNvSpPr>
                <a:spLocks/>
              </p:cNvSpPr>
              <p:nvPr/>
            </p:nvSpPr>
            <p:spPr bwMode="auto">
              <a:xfrm>
                <a:off x="3861"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3" y="21"/>
                    </a:lnTo>
                    <a:lnTo>
                      <a:pt x="0" y="13"/>
                    </a:lnTo>
                    <a:lnTo>
                      <a:pt x="2" y="8"/>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77" name="Freeform 1389"/>
              <p:cNvSpPr>
                <a:spLocks/>
              </p:cNvSpPr>
              <p:nvPr/>
            </p:nvSpPr>
            <p:spPr bwMode="auto">
              <a:xfrm>
                <a:off x="3861"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3" y="21"/>
                    </a:lnTo>
                    <a:lnTo>
                      <a:pt x="2"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78" name="Freeform 1390"/>
              <p:cNvSpPr>
                <a:spLocks/>
              </p:cNvSpPr>
              <p:nvPr/>
            </p:nvSpPr>
            <p:spPr bwMode="auto">
              <a:xfrm>
                <a:off x="3861"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20" y="16"/>
                    </a:lnTo>
                    <a:lnTo>
                      <a:pt x="15" y="22"/>
                    </a:lnTo>
                    <a:lnTo>
                      <a:pt x="7" y="22"/>
                    </a:lnTo>
                    <a:lnTo>
                      <a:pt x="2" y="16"/>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79" name="Freeform 1391"/>
              <p:cNvSpPr>
                <a:spLocks/>
              </p:cNvSpPr>
              <p:nvPr/>
            </p:nvSpPr>
            <p:spPr bwMode="auto">
              <a:xfrm>
                <a:off x="3861"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8" y="4"/>
                    </a:lnTo>
                    <a:lnTo>
                      <a:pt x="22" y="12"/>
                    </a:lnTo>
                    <a:lnTo>
                      <a:pt x="18" y="19"/>
                    </a:lnTo>
                    <a:lnTo>
                      <a:pt x="11" y="23"/>
                    </a:lnTo>
                    <a:lnTo>
                      <a:pt x="3" y="19"/>
                    </a:lnTo>
                    <a:lnTo>
                      <a:pt x="0" y="12"/>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80" name="Freeform 1392"/>
              <p:cNvSpPr>
                <a:spLocks/>
              </p:cNvSpPr>
              <p:nvPr/>
            </p:nvSpPr>
            <p:spPr bwMode="auto">
              <a:xfrm>
                <a:off x="3861"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8" y="4"/>
                    </a:lnTo>
                    <a:lnTo>
                      <a:pt x="22" y="11"/>
                    </a:lnTo>
                    <a:lnTo>
                      <a:pt x="18" y="19"/>
                    </a:lnTo>
                    <a:lnTo>
                      <a:pt x="11" y="23"/>
                    </a:lnTo>
                    <a:lnTo>
                      <a:pt x="3" y="19"/>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81" name="Freeform 1393"/>
              <p:cNvSpPr>
                <a:spLocks/>
              </p:cNvSpPr>
              <p:nvPr/>
            </p:nvSpPr>
            <p:spPr bwMode="auto">
              <a:xfrm>
                <a:off x="3861"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8" y="2"/>
                    </a:lnTo>
                    <a:lnTo>
                      <a:pt x="20" y="6"/>
                    </a:lnTo>
                    <a:lnTo>
                      <a:pt x="22" y="11"/>
                    </a:lnTo>
                    <a:lnTo>
                      <a:pt x="18" y="19"/>
                    </a:lnTo>
                    <a:lnTo>
                      <a:pt x="11" y="22"/>
                    </a:lnTo>
                    <a:lnTo>
                      <a:pt x="3" y="19"/>
                    </a:lnTo>
                    <a:lnTo>
                      <a:pt x="0" y="11"/>
                    </a:lnTo>
                    <a:lnTo>
                      <a:pt x="2"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82" name="Freeform 1394"/>
              <p:cNvSpPr>
                <a:spLocks/>
              </p:cNvSpPr>
              <p:nvPr/>
            </p:nvSpPr>
            <p:spPr bwMode="auto">
              <a:xfrm>
                <a:off x="3861"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3" y="21"/>
                    </a:lnTo>
                    <a:lnTo>
                      <a:pt x="0" y="13"/>
                    </a:lnTo>
                    <a:lnTo>
                      <a:pt x="2" y="8"/>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83" name="Line 1395"/>
              <p:cNvSpPr>
                <a:spLocks noChangeShapeType="1"/>
              </p:cNvSpPr>
              <p:nvPr/>
            </p:nvSpPr>
            <p:spPr bwMode="auto">
              <a:xfrm flipV="1">
                <a:off x="3866" y="232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84" name="Freeform 1396"/>
              <p:cNvSpPr>
                <a:spLocks/>
              </p:cNvSpPr>
              <p:nvPr/>
            </p:nvSpPr>
            <p:spPr bwMode="auto">
              <a:xfrm>
                <a:off x="3861" y="2414"/>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8" y="3"/>
                    </a:lnTo>
                    <a:lnTo>
                      <a:pt x="22" y="11"/>
                    </a:lnTo>
                    <a:lnTo>
                      <a:pt x="20" y="16"/>
                    </a:lnTo>
                    <a:lnTo>
                      <a:pt x="18" y="20"/>
                    </a:lnTo>
                    <a:lnTo>
                      <a:pt x="15" y="22"/>
                    </a:lnTo>
                    <a:lnTo>
                      <a:pt x="7" y="22"/>
                    </a:lnTo>
                    <a:lnTo>
                      <a:pt x="3" y="20"/>
                    </a:lnTo>
                    <a:lnTo>
                      <a:pt x="2" y="16"/>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85" name="Freeform 1397"/>
              <p:cNvSpPr>
                <a:spLocks/>
              </p:cNvSpPr>
              <p:nvPr/>
            </p:nvSpPr>
            <p:spPr bwMode="auto">
              <a:xfrm>
                <a:off x="3861" y="250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8" y="3"/>
                    </a:lnTo>
                    <a:lnTo>
                      <a:pt x="22" y="11"/>
                    </a:lnTo>
                    <a:lnTo>
                      <a:pt x="18" y="18"/>
                    </a:lnTo>
                    <a:lnTo>
                      <a:pt x="11" y="22"/>
                    </a:lnTo>
                    <a:lnTo>
                      <a:pt x="3" y="18"/>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686" name="Line 1398"/>
              <p:cNvSpPr>
                <a:spLocks noChangeShapeType="1"/>
              </p:cNvSpPr>
              <p:nvPr/>
            </p:nvSpPr>
            <p:spPr bwMode="auto">
              <a:xfrm>
                <a:off x="3866" y="2608"/>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87" name="Line 1399"/>
              <p:cNvSpPr>
                <a:spLocks noChangeShapeType="1"/>
              </p:cNvSpPr>
              <p:nvPr/>
            </p:nvSpPr>
            <p:spPr bwMode="auto">
              <a:xfrm flipH="1" flipV="1">
                <a:off x="3879" y="2577"/>
                <a:ext cx="6"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88" name="Line 1400"/>
              <p:cNvSpPr>
                <a:spLocks noChangeShapeType="1"/>
              </p:cNvSpPr>
              <p:nvPr/>
            </p:nvSpPr>
            <p:spPr bwMode="auto">
              <a:xfrm flipH="1">
                <a:off x="3865" y="2577"/>
                <a:ext cx="14"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89" name="Line 1401"/>
              <p:cNvSpPr>
                <a:spLocks noChangeShapeType="1"/>
              </p:cNvSpPr>
              <p:nvPr/>
            </p:nvSpPr>
            <p:spPr bwMode="auto">
              <a:xfrm flipV="1">
                <a:off x="3944" y="2552"/>
                <a:ext cx="9" cy="8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90" name="Line 1402"/>
              <p:cNvSpPr>
                <a:spLocks noChangeShapeType="1"/>
              </p:cNvSpPr>
              <p:nvPr/>
            </p:nvSpPr>
            <p:spPr bwMode="auto">
              <a:xfrm flipH="1">
                <a:off x="3904" y="2552"/>
                <a:ext cx="49" cy="7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91" name="Line 1403"/>
              <p:cNvSpPr>
                <a:spLocks noChangeShapeType="1"/>
              </p:cNvSpPr>
              <p:nvPr/>
            </p:nvSpPr>
            <p:spPr bwMode="auto">
              <a:xfrm flipH="1" flipV="1">
                <a:off x="3868" y="2816"/>
                <a:ext cx="4"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92" name="Line 1404"/>
              <p:cNvSpPr>
                <a:spLocks noChangeShapeType="1"/>
              </p:cNvSpPr>
              <p:nvPr/>
            </p:nvSpPr>
            <p:spPr bwMode="auto">
              <a:xfrm flipH="1">
                <a:off x="3861" y="2816"/>
                <a:ext cx="7"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93" name="Line 1405"/>
              <p:cNvSpPr>
                <a:spLocks noChangeShapeType="1"/>
              </p:cNvSpPr>
              <p:nvPr/>
            </p:nvSpPr>
            <p:spPr bwMode="auto">
              <a:xfrm flipH="1">
                <a:off x="3855" y="2995"/>
                <a:ext cx="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94" name="Line 1406"/>
              <p:cNvSpPr>
                <a:spLocks noChangeShapeType="1"/>
              </p:cNvSpPr>
              <p:nvPr/>
            </p:nvSpPr>
            <p:spPr bwMode="auto">
              <a:xfrm flipV="1">
                <a:off x="3855" y="2997"/>
                <a:ext cx="6"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95" name="Line 1407"/>
              <p:cNvSpPr>
                <a:spLocks noChangeShapeType="1"/>
              </p:cNvSpPr>
              <p:nvPr/>
            </p:nvSpPr>
            <p:spPr bwMode="auto">
              <a:xfrm flipH="1" flipV="1">
                <a:off x="3859" y="3051"/>
                <a:ext cx="4"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96" name="Line 1408"/>
              <p:cNvSpPr>
                <a:spLocks noChangeShapeType="1"/>
              </p:cNvSpPr>
              <p:nvPr/>
            </p:nvSpPr>
            <p:spPr bwMode="auto">
              <a:xfrm>
                <a:off x="3859" y="3051"/>
                <a:ext cx="0"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97" name="Line 1409"/>
              <p:cNvSpPr>
                <a:spLocks noChangeShapeType="1"/>
              </p:cNvSpPr>
              <p:nvPr/>
            </p:nvSpPr>
            <p:spPr bwMode="auto">
              <a:xfrm flipH="1">
                <a:off x="3825" y="3159"/>
                <a:ext cx="13"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98" name="Line 1410"/>
              <p:cNvSpPr>
                <a:spLocks noChangeShapeType="1"/>
              </p:cNvSpPr>
              <p:nvPr/>
            </p:nvSpPr>
            <p:spPr bwMode="auto">
              <a:xfrm>
                <a:off x="3825" y="3160"/>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99" name="Line 1411"/>
              <p:cNvSpPr>
                <a:spLocks noChangeShapeType="1"/>
              </p:cNvSpPr>
              <p:nvPr/>
            </p:nvSpPr>
            <p:spPr bwMode="auto">
              <a:xfrm flipH="1">
                <a:off x="3837" y="3257"/>
                <a:ext cx="9"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00" name="Line 1412"/>
              <p:cNvSpPr>
                <a:spLocks noChangeShapeType="1"/>
              </p:cNvSpPr>
              <p:nvPr/>
            </p:nvSpPr>
            <p:spPr bwMode="auto">
              <a:xfrm>
                <a:off x="3837" y="3261"/>
                <a:ext cx="9"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01" name="Line 1413"/>
              <p:cNvSpPr>
                <a:spLocks noChangeShapeType="1"/>
              </p:cNvSpPr>
              <p:nvPr/>
            </p:nvSpPr>
            <p:spPr bwMode="auto">
              <a:xfrm flipH="1">
                <a:off x="3853" y="3351"/>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02" name="Line 1414"/>
              <p:cNvSpPr>
                <a:spLocks noChangeShapeType="1"/>
              </p:cNvSpPr>
              <p:nvPr/>
            </p:nvSpPr>
            <p:spPr bwMode="auto">
              <a:xfrm>
                <a:off x="3853" y="3353"/>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03" name="Line 1415"/>
              <p:cNvSpPr>
                <a:spLocks noChangeShapeType="1"/>
              </p:cNvSpPr>
              <p:nvPr/>
            </p:nvSpPr>
            <p:spPr bwMode="auto">
              <a:xfrm flipV="1">
                <a:off x="3868" y="3438"/>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04" name="Line 1416"/>
              <p:cNvSpPr>
                <a:spLocks noChangeShapeType="1"/>
              </p:cNvSpPr>
              <p:nvPr/>
            </p:nvSpPr>
            <p:spPr bwMode="auto">
              <a:xfrm flipH="1">
                <a:off x="3866" y="3438"/>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05" name="Line 1417"/>
              <p:cNvSpPr>
                <a:spLocks noChangeShapeType="1"/>
              </p:cNvSpPr>
              <p:nvPr/>
            </p:nvSpPr>
            <p:spPr bwMode="auto">
              <a:xfrm flipV="1">
                <a:off x="3872" y="3526"/>
                <a:ext cx="2"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06" name="Line 1418"/>
              <p:cNvSpPr>
                <a:spLocks noChangeShapeType="1"/>
              </p:cNvSpPr>
              <p:nvPr/>
            </p:nvSpPr>
            <p:spPr bwMode="auto">
              <a:xfrm flipH="1">
                <a:off x="3870" y="3526"/>
                <a:ext cx="4"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07" name="Line 1419"/>
              <p:cNvSpPr>
                <a:spLocks noChangeShapeType="1"/>
              </p:cNvSpPr>
              <p:nvPr/>
            </p:nvSpPr>
            <p:spPr bwMode="auto">
              <a:xfrm flipV="1">
                <a:off x="3881" y="3617"/>
                <a:ext cx="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08" name="Line 1420"/>
              <p:cNvSpPr>
                <a:spLocks noChangeShapeType="1"/>
              </p:cNvSpPr>
              <p:nvPr/>
            </p:nvSpPr>
            <p:spPr bwMode="auto">
              <a:xfrm flipH="1">
                <a:off x="3879" y="3617"/>
                <a:ext cx="8"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09" name="Freeform 1421"/>
              <p:cNvSpPr>
                <a:spLocks/>
              </p:cNvSpPr>
              <p:nvPr/>
            </p:nvSpPr>
            <p:spPr bwMode="auto">
              <a:xfrm>
                <a:off x="3954"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10" name="Freeform 1422"/>
              <p:cNvSpPr>
                <a:spLocks/>
              </p:cNvSpPr>
              <p:nvPr/>
            </p:nvSpPr>
            <p:spPr bwMode="auto">
              <a:xfrm>
                <a:off x="3954" y="834"/>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4" y="22"/>
                    </a:lnTo>
                    <a:lnTo>
                      <a:pt x="5" y="22"/>
                    </a:lnTo>
                    <a:lnTo>
                      <a:pt x="3" y="19"/>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11" name="Freeform 1423"/>
              <p:cNvSpPr>
                <a:spLocks/>
              </p:cNvSpPr>
              <p:nvPr/>
            </p:nvSpPr>
            <p:spPr bwMode="auto">
              <a:xfrm>
                <a:off x="3954"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18" y="18"/>
                    </a:lnTo>
                    <a:lnTo>
                      <a:pt x="11" y="22"/>
                    </a:lnTo>
                    <a:lnTo>
                      <a:pt x="5" y="20"/>
                    </a:lnTo>
                    <a:lnTo>
                      <a:pt x="0" y="15"/>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12" name="Freeform 1424"/>
              <p:cNvSpPr>
                <a:spLocks/>
              </p:cNvSpPr>
              <p:nvPr/>
            </p:nvSpPr>
            <p:spPr bwMode="auto">
              <a:xfrm>
                <a:off x="3954" y="1020"/>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1"/>
                    </a:lnTo>
                    <a:lnTo>
                      <a:pt x="20" y="5"/>
                    </a:lnTo>
                    <a:lnTo>
                      <a:pt x="22" y="11"/>
                    </a:lnTo>
                    <a:lnTo>
                      <a:pt x="18" y="18"/>
                    </a:lnTo>
                    <a:lnTo>
                      <a:pt x="11" y="22"/>
                    </a:lnTo>
                    <a:lnTo>
                      <a:pt x="5" y="20"/>
                    </a:lnTo>
                    <a:lnTo>
                      <a:pt x="0" y="14"/>
                    </a:lnTo>
                    <a:lnTo>
                      <a:pt x="0" y="5"/>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13" name="Freeform 1425"/>
              <p:cNvSpPr>
                <a:spLocks/>
              </p:cNvSpPr>
              <p:nvPr/>
            </p:nvSpPr>
            <p:spPr bwMode="auto">
              <a:xfrm>
                <a:off x="3954" y="1115"/>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2"/>
                    </a:lnTo>
                    <a:lnTo>
                      <a:pt x="20" y="6"/>
                    </a:lnTo>
                    <a:lnTo>
                      <a:pt x="22" y="11"/>
                    </a:lnTo>
                    <a:lnTo>
                      <a:pt x="18" y="19"/>
                    </a:lnTo>
                    <a:lnTo>
                      <a:pt x="11" y="22"/>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14" name="Freeform 1426"/>
              <p:cNvSpPr>
                <a:spLocks/>
              </p:cNvSpPr>
              <p:nvPr/>
            </p:nvSpPr>
            <p:spPr bwMode="auto">
              <a:xfrm>
                <a:off x="3954" y="1207"/>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15" name="Freeform 1427"/>
              <p:cNvSpPr>
                <a:spLocks/>
              </p:cNvSpPr>
              <p:nvPr/>
            </p:nvSpPr>
            <p:spPr bwMode="auto">
              <a:xfrm>
                <a:off x="3954" y="1299"/>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4" y="22"/>
                    </a:lnTo>
                    <a:lnTo>
                      <a:pt x="5" y="22"/>
                    </a:lnTo>
                    <a:lnTo>
                      <a:pt x="3" y="18"/>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16" name="Freeform 1428"/>
              <p:cNvSpPr>
                <a:spLocks/>
              </p:cNvSpPr>
              <p:nvPr/>
            </p:nvSpPr>
            <p:spPr bwMode="auto">
              <a:xfrm>
                <a:off x="3954" y="1392"/>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4" y="22"/>
                    </a:lnTo>
                    <a:lnTo>
                      <a:pt x="5" y="22"/>
                    </a:lnTo>
                    <a:lnTo>
                      <a:pt x="3" y="18"/>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17" name="Freeform 1429"/>
              <p:cNvSpPr>
                <a:spLocks/>
              </p:cNvSpPr>
              <p:nvPr/>
            </p:nvSpPr>
            <p:spPr bwMode="auto">
              <a:xfrm>
                <a:off x="3954"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18" y="18"/>
                    </a:lnTo>
                    <a:lnTo>
                      <a:pt x="11" y="22"/>
                    </a:lnTo>
                    <a:lnTo>
                      <a:pt x="5" y="20"/>
                    </a:lnTo>
                    <a:lnTo>
                      <a:pt x="0" y="14"/>
                    </a:lnTo>
                    <a:lnTo>
                      <a:pt x="0" y="7"/>
                    </a:lnTo>
                    <a:lnTo>
                      <a:pt x="5"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18" name="Freeform 1430"/>
              <p:cNvSpPr>
                <a:spLocks/>
              </p:cNvSpPr>
              <p:nvPr/>
            </p:nvSpPr>
            <p:spPr bwMode="auto">
              <a:xfrm>
                <a:off x="3954"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0 w 22"/>
                  <a:gd name="T19" fmla="*/ 0 h 23"/>
                  <a:gd name="T20" fmla="*/ 1 w 22"/>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3"/>
                  <a:gd name="T35" fmla="*/ 22 w 2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3">
                    <a:moveTo>
                      <a:pt x="5" y="0"/>
                    </a:moveTo>
                    <a:lnTo>
                      <a:pt x="14" y="0"/>
                    </a:lnTo>
                    <a:lnTo>
                      <a:pt x="18" y="2"/>
                    </a:lnTo>
                    <a:lnTo>
                      <a:pt x="20" y="6"/>
                    </a:lnTo>
                    <a:lnTo>
                      <a:pt x="22" y="12"/>
                    </a:lnTo>
                    <a:lnTo>
                      <a:pt x="18" y="19"/>
                    </a:lnTo>
                    <a:lnTo>
                      <a:pt x="11" y="23"/>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19" name="Freeform 1431"/>
              <p:cNvSpPr>
                <a:spLocks/>
              </p:cNvSpPr>
              <p:nvPr/>
            </p:nvSpPr>
            <p:spPr bwMode="auto">
              <a:xfrm>
                <a:off x="3954"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3"/>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20" name="Freeform 1432"/>
              <p:cNvSpPr>
                <a:spLocks/>
              </p:cNvSpPr>
              <p:nvPr/>
            </p:nvSpPr>
            <p:spPr bwMode="auto">
              <a:xfrm>
                <a:off x="3954"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21" name="Freeform 1433"/>
              <p:cNvSpPr>
                <a:spLocks/>
              </p:cNvSpPr>
              <p:nvPr/>
            </p:nvSpPr>
            <p:spPr bwMode="auto">
              <a:xfrm>
                <a:off x="3954"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4" y="22"/>
                    </a:lnTo>
                    <a:lnTo>
                      <a:pt x="5" y="22"/>
                    </a:lnTo>
                    <a:lnTo>
                      <a:pt x="3" y="18"/>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22" name="Freeform 1434"/>
              <p:cNvSpPr>
                <a:spLocks/>
              </p:cNvSpPr>
              <p:nvPr/>
            </p:nvSpPr>
            <p:spPr bwMode="auto">
              <a:xfrm>
                <a:off x="3954"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8" y="4"/>
                    </a:lnTo>
                    <a:lnTo>
                      <a:pt x="22" y="12"/>
                    </a:lnTo>
                    <a:lnTo>
                      <a:pt x="18" y="19"/>
                    </a:lnTo>
                    <a:lnTo>
                      <a:pt x="11" y="23"/>
                    </a:lnTo>
                    <a:lnTo>
                      <a:pt x="5" y="21"/>
                    </a:lnTo>
                    <a:lnTo>
                      <a:pt x="0" y="15"/>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23" name="Freeform 1435"/>
              <p:cNvSpPr>
                <a:spLocks/>
              </p:cNvSpPr>
              <p:nvPr/>
            </p:nvSpPr>
            <p:spPr bwMode="auto">
              <a:xfrm>
                <a:off x="3954"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8" y="4"/>
                    </a:lnTo>
                    <a:lnTo>
                      <a:pt x="22" y="11"/>
                    </a:lnTo>
                    <a:lnTo>
                      <a:pt x="18" y="19"/>
                    </a:lnTo>
                    <a:lnTo>
                      <a:pt x="11" y="23"/>
                    </a:lnTo>
                    <a:lnTo>
                      <a:pt x="5" y="21"/>
                    </a:lnTo>
                    <a:lnTo>
                      <a:pt x="0" y="15"/>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24" name="Freeform 1436"/>
              <p:cNvSpPr>
                <a:spLocks/>
              </p:cNvSpPr>
              <p:nvPr/>
            </p:nvSpPr>
            <p:spPr bwMode="auto">
              <a:xfrm>
                <a:off x="3954"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2"/>
                    </a:lnTo>
                    <a:lnTo>
                      <a:pt x="20" y="6"/>
                    </a:lnTo>
                    <a:lnTo>
                      <a:pt x="22" y="11"/>
                    </a:lnTo>
                    <a:lnTo>
                      <a:pt x="18" y="19"/>
                    </a:lnTo>
                    <a:lnTo>
                      <a:pt x="11" y="22"/>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25" name="Freeform 1437"/>
              <p:cNvSpPr>
                <a:spLocks/>
              </p:cNvSpPr>
              <p:nvPr/>
            </p:nvSpPr>
            <p:spPr bwMode="auto">
              <a:xfrm>
                <a:off x="3954"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26" name="Freeform 1438"/>
              <p:cNvSpPr>
                <a:spLocks/>
              </p:cNvSpPr>
              <p:nvPr/>
            </p:nvSpPr>
            <p:spPr bwMode="auto">
              <a:xfrm>
                <a:off x="3954"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8" y="20"/>
                    </a:lnTo>
                    <a:lnTo>
                      <a:pt x="14" y="22"/>
                    </a:lnTo>
                    <a:lnTo>
                      <a:pt x="5" y="22"/>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27" name="Line 1439"/>
              <p:cNvSpPr>
                <a:spLocks noChangeShapeType="1"/>
              </p:cNvSpPr>
              <p:nvPr/>
            </p:nvSpPr>
            <p:spPr bwMode="auto">
              <a:xfrm>
                <a:off x="3959" y="2420"/>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28" name="Line 1440"/>
              <p:cNvSpPr>
                <a:spLocks noChangeShapeType="1"/>
              </p:cNvSpPr>
              <p:nvPr/>
            </p:nvSpPr>
            <p:spPr bwMode="auto">
              <a:xfrm flipH="1">
                <a:off x="3959" y="2420"/>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29" name="Line 1441"/>
              <p:cNvSpPr>
                <a:spLocks noChangeShapeType="1"/>
              </p:cNvSpPr>
              <p:nvPr/>
            </p:nvSpPr>
            <p:spPr bwMode="auto">
              <a:xfrm flipV="1">
                <a:off x="3961" y="250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30" name="Line 1442"/>
              <p:cNvSpPr>
                <a:spLocks noChangeShapeType="1"/>
              </p:cNvSpPr>
              <p:nvPr/>
            </p:nvSpPr>
            <p:spPr bwMode="auto">
              <a:xfrm flipH="1">
                <a:off x="3959" y="250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31" name="Line 1443"/>
              <p:cNvSpPr>
                <a:spLocks noChangeShapeType="1"/>
              </p:cNvSpPr>
              <p:nvPr/>
            </p:nvSpPr>
            <p:spPr bwMode="auto">
              <a:xfrm flipV="1">
                <a:off x="3961" y="2604"/>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32" name="Line 1444"/>
              <p:cNvSpPr>
                <a:spLocks noChangeShapeType="1"/>
              </p:cNvSpPr>
              <p:nvPr/>
            </p:nvSpPr>
            <p:spPr bwMode="auto">
              <a:xfrm flipH="1" flipV="1">
                <a:off x="3959" y="2633"/>
                <a:ext cx="6"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33" name="Line 1445"/>
              <p:cNvSpPr>
                <a:spLocks noChangeShapeType="1"/>
              </p:cNvSpPr>
              <p:nvPr/>
            </p:nvSpPr>
            <p:spPr bwMode="auto">
              <a:xfrm flipH="1">
                <a:off x="3954" y="2633"/>
                <a:ext cx="5"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34" name="Line 1446"/>
              <p:cNvSpPr>
                <a:spLocks noChangeShapeType="1"/>
              </p:cNvSpPr>
              <p:nvPr/>
            </p:nvSpPr>
            <p:spPr bwMode="auto">
              <a:xfrm flipV="1">
                <a:off x="4048" y="2541"/>
                <a:ext cx="13" cy="9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35" name="Line 1447"/>
              <p:cNvSpPr>
                <a:spLocks noChangeShapeType="1"/>
              </p:cNvSpPr>
              <p:nvPr/>
            </p:nvSpPr>
            <p:spPr bwMode="auto">
              <a:xfrm flipH="1">
                <a:off x="4006" y="2541"/>
                <a:ext cx="55" cy="7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36" name="Line 1448"/>
              <p:cNvSpPr>
                <a:spLocks noChangeShapeType="1"/>
              </p:cNvSpPr>
              <p:nvPr/>
            </p:nvSpPr>
            <p:spPr bwMode="auto">
              <a:xfrm flipV="1">
                <a:off x="4016" y="2740"/>
                <a:ext cx="11" cy="5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37" name="Line 1449"/>
              <p:cNvSpPr>
                <a:spLocks noChangeShapeType="1"/>
              </p:cNvSpPr>
              <p:nvPr/>
            </p:nvSpPr>
            <p:spPr bwMode="auto">
              <a:xfrm flipH="1">
                <a:off x="3993" y="2740"/>
                <a:ext cx="34" cy="4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38" name="Line 1450"/>
              <p:cNvSpPr>
                <a:spLocks noChangeShapeType="1"/>
              </p:cNvSpPr>
              <p:nvPr/>
            </p:nvSpPr>
            <p:spPr bwMode="auto">
              <a:xfrm flipH="1">
                <a:off x="3931" y="2999"/>
                <a:ext cx="5"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39" name="Line 1451"/>
              <p:cNvSpPr>
                <a:spLocks noChangeShapeType="1"/>
              </p:cNvSpPr>
              <p:nvPr/>
            </p:nvSpPr>
            <p:spPr bwMode="auto">
              <a:xfrm flipV="1">
                <a:off x="3931" y="3004"/>
                <a:ext cx="13"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40" name="Line 1452"/>
              <p:cNvSpPr>
                <a:spLocks noChangeShapeType="1"/>
              </p:cNvSpPr>
              <p:nvPr/>
            </p:nvSpPr>
            <p:spPr bwMode="auto">
              <a:xfrm flipV="1">
                <a:off x="3969" y="3037"/>
                <a:ext cx="0"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41" name="Line 1453"/>
              <p:cNvSpPr>
                <a:spLocks noChangeShapeType="1"/>
              </p:cNvSpPr>
              <p:nvPr/>
            </p:nvSpPr>
            <p:spPr bwMode="auto">
              <a:xfrm flipH="1">
                <a:off x="3963" y="3037"/>
                <a:ext cx="6"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42" name="Line 1454"/>
              <p:cNvSpPr>
                <a:spLocks noChangeShapeType="1"/>
              </p:cNvSpPr>
              <p:nvPr/>
            </p:nvSpPr>
            <p:spPr bwMode="auto">
              <a:xfrm flipH="1" flipV="1">
                <a:off x="3925" y="3139"/>
                <a:ext cx="13"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43" name="Line 1455"/>
              <p:cNvSpPr>
                <a:spLocks noChangeShapeType="1"/>
              </p:cNvSpPr>
              <p:nvPr/>
            </p:nvSpPr>
            <p:spPr bwMode="auto">
              <a:xfrm>
                <a:off x="3925" y="3139"/>
                <a:ext cx="9"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44" name="Line 1456"/>
              <p:cNvSpPr>
                <a:spLocks noChangeShapeType="1"/>
              </p:cNvSpPr>
              <p:nvPr/>
            </p:nvSpPr>
            <p:spPr bwMode="auto">
              <a:xfrm flipH="1">
                <a:off x="3893" y="3270"/>
                <a:ext cx="21"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45" name="Line 1457"/>
              <p:cNvSpPr>
                <a:spLocks noChangeShapeType="1"/>
              </p:cNvSpPr>
              <p:nvPr/>
            </p:nvSpPr>
            <p:spPr bwMode="auto">
              <a:xfrm flipV="1">
                <a:off x="3893" y="3279"/>
                <a:ext cx="25"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46" name="Line 1458"/>
              <p:cNvSpPr>
                <a:spLocks noChangeShapeType="1"/>
              </p:cNvSpPr>
              <p:nvPr/>
            </p:nvSpPr>
            <p:spPr bwMode="auto">
              <a:xfrm flipH="1">
                <a:off x="3912" y="3365"/>
                <a:ext cx="13"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47" name="Line 1459"/>
              <p:cNvSpPr>
                <a:spLocks noChangeShapeType="1"/>
              </p:cNvSpPr>
              <p:nvPr/>
            </p:nvSpPr>
            <p:spPr bwMode="auto">
              <a:xfrm flipV="1">
                <a:off x="3912" y="3372"/>
                <a:ext cx="1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48" name="Line 1460"/>
              <p:cNvSpPr>
                <a:spLocks noChangeShapeType="1"/>
              </p:cNvSpPr>
              <p:nvPr/>
            </p:nvSpPr>
            <p:spPr bwMode="auto">
              <a:xfrm flipH="1">
                <a:off x="3936" y="3449"/>
                <a:ext cx="6"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49" name="Line 1461"/>
              <p:cNvSpPr>
                <a:spLocks noChangeShapeType="1"/>
              </p:cNvSpPr>
              <p:nvPr/>
            </p:nvSpPr>
            <p:spPr bwMode="auto">
              <a:xfrm flipV="1">
                <a:off x="3936" y="3453"/>
                <a:ext cx="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50" name="Line 1462"/>
              <p:cNvSpPr>
                <a:spLocks noChangeShapeType="1"/>
              </p:cNvSpPr>
              <p:nvPr/>
            </p:nvSpPr>
            <p:spPr bwMode="auto">
              <a:xfrm flipH="1">
                <a:off x="3954" y="3537"/>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51" name="Line 1463"/>
              <p:cNvSpPr>
                <a:spLocks noChangeShapeType="1"/>
              </p:cNvSpPr>
              <p:nvPr/>
            </p:nvSpPr>
            <p:spPr bwMode="auto">
              <a:xfrm>
                <a:off x="3954" y="3537"/>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52" name="Line 1464"/>
              <p:cNvSpPr>
                <a:spLocks noChangeShapeType="1"/>
              </p:cNvSpPr>
              <p:nvPr/>
            </p:nvSpPr>
            <p:spPr bwMode="auto">
              <a:xfrm flipV="1">
                <a:off x="3963" y="3628"/>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53" name="Line 1465"/>
              <p:cNvSpPr>
                <a:spLocks noChangeShapeType="1"/>
              </p:cNvSpPr>
              <p:nvPr/>
            </p:nvSpPr>
            <p:spPr bwMode="auto">
              <a:xfrm flipH="1">
                <a:off x="3963" y="362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54" name="Freeform 1466"/>
              <p:cNvSpPr>
                <a:spLocks/>
              </p:cNvSpPr>
              <p:nvPr/>
            </p:nvSpPr>
            <p:spPr bwMode="auto">
              <a:xfrm>
                <a:off x="4046" y="741"/>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4" y="11"/>
                    </a:lnTo>
                    <a:lnTo>
                      <a:pt x="22" y="17"/>
                    </a:lnTo>
                    <a:lnTo>
                      <a:pt x="20" y="21"/>
                    </a:lnTo>
                    <a:lnTo>
                      <a:pt x="13" y="24"/>
                    </a:lnTo>
                    <a:lnTo>
                      <a:pt x="7" y="22"/>
                    </a:lnTo>
                    <a:lnTo>
                      <a:pt x="3" y="21"/>
                    </a:lnTo>
                    <a:lnTo>
                      <a:pt x="1" y="17"/>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55" name="Freeform 1467"/>
              <p:cNvSpPr>
                <a:spLocks/>
              </p:cNvSpPr>
              <p:nvPr/>
            </p:nvSpPr>
            <p:spPr bwMode="auto">
              <a:xfrm>
                <a:off x="4046" y="834"/>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4"/>
                    </a:lnTo>
                    <a:lnTo>
                      <a:pt x="24" y="11"/>
                    </a:lnTo>
                    <a:lnTo>
                      <a:pt x="22" y="17"/>
                    </a:lnTo>
                    <a:lnTo>
                      <a:pt x="16" y="22"/>
                    </a:lnTo>
                    <a:lnTo>
                      <a:pt x="7" y="22"/>
                    </a:lnTo>
                    <a:lnTo>
                      <a:pt x="1" y="17"/>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56" name="Freeform 1468"/>
              <p:cNvSpPr>
                <a:spLocks/>
              </p:cNvSpPr>
              <p:nvPr/>
            </p:nvSpPr>
            <p:spPr bwMode="auto">
              <a:xfrm>
                <a:off x="4046" y="927"/>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3"/>
                    </a:lnTo>
                    <a:lnTo>
                      <a:pt x="24" y="11"/>
                    </a:lnTo>
                    <a:lnTo>
                      <a:pt x="20" y="18"/>
                    </a:lnTo>
                    <a:lnTo>
                      <a:pt x="13" y="22"/>
                    </a:lnTo>
                    <a:lnTo>
                      <a:pt x="7" y="20"/>
                    </a:lnTo>
                    <a:lnTo>
                      <a:pt x="3" y="18"/>
                    </a:lnTo>
                    <a:lnTo>
                      <a:pt x="0" y="11"/>
                    </a:lnTo>
                    <a:lnTo>
                      <a:pt x="3" y="3"/>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57" name="Freeform 1469"/>
              <p:cNvSpPr>
                <a:spLocks/>
              </p:cNvSpPr>
              <p:nvPr/>
            </p:nvSpPr>
            <p:spPr bwMode="auto">
              <a:xfrm>
                <a:off x="4046" y="1020"/>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7" y="0"/>
                    </a:moveTo>
                    <a:lnTo>
                      <a:pt x="16" y="0"/>
                    </a:lnTo>
                    <a:lnTo>
                      <a:pt x="20" y="1"/>
                    </a:lnTo>
                    <a:lnTo>
                      <a:pt x="22" y="5"/>
                    </a:lnTo>
                    <a:lnTo>
                      <a:pt x="24" y="11"/>
                    </a:lnTo>
                    <a:lnTo>
                      <a:pt x="20" y="18"/>
                    </a:lnTo>
                    <a:lnTo>
                      <a:pt x="13" y="22"/>
                    </a:lnTo>
                    <a:lnTo>
                      <a:pt x="7" y="20"/>
                    </a:lnTo>
                    <a:lnTo>
                      <a:pt x="3" y="18"/>
                    </a:lnTo>
                    <a:lnTo>
                      <a:pt x="0" y="11"/>
                    </a:lnTo>
                    <a:lnTo>
                      <a:pt x="1" y="5"/>
                    </a:lnTo>
                    <a:lnTo>
                      <a:pt x="3" y="1"/>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58" name="Freeform 1470"/>
              <p:cNvSpPr>
                <a:spLocks/>
              </p:cNvSpPr>
              <p:nvPr/>
            </p:nvSpPr>
            <p:spPr bwMode="auto">
              <a:xfrm>
                <a:off x="4046" y="1115"/>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7" y="0"/>
                    </a:moveTo>
                    <a:lnTo>
                      <a:pt x="16" y="0"/>
                    </a:lnTo>
                    <a:lnTo>
                      <a:pt x="20" y="2"/>
                    </a:lnTo>
                    <a:lnTo>
                      <a:pt x="22" y="6"/>
                    </a:lnTo>
                    <a:lnTo>
                      <a:pt x="24" y="11"/>
                    </a:lnTo>
                    <a:lnTo>
                      <a:pt x="20" y="19"/>
                    </a:lnTo>
                    <a:lnTo>
                      <a:pt x="13" y="22"/>
                    </a:lnTo>
                    <a:lnTo>
                      <a:pt x="7" y="21"/>
                    </a:lnTo>
                    <a:lnTo>
                      <a:pt x="3" y="19"/>
                    </a:lnTo>
                    <a:lnTo>
                      <a:pt x="0" y="11"/>
                    </a:lnTo>
                    <a:lnTo>
                      <a:pt x="1"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59" name="Freeform 1471"/>
              <p:cNvSpPr>
                <a:spLocks/>
              </p:cNvSpPr>
              <p:nvPr/>
            </p:nvSpPr>
            <p:spPr bwMode="auto">
              <a:xfrm>
                <a:off x="4046" y="1207"/>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0 w 24"/>
                  <a:gd name="T17" fmla="*/ 1 h 24"/>
                  <a:gd name="T18" fmla="*/ 1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2" y="8"/>
                    </a:lnTo>
                    <a:lnTo>
                      <a:pt x="24" y="13"/>
                    </a:lnTo>
                    <a:lnTo>
                      <a:pt x="20" y="21"/>
                    </a:lnTo>
                    <a:lnTo>
                      <a:pt x="13" y="24"/>
                    </a:lnTo>
                    <a:lnTo>
                      <a:pt x="7" y="22"/>
                    </a:lnTo>
                    <a:lnTo>
                      <a:pt x="3" y="21"/>
                    </a:lnTo>
                    <a:lnTo>
                      <a:pt x="0" y="13"/>
                    </a:lnTo>
                    <a:lnTo>
                      <a:pt x="1" y="8"/>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60" name="Freeform 1472"/>
              <p:cNvSpPr>
                <a:spLocks/>
              </p:cNvSpPr>
              <p:nvPr/>
            </p:nvSpPr>
            <p:spPr bwMode="auto">
              <a:xfrm>
                <a:off x="4046" y="1299"/>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4"/>
                    </a:lnTo>
                    <a:lnTo>
                      <a:pt x="24" y="11"/>
                    </a:lnTo>
                    <a:lnTo>
                      <a:pt x="22" y="17"/>
                    </a:lnTo>
                    <a:lnTo>
                      <a:pt x="16" y="22"/>
                    </a:lnTo>
                    <a:lnTo>
                      <a:pt x="7" y="22"/>
                    </a:lnTo>
                    <a:lnTo>
                      <a:pt x="1" y="17"/>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61" name="Freeform 1473"/>
              <p:cNvSpPr>
                <a:spLocks/>
              </p:cNvSpPr>
              <p:nvPr/>
            </p:nvSpPr>
            <p:spPr bwMode="auto">
              <a:xfrm>
                <a:off x="4046" y="1392"/>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3"/>
                    </a:lnTo>
                    <a:lnTo>
                      <a:pt x="24" y="11"/>
                    </a:lnTo>
                    <a:lnTo>
                      <a:pt x="22" y="16"/>
                    </a:lnTo>
                    <a:lnTo>
                      <a:pt x="16" y="22"/>
                    </a:lnTo>
                    <a:lnTo>
                      <a:pt x="7" y="22"/>
                    </a:lnTo>
                    <a:lnTo>
                      <a:pt x="1" y="16"/>
                    </a:lnTo>
                    <a:lnTo>
                      <a:pt x="0" y="11"/>
                    </a:lnTo>
                    <a:lnTo>
                      <a:pt x="3" y="3"/>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62" name="Freeform 1474"/>
              <p:cNvSpPr>
                <a:spLocks/>
              </p:cNvSpPr>
              <p:nvPr/>
            </p:nvSpPr>
            <p:spPr bwMode="auto">
              <a:xfrm>
                <a:off x="4046" y="1485"/>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3"/>
                    </a:lnTo>
                    <a:lnTo>
                      <a:pt x="24" y="11"/>
                    </a:lnTo>
                    <a:lnTo>
                      <a:pt x="20" y="18"/>
                    </a:lnTo>
                    <a:lnTo>
                      <a:pt x="13" y="22"/>
                    </a:lnTo>
                    <a:lnTo>
                      <a:pt x="7" y="20"/>
                    </a:lnTo>
                    <a:lnTo>
                      <a:pt x="3" y="18"/>
                    </a:lnTo>
                    <a:lnTo>
                      <a:pt x="0" y="11"/>
                    </a:lnTo>
                    <a:lnTo>
                      <a:pt x="3" y="3"/>
                    </a:lnTo>
                    <a:lnTo>
                      <a:pt x="7" y="1"/>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63" name="Freeform 1475"/>
              <p:cNvSpPr>
                <a:spLocks/>
              </p:cNvSpPr>
              <p:nvPr/>
            </p:nvSpPr>
            <p:spPr bwMode="auto">
              <a:xfrm>
                <a:off x="4046" y="1578"/>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1 w 24"/>
                  <a:gd name="T17" fmla="*/ 0 h 23"/>
                  <a:gd name="T18" fmla="*/ 0 w 24"/>
                  <a:gd name="T19" fmla="*/ 0 h 23"/>
                  <a:gd name="T20" fmla="*/ 1 w 24"/>
                  <a:gd name="T21" fmla="*/ 0 h 23"/>
                  <a:gd name="T22" fmla="*/ 1 w 24"/>
                  <a:gd name="T23" fmla="*/ 0 h 23"/>
                  <a:gd name="T24" fmla="*/ 1 w 24"/>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3"/>
                  <a:gd name="T41" fmla="*/ 24 w 24"/>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3">
                    <a:moveTo>
                      <a:pt x="7" y="0"/>
                    </a:moveTo>
                    <a:lnTo>
                      <a:pt x="16" y="0"/>
                    </a:lnTo>
                    <a:lnTo>
                      <a:pt x="20" y="2"/>
                    </a:lnTo>
                    <a:lnTo>
                      <a:pt x="22" y="6"/>
                    </a:lnTo>
                    <a:lnTo>
                      <a:pt x="24" y="12"/>
                    </a:lnTo>
                    <a:lnTo>
                      <a:pt x="20" y="19"/>
                    </a:lnTo>
                    <a:lnTo>
                      <a:pt x="13" y="23"/>
                    </a:lnTo>
                    <a:lnTo>
                      <a:pt x="7" y="21"/>
                    </a:lnTo>
                    <a:lnTo>
                      <a:pt x="3" y="19"/>
                    </a:lnTo>
                    <a:lnTo>
                      <a:pt x="0" y="12"/>
                    </a:lnTo>
                    <a:lnTo>
                      <a:pt x="1"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64" name="Freeform 1476"/>
              <p:cNvSpPr>
                <a:spLocks/>
              </p:cNvSpPr>
              <p:nvPr/>
            </p:nvSpPr>
            <p:spPr bwMode="auto">
              <a:xfrm>
                <a:off x="4046" y="1670"/>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0 w 24"/>
                  <a:gd name="T17" fmla="*/ 1 h 24"/>
                  <a:gd name="T18" fmla="*/ 1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2" y="8"/>
                    </a:lnTo>
                    <a:lnTo>
                      <a:pt x="24" y="13"/>
                    </a:lnTo>
                    <a:lnTo>
                      <a:pt x="20" y="21"/>
                    </a:lnTo>
                    <a:lnTo>
                      <a:pt x="13" y="24"/>
                    </a:lnTo>
                    <a:lnTo>
                      <a:pt x="7" y="23"/>
                    </a:lnTo>
                    <a:lnTo>
                      <a:pt x="3" y="21"/>
                    </a:lnTo>
                    <a:lnTo>
                      <a:pt x="0" y="13"/>
                    </a:lnTo>
                    <a:lnTo>
                      <a:pt x="1" y="8"/>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65" name="Freeform 1477"/>
              <p:cNvSpPr>
                <a:spLocks/>
              </p:cNvSpPr>
              <p:nvPr/>
            </p:nvSpPr>
            <p:spPr bwMode="auto">
              <a:xfrm>
                <a:off x="4046" y="1763"/>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4" y="11"/>
                    </a:lnTo>
                    <a:lnTo>
                      <a:pt x="22" y="17"/>
                    </a:lnTo>
                    <a:lnTo>
                      <a:pt x="20" y="21"/>
                    </a:lnTo>
                    <a:lnTo>
                      <a:pt x="13" y="24"/>
                    </a:lnTo>
                    <a:lnTo>
                      <a:pt x="7" y="22"/>
                    </a:lnTo>
                    <a:lnTo>
                      <a:pt x="3" y="21"/>
                    </a:lnTo>
                    <a:lnTo>
                      <a:pt x="1" y="17"/>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66" name="Freeform 1478"/>
              <p:cNvSpPr>
                <a:spLocks/>
              </p:cNvSpPr>
              <p:nvPr/>
            </p:nvSpPr>
            <p:spPr bwMode="auto">
              <a:xfrm>
                <a:off x="4046" y="1858"/>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3"/>
                    </a:lnTo>
                    <a:lnTo>
                      <a:pt x="24" y="11"/>
                    </a:lnTo>
                    <a:lnTo>
                      <a:pt x="22" y="16"/>
                    </a:lnTo>
                    <a:lnTo>
                      <a:pt x="16" y="22"/>
                    </a:lnTo>
                    <a:lnTo>
                      <a:pt x="7" y="22"/>
                    </a:lnTo>
                    <a:lnTo>
                      <a:pt x="1" y="16"/>
                    </a:lnTo>
                    <a:lnTo>
                      <a:pt x="0" y="11"/>
                    </a:lnTo>
                    <a:lnTo>
                      <a:pt x="3" y="3"/>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67" name="Freeform 1479"/>
              <p:cNvSpPr>
                <a:spLocks/>
              </p:cNvSpPr>
              <p:nvPr/>
            </p:nvSpPr>
            <p:spPr bwMode="auto">
              <a:xfrm>
                <a:off x="4046" y="1951"/>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0 w 24"/>
                  <a:gd name="T15" fmla="*/ 0 h 23"/>
                  <a:gd name="T16" fmla="*/ 1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3" y="0"/>
                    </a:moveTo>
                    <a:lnTo>
                      <a:pt x="20" y="4"/>
                    </a:lnTo>
                    <a:lnTo>
                      <a:pt x="24" y="12"/>
                    </a:lnTo>
                    <a:lnTo>
                      <a:pt x="20" y="19"/>
                    </a:lnTo>
                    <a:lnTo>
                      <a:pt x="13" y="23"/>
                    </a:lnTo>
                    <a:lnTo>
                      <a:pt x="7" y="21"/>
                    </a:lnTo>
                    <a:lnTo>
                      <a:pt x="3" y="19"/>
                    </a:lnTo>
                    <a:lnTo>
                      <a:pt x="0" y="12"/>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68" name="Freeform 1480"/>
              <p:cNvSpPr>
                <a:spLocks/>
              </p:cNvSpPr>
              <p:nvPr/>
            </p:nvSpPr>
            <p:spPr bwMode="auto">
              <a:xfrm>
                <a:off x="4046" y="2044"/>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0 w 24"/>
                  <a:gd name="T15" fmla="*/ 0 h 23"/>
                  <a:gd name="T16" fmla="*/ 1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3" y="0"/>
                    </a:moveTo>
                    <a:lnTo>
                      <a:pt x="20" y="4"/>
                    </a:lnTo>
                    <a:lnTo>
                      <a:pt x="24" y="11"/>
                    </a:lnTo>
                    <a:lnTo>
                      <a:pt x="20" y="19"/>
                    </a:lnTo>
                    <a:lnTo>
                      <a:pt x="13" y="23"/>
                    </a:lnTo>
                    <a:lnTo>
                      <a:pt x="7" y="21"/>
                    </a:lnTo>
                    <a:lnTo>
                      <a:pt x="3" y="19"/>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69" name="Freeform 1481"/>
              <p:cNvSpPr>
                <a:spLocks/>
              </p:cNvSpPr>
              <p:nvPr/>
            </p:nvSpPr>
            <p:spPr bwMode="auto">
              <a:xfrm>
                <a:off x="4046" y="2137"/>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7" y="0"/>
                    </a:moveTo>
                    <a:lnTo>
                      <a:pt x="16" y="0"/>
                    </a:lnTo>
                    <a:lnTo>
                      <a:pt x="20" y="2"/>
                    </a:lnTo>
                    <a:lnTo>
                      <a:pt x="22" y="6"/>
                    </a:lnTo>
                    <a:lnTo>
                      <a:pt x="24" y="11"/>
                    </a:lnTo>
                    <a:lnTo>
                      <a:pt x="20" y="19"/>
                    </a:lnTo>
                    <a:lnTo>
                      <a:pt x="13" y="22"/>
                    </a:lnTo>
                    <a:lnTo>
                      <a:pt x="7" y="21"/>
                    </a:lnTo>
                    <a:lnTo>
                      <a:pt x="3" y="19"/>
                    </a:lnTo>
                    <a:lnTo>
                      <a:pt x="0" y="11"/>
                    </a:lnTo>
                    <a:lnTo>
                      <a:pt x="1"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70" name="Freeform 1482"/>
              <p:cNvSpPr>
                <a:spLocks/>
              </p:cNvSpPr>
              <p:nvPr/>
            </p:nvSpPr>
            <p:spPr bwMode="auto">
              <a:xfrm>
                <a:off x="4046" y="2229"/>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0 w 24"/>
                  <a:gd name="T17" fmla="*/ 1 h 24"/>
                  <a:gd name="T18" fmla="*/ 1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2" y="8"/>
                    </a:lnTo>
                    <a:lnTo>
                      <a:pt x="24" y="13"/>
                    </a:lnTo>
                    <a:lnTo>
                      <a:pt x="20" y="21"/>
                    </a:lnTo>
                    <a:lnTo>
                      <a:pt x="13" y="24"/>
                    </a:lnTo>
                    <a:lnTo>
                      <a:pt x="7" y="22"/>
                    </a:lnTo>
                    <a:lnTo>
                      <a:pt x="3" y="21"/>
                    </a:lnTo>
                    <a:lnTo>
                      <a:pt x="0" y="13"/>
                    </a:lnTo>
                    <a:lnTo>
                      <a:pt x="1" y="8"/>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71" name="Freeform 1483"/>
              <p:cNvSpPr>
                <a:spLocks/>
              </p:cNvSpPr>
              <p:nvPr/>
            </p:nvSpPr>
            <p:spPr bwMode="auto">
              <a:xfrm>
                <a:off x="4046" y="2321"/>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13" y="0"/>
                    </a:moveTo>
                    <a:lnTo>
                      <a:pt x="20" y="4"/>
                    </a:lnTo>
                    <a:lnTo>
                      <a:pt x="24" y="11"/>
                    </a:lnTo>
                    <a:lnTo>
                      <a:pt x="22" y="17"/>
                    </a:lnTo>
                    <a:lnTo>
                      <a:pt x="20" y="20"/>
                    </a:lnTo>
                    <a:lnTo>
                      <a:pt x="16" y="22"/>
                    </a:lnTo>
                    <a:lnTo>
                      <a:pt x="7" y="22"/>
                    </a:lnTo>
                    <a:lnTo>
                      <a:pt x="3" y="20"/>
                    </a:lnTo>
                    <a:lnTo>
                      <a:pt x="1" y="17"/>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72" name="Freeform 1484"/>
              <p:cNvSpPr>
                <a:spLocks/>
              </p:cNvSpPr>
              <p:nvPr/>
            </p:nvSpPr>
            <p:spPr bwMode="auto">
              <a:xfrm>
                <a:off x="4046" y="2416"/>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1 w 24"/>
                  <a:gd name="T17" fmla="*/ 0 h 23"/>
                  <a:gd name="T18" fmla="*/ 0 w 24"/>
                  <a:gd name="T19" fmla="*/ 0 h 23"/>
                  <a:gd name="T20" fmla="*/ 1 w 24"/>
                  <a:gd name="T21" fmla="*/ 0 h 23"/>
                  <a:gd name="T22" fmla="*/ 1 w 24"/>
                  <a:gd name="T23" fmla="*/ 0 h 23"/>
                  <a:gd name="T24" fmla="*/ 1 w 24"/>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3"/>
                  <a:gd name="T41" fmla="*/ 24 w 24"/>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3">
                    <a:moveTo>
                      <a:pt x="13" y="0"/>
                    </a:moveTo>
                    <a:lnTo>
                      <a:pt x="20" y="4"/>
                    </a:lnTo>
                    <a:lnTo>
                      <a:pt x="24" y="12"/>
                    </a:lnTo>
                    <a:lnTo>
                      <a:pt x="22" y="17"/>
                    </a:lnTo>
                    <a:lnTo>
                      <a:pt x="20" y="21"/>
                    </a:lnTo>
                    <a:lnTo>
                      <a:pt x="16" y="23"/>
                    </a:lnTo>
                    <a:lnTo>
                      <a:pt x="7" y="23"/>
                    </a:lnTo>
                    <a:lnTo>
                      <a:pt x="3" y="21"/>
                    </a:lnTo>
                    <a:lnTo>
                      <a:pt x="1" y="17"/>
                    </a:lnTo>
                    <a:lnTo>
                      <a:pt x="0" y="12"/>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73" name="Line 1485"/>
              <p:cNvSpPr>
                <a:spLocks noChangeShapeType="1"/>
              </p:cNvSpPr>
              <p:nvPr/>
            </p:nvSpPr>
            <p:spPr bwMode="auto">
              <a:xfrm>
                <a:off x="4050" y="2513"/>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74" name="Line 1486"/>
              <p:cNvSpPr>
                <a:spLocks noChangeShapeType="1"/>
              </p:cNvSpPr>
              <p:nvPr/>
            </p:nvSpPr>
            <p:spPr bwMode="auto">
              <a:xfrm>
                <a:off x="4056" y="260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75" name="Line 1487"/>
              <p:cNvSpPr>
                <a:spLocks noChangeShapeType="1"/>
              </p:cNvSpPr>
              <p:nvPr/>
            </p:nvSpPr>
            <p:spPr bwMode="auto">
              <a:xfrm flipH="1">
                <a:off x="4056" y="260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76" name="Line 1488"/>
              <p:cNvSpPr>
                <a:spLocks noChangeShapeType="1"/>
              </p:cNvSpPr>
              <p:nvPr/>
            </p:nvSpPr>
            <p:spPr bwMode="auto">
              <a:xfrm flipH="1" flipV="1">
                <a:off x="4052" y="2677"/>
                <a:ext cx="2"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77" name="Line 1489"/>
              <p:cNvSpPr>
                <a:spLocks noChangeShapeType="1"/>
              </p:cNvSpPr>
              <p:nvPr/>
            </p:nvSpPr>
            <p:spPr bwMode="auto">
              <a:xfrm flipH="1">
                <a:off x="4050" y="2677"/>
                <a:ext cx="2"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78" name="Line 1490"/>
              <p:cNvSpPr>
                <a:spLocks noChangeShapeType="1"/>
              </p:cNvSpPr>
              <p:nvPr/>
            </p:nvSpPr>
            <p:spPr bwMode="auto">
              <a:xfrm flipV="1">
                <a:off x="4113" y="2621"/>
                <a:ext cx="7" cy="6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79" name="Line 1491"/>
              <p:cNvSpPr>
                <a:spLocks noChangeShapeType="1"/>
              </p:cNvSpPr>
              <p:nvPr/>
            </p:nvSpPr>
            <p:spPr bwMode="auto">
              <a:xfrm flipH="1">
                <a:off x="4084" y="2621"/>
                <a:ext cx="36"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80" name="Line 1492"/>
              <p:cNvSpPr>
                <a:spLocks noChangeShapeType="1"/>
              </p:cNvSpPr>
              <p:nvPr/>
            </p:nvSpPr>
            <p:spPr bwMode="auto">
              <a:xfrm flipV="1">
                <a:off x="4162" y="2685"/>
                <a:ext cx="31" cy="7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81" name="Line 1493"/>
              <p:cNvSpPr>
                <a:spLocks noChangeShapeType="1"/>
              </p:cNvSpPr>
              <p:nvPr/>
            </p:nvSpPr>
            <p:spPr bwMode="auto">
              <a:xfrm flipH="1">
                <a:off x="4130" y="2685"/>
                <a:ext cx="63" cy="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82" name="Line 1494"/>
              <p:cNvSpPr>
                <a:spLocks noChangeShapeType="1"/>
              </p:cNvSpPr>
              <p:nvPr/>
            </p:nvSpPr>
            <p:spPr bwMode="auto">
              <a:xfrm flipH="1" flipV="1">
                <a:off x="4031" y="2949"/>
                <a:ext cx="9"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83" name="Line 1495"/>
              <p:cNvSpPr>
                <a:spLocks noChangeShapeType="1"/>
              </p:cNvSpPr>
              <p:nvPr/>
            </p:nvSpPr>
            <p:spPr bwMode="auto">
              <a:xfrm>
                <a:off x="4031" y="2949"/>
                <a:ext cx="4"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84" name="Line 1496"/>
              <p:cNvSpPr>
                <a:spLocks noChangeShapeType="1"/>
              </p:cNvSpPr>
              <p:nvPr/>
            </p:nvSpPr>
            <p:spPr bwMode="auto">
              <a:xfrm flipH="1" flipV="1">
                <a:off x="4047" y="3045"/>
                <a:ext cx="3"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85" name="Line 1497"/>
              <p:cNvSpPr>
                <a:spLocks noChangeShapeType="1"/>
              </p:cNvSpPr>
              <p:nvPr/>
            </p:nvSpPr>
            <p:spPr bwMode="auto">
              <a:xfrm>
                <a:off x="4047" y="3045"/>
                <a:ext cx="0"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86" name="Line 1498"/>
              <p:cNvSpPr>
                <a:spLocks noChangeShapeType="1"/>
              </p:cNvSpPr>
              <p:nvPr/>
            </p:nvSpPr>
            <p:spPr bwMode="auto">
              <a:xfrm flipV="1">
                <a:off x="4089" y="3084"/>
                <a:ext cx="8"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87" name="Line 1499"/>
              <p:cNvSpPr>
                <a:spLocks noChangeShapeType="1"/>
              </p:cNvSpPr>
              <p:nvPr/>
            </p:nvSpPr>
            <p:spPr bwMode="auto">
              <a:xfrm flipH="1">
                <a:off x="4076" y="3084"/>
                <a:ext cx="21" cy="2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88" name="Line 1500"/>
              <p:cNvSpPr>
                <a:spLocks noChangeShapeType="1"/>
              </p:cNvSpPr>
              <p:nvPr/>
            </p:nvSpPr>
            <p:spPr bwMode="auto">
              <a:xfrm flipV="1">
                <a:off x="4058" y="3247"/>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89" name="Line 1501"/>
              <p:cNvSpPr>
                <a:spLocks noChangeShapeType="1"/>
              </p:cNvSpPr>
              <p:nvPr/>
            </p:nvSpPr>
            <p:spPr bwMode="auto">
              <a:xfrm flipH="1">
                <a:off x="4056" y="324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90" name="Line 1502"/>
              <p:cNvSpPr>
                <a:spLocks noChangeShapeType="1"/>
              </p:cNvSpPr>
              <p:nvPr/>
            </p:nvSpPr>
            <p:spPr bwMode="auto">
              <a:xfrm flipH="1">
                <a:off x="4014" y="3378"/>
                <a:ext cx="9"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91" name="Line 1503"/>
              <p:cNvSpPr>
                <a:spLocks noChangeShapeType="1"/>
              </p:cNvSpPr>
              <p:nvPr/>
            </p:nvSpPr>
            <p:spPr bwMode="auto">
              <a:xfrm flipV="1">
                <a:off x="4014" y="3383"/>
                <a:ext cx="17"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92" name="Line 1504"/>
              <p:cNvSpPr>
                <a:spLocks noChangeShapeType="1"/>
              </p:cNvSpPr>
              <p:nvPr/>
            </p:nvSpPr>
            <p:spPr bwMode="auto">
              <a:xfrm flipH="1">
                <a:off x="3999" y="3465"/>
                <a:ext cx="15"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93" name="Line 1505"/>
              <p:cNvSpPr>
                <a:spLocks noChangeShapeType="1"/>
              </p:cNvSpPr>
              <p:nvPr/>
            </p:nvSpPr>
            <p:spPr bwMode="auto">
              <a:xfrm flipV="1">
                <a:off x="3999" y="3473"/>
                <a:ext cx="21"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94" name="Line 1506"/>
              <p:cNvSpPr>
                <a:spLocks noChangeShapeType="1"/>
              </p:cNvSpPr>
              <p:nvPr/>
            </p:nvSpPr>
            <p:spPr bwMode="auto">
              <a:xfrm flipH="1">
                <a:off x="4016" y="3544"/>
                <a:ext cx="11"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95" name="Line 1507"/>
              <p:cNvSpPr>
                <a:spLocks noChangeShapeType="1"/>
              </p:cNvSpPr>
              <p:nvPr/>
            </p:nvSpPr>
            <p:spPr bwMode="auto">
              <a:xfrm flipV="1">
                <a:off x="4016" y="3552"/>
                <a:ext cx="13"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96" name="Line 1508"/>
              <p:cNvSpPr>
                <a:spLocks noChangeShapeType="1"/>
              </p:cNvSpPr>
              <p:nvPr/>
            </p:nvSpPr>
            <p:spPr bwMode="auto">
              <a:xfrm>
                <a:off x="4050" y="3637"/>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97" name="Line 1509"/>
              <p:cNvSpPr>
                <a:spLocks noChangeShapeType="1"/>
              </p:cNvSpPr>
              <p:nvPr/>
            </p:nvSpPr>
            <p:spPr bwMode="auto">
              <a:xfrm flipV="1">
                <a:off x="4050" y="3637"/>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798" name="Freeform 1510"/>
              <p:cNvSpPr>
                <a:spLocks/>
              </p:cNvSpPr>
              <p:nvPr/>
            </p:nvSpPr>
            <p:spPr bwMode="auto">
              <a:xfrm>
                <a:off x="4139" y="741"/>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8"/>
                    </a:lnTo>
                    <a:lnTo>
                      <a:pt x="23" y="17"/>
                    </a:lnTo>
                    <a:lnTo>
                      <a:pt x="21" y="21"/>
                    </a:lnTo>
                    <a:lnTo>
                      <a:pt x="17" y="22"/>
                    </a:lnTo>
                    <a:lnTo>
                      <a:pt x="12" y="24"/>
                    </a:lnTo>
                    <a:lnTo>
                      <a:pt x="4" y="21"/>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799" name="Freeform 1511"/>
              <p:cNvSpPr>
                <a:spLocks/>
              </p:cNvSpPr>
              <p:nvPr/>
            </p:nvSpPr>
            <p:spPr bwMode="auto">
              <a:xfrm>
                <a:off x="4139" y="834"/>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2" y="0"/>
                    </a:moveTo>
                    <a:lnTo>
                      <a:pt x="17" y="2"/>
                    </a:lnTo>
                    <a:lnTo>
                      <a:pt x="21" y="4"/>
                    </a:lnTo>
                    <a:lnTo>
                      <a:pt x="23" y="7"/>
                    </a:lnTo>
                    <a:lnTo>
                      <a:pt x="23" y="17"/>
                    </a:lnTo>
                    <a:lnTo>
                      <a:pt x="17" y="22"/>
                    </a:lnTo>
                    <a:lnTo>
                      <a:pt x="8" y="22"/>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00" name="Freeform 1512"/>
              <p:cNvSpPr>
                <a:spLocks/>
              </p:cNvSpPr>
              <p:nvPr/>
            </p:nvSpPr>
            <p:spPr bwMode="auto">
              <a:xfrm>
                <a:off x="4139" y="927"/>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2"/>
                  <a:gd name="T38" fmla="*/ 23 w 23"/>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2">
                    <a:moveTo>
                      <a:pt x="12" y="0"/>
                    </a:moveTo>
                    <a:lnTo>
                      <a:pt x="17" y="2"/>
                    </a:lnTo>
                    <a:lnTo>
                      <a:pt x="21" y="3"/>
                    </a:lnTo>
                    <a:lnTo>
                      <a:pt x="23" y="7"/>
                    </a:lnTo>
                    <a:lnTo>
                      <a:pt x="23" y="15"/>
                    </a:lnTo>
                    <a:lnTo>
                      <a:pt x="21" y="18"/>
                    </a:lnTo>
                    <a:lnTo>
                      <a:pt x="17" y="20"/>
                    </a:lnTo>
                    <a:lnTo>
                      <a:pt x="12" y="22"/>
                    </a:lnTo>
                    <a:lnTo>
                      <a:pt x="4" y="18"/>
                    </a:lnTo>
                    <a:lnTo>
                      <a:pt x="0" y="11"/>
                    </a:lnTo>
                    <a:lnTo>
                      <a:pt x="4" y="3"/>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01" name="Freeform 1513"/>
              <p:cNvSpPr>
                <a:spLocks/>
              </p:cNvSpPr>
              <p:nvPr/>
            </p:nvSpPr>
            <p:spPr bwMode="auto">
              <a:xfrm>
                <a:off x="4139" y="1020"/>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1 h 22"/>
                  <a:gd name="T24" fmla="*/ 0 w 23"/>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2"/>
                  <a:gd name="T41" fmla="*/ 23 w 23"/>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2">
                    <a:moveTo>
                      <a:pt x="8" y="0"/>
                    </a:moveTo>
                    <a:lnTo>
                      <a:pt x="17" y="0"/>
                    </a:lnTo>
                    <a:lnTo>
                      <a:pt x="21" y="1"/>
                    </a:lnTo>
                    <a:lnTo>
                      <a:pt x="23" y="5"/>
                    </a:lnTo>
                    <a:lnTo>
                      <a:pt x="23" y="14"/>
                    </a:lnTo>
                    <a:lnTo>
                      <a:pt x="21" y="18"/>
                    </a:lnTo>
                    <a:lnTo>
                      <a:pt x="17" y="20"/>
                    </a:lnTo>
                    <a:lnTo>
                      <a:pt x="12" y="22"/>
                    </a:lnTo>
                    <a:lnTo>
                      <a:pt x="4" y="18"/>
                    </a:lnTo>
                    <a:lnTo>
                      <a:pt x="0" y="11"/>
                    </a:lnTo>
                    <a:lnTo>
                      <a:pt x="2" y="5"/>
                    </a:lnTo>
                    <a:lnTo>
                      <a:pt x="4" y="1"/>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02" name="Freeform 1514"/>
              <p:cNvSpPr>
                <a:spLocks/>
              </p:cNvSpPr>
              <p:nvPr/>
            </p:nvSpPr>
            <p:spPr bwMode="auto">
              <a:xfrm>
                <a:off x="4139" y="1115"/>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1 h 22"/>
                  <a:gd name="T24" fmla="*/ 0 w 23"/>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2"/>
                  <a:gd name="T41" fmla="*/ 23 w 23"/>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2">
                    <a:moveTo>
                      <a:pt x="8" y="0"/>
                    </a:moveTo>
                    <a:lnTo>
                      <a:pt x="17" y="0"/>
                    </a:lnTo>
                    <a:lnTo>
                      <a:pt x="21" y="2"/>
                    </a:lnTo>
                    <a:lnTo>
                      <a:pt x="23" y="6"/>
                    </a:lnTo>
                    <a:lnTo>
                      <a:pt x="23" y="15"/>
                    </a:lnTo>
                    <a:lnTo>
                      <a:pt x="21" y="19"/>
                    </a:lnTo>
                    <a:lnTo>
                      <a:pt x="17" y="21"/>
                    </a:lnTo>
                    <a:lnTo>
                      <a:pt x="12"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803" name="Freeform 1515"/>
              <p:cNvSpPr>
                <a:spLocks/>
              </p:cNvSpPr>
              <p:nvPr/>
            </p:nvSpPr>
            <p:spPr bwMode="auto">
              <a:xfrm>
                <a:off x="4139" y="1207"/>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8"/>
                    </a:lnTo>
                    <a:lnTo>
                      <a:pt x="23" y="17"/>
                    </a:lnTo>
                    <a:lnTo>
                      <a:pt x="21" y="21"/>
                    </a:lnTo>
                    <a:lnTo>
                      <a:pt x="17" y="22"/>
                    </a:lnTo>
                    <a:lnTo>
                      <a:pt x="12" y="24"/>
                    </a:lnTo>
                    <a:lnTo>
                      <a:pt x="4" y="21"/>
                    </a:lnTo>
                    <a:lnTo>
                      <a:pt x="0" y="13"/>
                    </a:lnTo>
                    <a:lnTo>
                      <a:pt x="2" y="8"/>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grpSp>
        <p:grpSp>
          <p:nvGrpSpPr>
            <p:cNvPr id="31039" name="Group 1516"/>
            <p:cNvGrpSpPr>
              <a:grpSpLocks/>
            </p:cNvGrpSpPr>
            <p:nvPr/>
          </p:nvGrpSpPr>
          <p:grpSpPr bwMode="auto">
            <a:xfrm>
              <a:off x="4094" y="741"/>
              <a:ext cx="590" cy="2938"/>
              <a:chOff x="4094" y="741"/>
              <a:chExt cx="590" cy="2938"/>
            </a:xfrm>
          </p:grpSpPr>
          <p:sp>
            <p:nvSpPr>
              <p:cNvPr id="128404" name="Freeform 1517"/>
              <p:cNvSpPr>
                <a:spLocks/>
              </p:cNvSpPr>
              <p:nvPr/>
            </p:nvSpPr>
            <p:spPr bwMode="auto">
              <a:xfrm>
                <a:off x="4139" y="1299"/>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2" y="0"/>
                    </a:moveTo>
                    <a:lnTo>
                      <a:pt x="17" y="2"/>
                    </a:lnTo>
                    <a:lnTo>
                      <a:pt x="21" y="4"/>
                    </a:lnTo>
                    <a:lnTo>
                      <a:pt x="23" y="7"/>
                    </a:lnTo>
                    <a:lnTo>
                      <a:pt x="23" y="17"/>
                    </a:lnTo>
                    <a:lnTo>
                      <a:pt x="17" y="22"/>
                    </a:lnTo>
                    <a:lnTo>
                      <a:pt x="8" y="22"/>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05" name="Freeform 1518"/>
              <p:cNvSpPr>
                <a:spLocks/>
              </p:cNvSpPr>
              <p:nvPr/>
            </p:nvSpPr>
            <p:spPr bwMode="auto">
              <a:xfrm>
                <a:off x="4139" y="1392"/>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2" y="0"/>
                    </a:moveTo>
                    <a:lnTo>
                      <a:pt x="17" y="2"/>
                    </a:lnTo>
                    <a:lnTo>
                      <a:pt x="21" y="3"/>
                    </a:lnTo>
                    <a:lnTo>
                      <a:pt x="23" y="7"/>
                    </a:lnTo>
                    <a:lnTo>
                      <a:pt x="23" y="16"/>
                    </a:lnTo>
                    <a:lnTo>
                      <a:pt x="17" y="22"/>
                    </a:lnTo>
                    <a:lnTo>
                      <a:pt x="8" y="22"/>
                    </a:lnTo>
                    <a:lnTo>
                      <a:pt x="2" y="16"/>
                    </a:lnTo>
                    <a:lnTo>
                      <a:pt x="0" y="11"/>
                    </a:lnTo>
                    <a:lnTo>
                      <a:pt x="4" y="3"/>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06" name="Freeform 1519"/>
              <p:cNvSpPr>
                <a:spLocks/>
              </p:cNvSpPr>
              <p:nvPr/>
            </p:nvSpPr>
            <p:spPr bwMode="auto">
              <a:xfrm>
                <a:off x="4139" y="1485"/>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2"/>
                  <a:gd name="T38" fmla="*/ 23 w 23"/>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2">
                    <a:moveTo>
                      <a:pt x="12" y="0"/>
                    </a:moveTo>
                    <a:lnTo>
                      <a:pt x="17" y="1"/>
                    </a:lnTo>
                    <a:lnTo>
                      <a:pt x="21" y="3"/>
                    </a:lnTo>
                    <a:lnTo>
                      <a:pt x="23" y="7"/>
                    </a:lnTo>
                    <a:lnTo>
                      <a:pt x="23" y="14"/>
                    </a:lnTo>
                    <a:lnTo>
                      <a:pt x="21" y="18"/>
                    </a:lnTo>
                    <a:lnTo>
                      <a:pt x="17" y="20"/>
                    </a:lnTo>
                    <a:lnTo>
                      <a:pt x="12" y="22"/>
                    </a:lnTo>
                    <a:lnTo>
                      <a:pt x="4" y="18"/>
                    </a:lnTo>
                    <a:lnTo>
                      <a:pt x="0" y="11"/>
                    </a:lnTo>
                    <a:lnTo>
                      <a:pt x="4" y="3"/>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07" name="Freeform 1520"/>
              <p:cNvSpPr>
                <a:spLocks/>
              </p:cNvSpPr>
              <p:nvPr/>
            </p:nvSpPr>
            <p:spPr bwMode="auto">
              <a:xfrm>
                <a:off x="4139" y="1578"/>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w 23"/>
                  <a:gd name="T21" fmla="*/ 0 h 23"/>
                  <a:gd name="T22" fmla="*/ 0 w 23"/>
                  <a:gd name="T23" fmla="*/ 0 h 23"/>
                  <a:gd name="T24" fmla="*/ 0 w 23"/>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3"/>
                  <a:gd name="T41" fmla="*/ 23 w 23"/>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3">
                    <a:moveTo>
                      <a:pt x="8" y="0"/>
                    </a:moveTo>
                    <a:lnTo>
                      <a:pt x="17" y="0"/>
                    </a:lnTo>
                    <a:lnTo>
                      <a:pt x="21" y="2"/>
                    </a:lnTo>
                    <a:lnTo>
                      <a:pt x="23" y="6"/>
                    </a:lnTo>
                    <a:lnTo>
                      <a:pt x="23" y="15"/>
                    </a:lnTo>
                    <a:lnTo>
                      <a:pt x="21" y="19"/>
                    </a:lnTo>
                    <a:lnTo>
                      <a:pt x="17" y="21"/>
                    </a:lnTo>
                    <a:lnTo>
                      <a:pt x="12" y="23"/>
                    </a:lnTo>
                    <a:lnTo>
                      <a:pt x="4" y="19"/>
                    </a:lnTo>
                    <a:lnTo>
                      <a:pt x="0" y="12"/>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08" name="Freeform 1521"/>
              <p:cNvSpPr>
                <a:spLocks/>
              </p:cNvSpPr>
              <p:nvPr/>
            </p:nvSpPr>
            <p:spPr bwMode="auto">
              <a:xfrm>
                <a:off x="4139" y="1670"/>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8"/>
                    </a:lnTo>
                    <a:lnTo>
                      <a:pt x="23" y="17"/>
                    </a:lnTo>
                    <a:lnTo>
                      <a:pt x="21" y="21"/>
                    </a:lnTo>
                    <a:lnTo>
                      <a:pt x="17" y="23"/>
                    </a:lnTo>
                    <a:lnTo>
                      <a:pt x="12" y="24"/>
                    </a:lnTo>
                    <a:lnTo>
                      <a:pt x="4" y="21"/>
                    </a:lnTo>
                    <a:lnTo>
                      <a:pt x="0" y="13"/>
                    </a:lnTo>
                    <a:lnTo>
                      <a:pt x="2" y="8"/>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09" name="Freeform 1522"/>
              <p:cNvSpPr>
                <a:spLocks/>
              </p:cNvSpPr>
              <p:nvPr/>
            </p:nvSpPr>
            <p:spPr bwMode="auto">
              <a:xfrm>
                <a:off x="4139" y="1763"/>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8"/>
                    </a:lnTo>
                    <a:lnTo>
                      <a:pt x="23" y="17"/>
                    </a:lnTo>
                    <a:lnTo>
                      <a:pt x="21" y="21"/>
                    </a:lnTo>
                    <a:lnTo>
                      <a:pt x="17" y="22"/>
                    </a:lnTo>
                    <a:lnTo>
                      <a:pt x="12" y="24"/>
                    </a:lnTo>
                    <a:lnTo>
                      <a:pt x="4" y="21"/>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10" name="Freeform 1523"/>
              <p:cNvSpPr>
                <a:spLocks/>
              </p:cNvSpPr>
              <p:nvPr/>
            </p:nvSpPr>
            <p:spPr bwMode="auto">
              <a:xfrm>
                <a:off x="4139" y="1858"/>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2" y="0"/>
                    </a:moveTo>
                    <a:lnTo>
                      <a:pt x="17" y="2"/>
                    </a:lnTo>
                    <a:lnTo>
                      <a:pt x="21" y="3"/>
                    </a:lnTo>
                    <a:lnTo>
                      <a:pt x="23" y="7"/>
                    </a:lnTo>
                    <a:lnTo>
                      <a:pt x="23" y="16"/>
                    </a:lnTo>
                    <a:lnTo>
                      <a:pt x="17" y="22"/>
                    </a:lnTo>
                    <a:lnTo>
                      <a:pt x="8" y="22"/>
                    </a:lnTo>
                    <a:lnTo>
                      <a:pt x="2" y="16"/>
                    </a:lnTo>
                    <a:lnTo>
                      <a:pt x="0" y="11"/>
                    </a:lnTo>
                    <a:lnTo>
                      <a:pt x="4" y="3"/>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11" name="Freeform 1524"/>
              <p:cNvSpPr>
                <a:spLocks/>
              </p:cNvSpPr>
              <p:nvPr/>
            </p:nvSpPr>
            <p:spPr bwMode="auto">
              <a:xfrm>
                <a:off x="4139" y="1951"/>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w 23"/>
                  <a:gd name="T21" fmla="*/ 0 h 23"/>
                  <a:gd name="T22" fmla="*/ 0 w 23"/>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3"/>
                  <a:gd name="T38" fmla="*/ 23 w 23"/>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3">
                    <a:moveTo>
                      <a:pt x="12" y="0"/>
                    </a:moveTo>
                    <a:lnTo>
                      <a:pt x="17" y="2"/>
                    </a:lnTo>
                    <a:lnTo>
                      <a:pt x="21" y="4"/>
                    </a:lnTo>
                    <a:lnTo>
                      <a:pt x="23" y="8"/>
                    </a:lnTo>
                    <a:lnTo>
                      <a:pt x="23" y="15"/>
                    </a:lnTo>
                    <a:lnTo>
                      <a:pt x="21" y="19"/>
                    </a:lnTo>
                    <a:lnTo>
                      <a:pt x="17" y="21"/>
                    </a:lnTo>
                    <a:lnTo>
                      <a:pt x="12" y="23"/>
                    </a:lnTo>
                    <a:lnTo>
                      <a:pt x="4" y="19"/>
                    </a:lnTo>
                    <a:lnTo>
                      <a:pt x="0" y="12"/>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12" name="Freeform 1525"/>
              <p:cNvSpPr>
                <a:spLocks/>
              </p:cNvSpPr>
              <p:nvPr/>
            </p:nvSpPr>
            <p:spPr bwMode="auto">
              <a:xfrm>
                <a:off x="4139" y="2044"/>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w 23"/>
                  <a:gd name="T21" fmla="*/ 0 h 23"/>
                  <a:gd name="T22" fmla="*/ 0 w 23"/>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3"/>
                  <a:gd name="T38" fmla="*/ 23 w 23"/>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3">
                    <a:moveTo>
                      <a:pt x="12" y="0"/>
                    </a:moveTo>
                    <a:lnTo>
                      <a:pt x="17" y="2"/>
                    </a:lnTo>
                    <a:lnTo>
                      <a:pt x="21" y="4"/>
                    </a:lnTo>
                    <a:lnTo>
                      <a:pt x="23" y="8"/>
                    </a:lnTo>
                    <a:lnTo>
                      <a:pt x="23" y="15"/>
                    </a:lnTo>
                    <a:lnTo>
                      <a:pt x="21" y="19"/>
                    </a:lnTo>
                    <a:lnTo>
                      <a:pt x="17" y="21"/>
                    </a:lnTo>
                    <a:lnTo>
                      <a:pt x="12" y="23"/>
                    </a:lnTo>
                    <a:lnTo>
                      <a:pt x="4" y="19"/>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13" name="Freeform 1526"/>
              <p:cNvSpPr>
                <a:spLocks/>
              </p:cNvSpPr>
              <p:nvPr/>
            </p:nvSpPr>
            <p:spPr bwMode="auto">
              <a:xfrm>
                <a:off x="4139" y="2137"/>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1 h 22"/>
                  <a:gd name="T24" fmla="*/ 0 w 23"/>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2"/>
                  <a:gd name="T41" fmla="*/ 23 w 23"/>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2">
                    <a:moveTo>
                      <a:pt x="8" y="0"/>
                    </a:moveTo>
                    <a:lnTo>
                      <a:pt x="17" y="0"/>
                    </a:lnTo>
                    <a:lnTo>
                      <a:pt x="21" y="2"/>
                    </a:lnTo>
                    <a:lnTo>
                      <a:pt x="23" y="6"/>
                    </a:lnTo>
                    <a:lnTo>
                      <a:pt x="23" y="15"/>
                    </a:lnTo>
                    <a:lnTo>
                      <a:pt x="21" y="19"/>
                    </a:lnTo>
                    <a:lnTo>
                      <a:pt x="17" y="21"/>
                    </a:lnTo>
                    <a:lnTo>
                      <a:pt x="12"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14" name="Freeform 1527"/>
              <p:cNvSpPr>
                <a:spLocks/>
              </p:cNvSpPr>
              <p:nvPr/>
            </p:nvSpPr>
            <p:spPr bwMode="auto">
              <a:xfrm>
                <a:off x="4139" y="2229"/>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8"/>
                    </a:lnTo>
                    <a:lnTo>
                      <a:pt x="23" y="17"/>
                    </a:lnTo>
                    <a:lnTo>
                      <a:pt x="21" y="21"/>
                    </a:lnTo>
                    <a:lnTo>
                      <a:pt x="17" y="22"/>
                    </a:lnTo>
                    <a:lnTo>
                      <a:pt x="12" y="24"/>
                    </a:lnTo>
                    <a:lnTo>
                      <a:pt x="4" y="21"/>
                    </a:lnTo>
                    <a:lnTo>
                      <a:pt x="0" y="13"/>
                    </a:lnTo>
                    <a:lnTo>
                      <a:pt x="2" y="8"/>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15" name="Freeform 1528"/>
              <p:cNvSpPr>
                <a:spLocks/>
              </p:cNvSpPr>
              <p:nvPr/>
            </p:nvSpPr>
            <p:spPr bwMode="auto">
              <a:xfrm>
                <a:off x="4139" y="2321"/>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1 h 22"/>
                  <a:gd name="T24" fmla="*/ 0 w 23"/>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2"/>
                  <a:gd name="T41" fmla="*/ 23 w 23"/>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2">
                    <a:moveTo>
                      <a:pt x="12" y="0"/>
                    </a:moveTo>
                    <a:lnTo>
                      <a:pt x="17" y="2"/>
                    </a:lnTo>
                    <a:lnTo>
                      <a:pt x="21" y="4"/>
                    </a:lnTo>
                    <a:lnTo>
                      <a:pt x="23" y="7"/>
                    </a:lnTo>
                    <a:lnTo>
                      <a:pt x="23" y="17"/>
                    </a:lnTo>
                    <a:lnTo>
                      <a:pt x="21" y="20"/>
                    </a:lnTo>
                    <a:lnTo>
                      <a:pt x="17" y="22"/>
                    </a:lnTo>
                    <a:lnTo>
                      <a:pt x="8" y="22"/>
                    </a:lnTo>
                    <a:lnTo>
                      <a:pt x="4" y="20"/>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16" name="Line 1529"/>
              <p:cNvSpPr>
                <a:spLocks noChangeShapeType="1"/>
              </p:cNvSpPr>
              <p:nvPr/>
            </p:nvSpPr>
            <p:spPr bwMode="auto">
              <a:xfrm flipV="1">
                <a:off x="4144" y="2418"/>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17" name="Line 1530"/>
              <p:cNvSpPr>
                <a:spLocks noChangeShapeType="1"/>
              </p:cNvSpPr>
              <p:nvPr/>
            </p:nvSpPr>
            <p:spPr bwMode="auto">
              <a:xfrm flipH="1">
                <a:off x="4142" y="251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18" name="Line 1531"/>
              <p:cNvSpPr>
                <a:spLocks noChangeShapeType="1"/>
              </p:cNvSpPr>
              <p:nvPr/>
            </p:nvSpPr>
            <p:spPr bwMode="auto">
              <a:xfrm>
                <a:off x="4142" y="251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19" name="Freeform 1532"/>
              <p:cNvSpPr>
                <a:spLocks/>
              </p:cNvSpPr>
              <p:nvPr/>
            </p:nvSpPr>
            <p:spPr bwMode="auto">
              <a:xfrm>
                <a:off x="4139" y="2600"/>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w 23"/>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3"/>
                  <a:gd name="T35" fmla="*/ 23 w 23"/>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3">
                    <a:moveTo>
                      <a:pt x="8" y="0"/>
                    </a:moveTo>
                    <a:lnTo>
                      <a:pt x="17" y="0"/>
                    </a:lnTo>
                    <a:lnTo>
                      <a:pt x="23" y="6"/>
                    </a:lnTo>
                    <a:lnTo>
                      <a:pt x="23" y="15"/>
                    </a:lnTo>
                    <a:lnTo>
                      <a:pt x="21" y="19"/>
                    </a:lnTo>
                    <a:lnTo>
                      <a:pt x="17" y="21"/>
                    </a:lnTo>
                    <a:lnTo>
                      <a:pt x="12" y="23"/>
                    </a:lnTo>
                    <a:lnTo>
                      <a:pt x="4" y="19"/>
                    </a:lnTo>
                    <a:lnTo>
                      <a:pt x="0" y="12"/>
                    </a:lnTo>
                    <a:lnTo>
                      <a:pt x="2" y="6"/>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20" name="Line 1533"/>
              <p:cNvSpPr>
                <a:spLocks noChangeShapeType="1"/>
              </p:cNvSpPr>
              <p:nvPr/>
            </p:nvSpPr>
            <p:spPr bwMode="auto">
              <a:xfrm flipH="1">
                <a:off x="4137" y="2697"/>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21" name="Line 1534"/>
              <p:cNvSpPr>
                <a:spLocks noChangeShapeType="1"/>
              </p:cNvSpPr>
              <p:nvPr/>
            </p:nvSpPr>
            <p:spPr bwMode="auto">
              <a:xfrm>
                <a:off x="4137" y="269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22" name="Line 1535"/>
              <p:cNvSpPr>
                <a:spLocks noChangeShapeType="1"/>
              </p:cNvSpPr>
              <p:nvPr/>
            </p:nvSpPr>
            <p:spPr bwMode="auto">
              <a:xfrm flipV="1">
                <a:off x="4173" y="2681"/>
                <a:ext cx="0"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23" name="Line 1536"/>
              <p:cNvSpPr>
                <a:spLocks noChangeShapeType="1"/>
              </p:cNvSpPr>
              <p:nvPr/>
            </p:nvSpPr>
            <p:spPr bwMode="auto">
              <a:xfrm flipH="1">
                <a:off x="4154" y="2681"/>
                <a:ext cx="19"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24" name="Line 1537"/>
              <p:cNvSpPr>
                <a:spLocks noChangeShapeType="1"/>
              </p:cNvSpPr>
              <p:nvPr/>
            </p:nvSpPr>
            <p:spPr bwMode="auto">
              <a:xfrm flipV="1">
                <a:off x="4272" y="2648"/>
                <a:ext cx="34" cy="9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25" name="Line 1538"/>
              <p:cNvSpPr>
                <a:spLocks noChangeShapeType="1"/>
              </p:cNvSpPr>
              <p:nvPr/>
            </p:nvSpPr>
            <p:spPr bwMode="auto">
              <a:xfrm flipH="1">
                <a:off x="4233" y="2648"/>
                <a:ext cx="73" cy="6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26" name="Line 1539"/>
              <p:cNvSpPr>
                <a:spLocks noChangeShapeType="1"/>
              </p:cNvSpPr>
              <p:nvPr/>
            </p:nvSpPr>
            <p:spPr bwMode="auto">
              <a:xfrm flipV="1">
                <a:off x="4207" y="2869"/>
                <a:ext cx="17" cy="4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27" name="Line 1540"/>
              <p:cNvSpPr>
                <a:spLocks noChangeShapeType="1"/>
              </p:cNvSpPr>
              <p:nvPr/>
            </p:nvSpPr>
            <p:spPr bwMode="auto">
              <a:xfrm flipH="1">
                <a:off x="4188" y="2869"/>
                <a:ext cx="36" cy="2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28" name="Line 1541"/>
              <p:cNvSpPr>
                <a:spLocks noChangeShapeType="1"/>
              </p:cNvSpPr>
              <p:nvPr/>
            </p:nvSpPr>
            <p:spPr bwMode="auto">
              <a:xfrm flipH="1">
                <a:off x="4128" y="3092"/>
                <a:ext cx="3"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29" name="Line 1542"/>
              <p:cNvSpPr>
                <a:spLocks noChangeShapeType="1"/>
              </p:cNvSpPr>
              <p:nvPr/>
            </p:nvSpPr>
            <p:spPr bwMode="auto">
              <a:xfrm flipV="1">
                <a:off x="4128" y="3094"/>
                <a:ext cx="9"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30" name="Line 1543"/>
              <p:cNvSpPr>
                <a:spLocks noChangeShapeType="1"/>
              </p:cNvSpPr>
              <p:nvPr/>
            </p:nvSpPr>
            <p:spPr bwMode="auto">
              <a:xfrm flipV="1">
                <a:off x="4171" y="3151"/>
                <a:ext cx="13"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31" name="Line 1544"/>
              <p:cNvSpPr>
                <a:spLocks noChangeShapeType="1"/>
              </p:cNvSpPr>
              <p:nvPr/>
            </p:nvSpPr>
            <p:spPr bwMode="auto">
              <a:xfrm flipH="1">
                <a:off x="4169" y="3151"/>
                <a:ext cx="1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32" name="Line 1545"/>
              <p:cNvSpPr>
                <a:spLocks noChangeShapeType="1"/>
              </p:cNvSpPr>
              <p:nvPr/>
            </p:nvSpPr>
            <p:spPr bwMode="auto">
              <a:xfrm flipV="1">
                <a:off x="4195" y="3200"/>
                <a:ext cx="19" cy="2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33" name="Line 1546"/>
              <p:cNvSpPr>
                <a:spLocks noChangeShapeType="1"/>
              </p:cNvSpPr>
              <p:nvPr/>
            </p:nvSpPr>
            <p:spPr bwMode="auto">
              <a:xfrm flipH="1">
                <a:off x="4185" y="3200"/>
                <a:ext cx="29"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34" name="Line 1547"/>
              <p:cNvSpPr>
                <a:spLocks noChangeShapeType="1"/>
              </p:cNvSpPr>
              <p:nvPr/>
            </p:nvSpPr>
            <p:spPr bwMode="auto">
              <a:xfrm flipV="1">
                <a:off x="4166" y="3317"/>
                <a:ext cx="5"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35" name="Line 1548"/>
              <p:cNvSpPr>
                <a:spLocks noChangeShapeType="1"/>
              </p:cNvSpPr>
              <p:nvPr/>
            </p:nvSpPr>
            <p:spPr bwMode="auto">
              <a:xfrm flipH="1">
                <a:off x="4160" y="3317"/>
                <a:ext cx="11"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36" name="Line 1549"/>
              <p:cNvSpPr>
                <a:spLocks noChangeShapeType="1"/>
              </p:cNvSpPr>
              <p:nvPr/>
            </p:nvSpPr>
            <p:spPr bwMode="auto">
              <a:xfrm flipH="1">
                <a:off x="4124" y="3451"/>
                <a:ext cx="5"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37" name="Line 1550"/>
              <p:cNvSpPr>
                <a:spLocks noChangeShapeType="1"/>
              </p:cNvSpPr>
              <p:nvPr/>
            </p:nvSpPr>
            <p:spPr bwMode="auto">
              <a:xfrm flipV="1">
                <a:off x="4124" y="3455"/>
                <a:ext cx="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38" name="Line 1551"/>
              <p:cNvSpPr>
                <a:spLocks noChangeShapeType="1"/>
              </p:cNvSpPr>
              <p:nvPr/>
            </p:nvSpPr>
            <p:spPr bwMode="auto">
              <a:xfrm flipH="1">
                <a:off x="4094" y="3567"/>
                <a:ext cx="13"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39" name="Line 1552"/>
              <p:cNvSpPr>
                <a:spLocks noChangeShapeType="1"/>
              </p:cNvSpPr>
              <p:nvPr/>
            </p:nvSpPr>
            <p:spPr bwMode="auto">
              <a:xfrm flipV="1">
                <a:off x="4094" y="3575"/>
                <a:ext cx="21"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40" name="Line 1553"/>
              <p:cNvSpPr>
                <a:spLocks noChangeShapeType="1"/>
              </p:cNvSpPr>
              <p:nvPr/>
            </p:nvSpPr>
            <p:spPr bwMode="auto">
              <a:xfrm flipH="1">
                <a:off x="4113" y="3670"/>
                <a:ext cx="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41" name="Line 1554"/>
              <p:cNvSpPr>
                <a:spLocks noChangeShapeType="1"/>
              </p:cNvSpPr>
              <p:nvPr/>
            </p:nvSpPr>
            <p:spPr bwMode="auto">
              <a:xfrm flipV="1">
                <a:off x="4124" y="3675"/>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42" name="Freeform 1555"/>
              <p:cNvSpPr>
                <a:spLocks/>
              </p:cNvSpPr>
              <p:nvPr/>
            </p:nvSpPr>
            <p:spPr bwMode="auto">
              <a:xfrm>
                <a:off x="4232"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1 w 22"/>
                  <a:gd name="T19" fmla="*/ 1 h 24"/>
                  <a:gd name="T20" fmla="*/ 0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43" name="Freeform 1556"/>
              <p:cNvSpPr>
                <a:spLocks/>
              </p:cNvSpPr>
              <p:nvPr/>
            </p:nvSpPr>
            <p:spPr bwMode="auto">
              <a:xfrm>
                <a:off x="4232" y="834"/>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4"/>
                    </a:lnTo>
                    <a:lnTo>
                      <a:pt x="22" y="7"/>
                    </a:lnTo>
                    <a:lnTo>
                      <a:pt x="22"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44" name="Freeform 1557"/>
              <p:cNvSpPr>
                <a:spLocks/>
              </p:cNvSpPr>
              <p:nvPr/>
            </p:nvSpPr>
            <p:spPr bwMode="auto">
              <a:xfrm>
                <a:off x="4232"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2"/>
                    </a:lnTo>
                    <a:lnTo>
                      <a:pt x="21" y="3"/>
                    </a:lnTo>
                    <a:lnTo>
                      <a:pt x="22" y="7"/>
                    </a:lnTo>
                    <a:lnTo>
                      <a:pt x="22" y="15"/>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45" name="Freeform 1558"/>
              <p:cNvSpPr>
                <a:spLocks/>
              </p:cNvSpPr>
              <p:nvPr/>
            </p:nvSpPr>
            <p:spPr bwMode="auto">
              <a:xfrm>
                <a:off x="4232" y="1020"/>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1"/>
                    </a:lnTo>
                    <a:lnTo>
                      <a:pt x="22" y="5"/>
                    </a:lnTo>
                    <a:lnTo>
                      <a:pt x="22" y="14"/>
                    </a:lnTo>
                    <a:lnTo>
                      <a:pt x="21" y="18"/>
                    </a:lnTo>
                    <a:lnTo>
                      <a:pt x="17" y="20"/>
                    </a:lnTo>
                    <a:lnTo>
                      <a:pt x="11" y="22"/>
                    </a:lnTo>
                    <a:lnTo>
                      <a:pt x="4" y="18"/>
                    </a:lnTo>
                    <a:lnTo>
                      <a:pt x="0" y="11"/>
                    </a:lnTo>
                    <a:lnTo>
                      <a:pt x="2" y="5"/>
                    </a:lnTo>
                    <a:lnTo>
                      <a:pt x="4" y="1"/>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46" name="Freeform 1559"/>
              <p:cNvSpPr>
                <a:spLocks/>
              </p:cNvSpPr>
              <p:nvPr/>
            </p:nvSpPr>
            <p:spPr bwMode="auto">
              <a:xfrm>
                <a:off x="4232" y="1115"/>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2"/>
                    </a:lnTo>
                    <a:lnTo>
                      <a:pt x="22" y="6"/>
                    </a:lnTo>
                    <a:lnTo>
                      <a:pt x="22" y="15"/>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47" name="Freeform 1560"/>
              <p:cNvSpPr>
                <a:spLocks/>
              </p:cNvSpPr>
              <p:nvPr/>
            </p:nvSpPr>
            <p:spPr bwMode="auto">
              <a:xfrm>
                <a:off x="4232" y="1207"/>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48" name="Freeform 1561"/>
              <p:cNvSpPr>
                <a:spLocks/>
              </p:cNvSpPr>
              <p:nvPr/>
            </p:nvSpPr>
            <p:spPr bwMode="auto">
              <a:xfrm>
                <a:off x="4232" y="1299"/>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4"/>
                    </a:lnTo>
                    <a:lnTo>
                      <a:pt x="22" y="7"/>
                    </a:lnTo>
                    <a:lnTo>
                      <a:pt x="22"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49" name="Freeform 1562"/>
              <p:cNvSpPr>
                <a:spLocks/>
              </p:cNvSpPr>
              <p:nvPr/>
            </p:nvSpPr>
            <p:spPr bwMode="auto">
              <a:xfrm>
                <a:off x="4232" y="1392"/>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3"/>
                    </a:lnTo>
                    <a:lnTo>
                      <a:pt x="22" y="7"/>
                    </a:lnTo>
                    <a:lnTo>
                      <a:pt x="22"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50" name="Freeform 1563"/>
              <p:cNvSpPr>
                <a:spLocks/>
              </p:cNvSpPr>
              <p:nvPr/>
            </p:nvSpPr>
            <p:spPr bwMode="auto">
              <a:xfrm>
                <a:off x="4232"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1"/>
                    </a:lnTo>
                    <a:lnTo>
                      <a:pt x="21" y="3"/>
                    </a:lnTo>
                    <a:lnTo>
                      <a:pt x="22" y="7"/>
                    </a:lnTo>
                    <a:lnTo>
                      <a:pt x="22" y="14"/>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51" name="Freeform 1564"/>
              <p:cNvSpPr>
                <a:spLocks/>
              </p:cNvSpPr>
              <p:nvPr/>
            </p:nvSpPr>
            <p:spPr bwMode="auto">
              <a:xfrm>
                <a:off x="4232"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1 w 22"/>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3"/>
                  <a:gd name="T41" fmla="*/ 22 w 2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3">
                    <a:moveTo>
                      <a:pt x="8" y="0"/>
                    </a:moveTo>
                    <a:lnTo>
                      <a:pt x="17" y="0"/>
                    </a:lnTo>
                    <a:lnTo>
                      <a:pt x="21" y="2"/>
                    </a:lnTo>
                    <a:lnTo>
                      <a:pt x="22" y="6"/>
                    </a:lnTo>
                    <a:lnTo>
                      <a:pt x="22" y="15"/>
                    </a:lnTo>
                    <a:lnTo>
                      <a:pt x="21" y="19"/>
                    </a:lnTo>
                    <a:lnTo>
                      <a:pt x="17" y="21"/>
                    </a:lnTo>
                    <a:lnTo>
                      <a:pt x="11" y="23"/>
                    </a:lnTo>
                    <a:lnTo>
                      <a:pt x="4" y="19"/>
                    </a:lnTo>
                    <a:lnTo>
                      <a:pt x="0" y="12"/>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52" name="Freeform 1565"/>
              <p:cNvSpPr>
                <a:spLocks/>
              </p:cNvSpPr>
              <p:nvPr/>
            </p:nvSpPr>
            <p:spPr bwMode="auto">
              <a:xfrm>
                <a:off x="4232"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3"/>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53" name="Freeform 1566"/>
              <p:cNvSpPr>
                <a:spLocks/>
              </p:cNvSpPr>
              <p:nvPr/>
            </p:nvSpPr>
            <p:spPr bwMode="auto">
              <a:xfrm>
                <a:off x="4232"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1 w 22"/>
                  <a:gd name="T19" fmla="*/ 1 h 24"/>
                  <a:gd name="T20" fmla="*/ 0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54" name="Freeform 1567"/>
              <p:cNvSpPr>
                <a:spLocks/>
              </p:cNvSpPr>
              <p:nvPr/>
            </p:nvSpPr>
            <p:spPr bwMode="auto">
              <a:xfrm>
                <a:off x="4232"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3"/>
                    </a:lnTo>
                    <a:lnTo>
                      <a:pt x="22" y="7"/>
                    </a:lnTo>
                    <a:lnTo>
                      <a:pt x="22"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55" name="Freeform 1568"/>
              <p:cNvSpPr>
                <a:spLocks/>
              </p:cNvSpPr>
              <p:nvPr/>
            </p:nvSpPr>
            <p:spPr bwMode="auto">
              <a:xfrm>
                <a:off x="4232"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56" name="Freeform 1569"/>
              <p:cNvSpPr>
                <a:spLocks/>
              </p:cNvSpPr>
              <p:nvPr/>
            </p:nvSpPr>
            <p:spPr bwMode="auto">
              <a:xfrm>
                <a:off x="4232"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57" name="Freeform 1570"/>
              <p:cNvSpPr>
                <a:spLocks/>
              </p:cNvSpPr>
              <p:nvPr/>
            </p:nvSpPr>
            <p:spPr bwMode="auto">
              <a:xfrm>
                <a:off x="4232"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2"/>
                    </a:lnTo>
                    <a:lnTo>
                      <a:pt x="22" y="6"/>
                    </a:lnTo>
                    <a:lnTo>
                      <a:pt x="22" y="15"/>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58" name="Freeform 1571"/>
              <p:cNvSpPr>
                <a:spLocks/>
              </p:cNvSpPr>
              <p:nvPr/>
            </p:nvSpPr>
            <p:spPr bwMode="auto">
              <a:xfrm>
                <a:off x="4232"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59" name="Freeform 1572"/>
              <p:cNvSpPr>
                <a:spLocks/>
              </p:cNvSpPr>
              <p:nvPr/>
            </p:nvSpPr>
            <p:spPr bwMode="auto">
              <a:xfrm>
                <a:off x="4232"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1 w 22"/>
                  <a:gd name="T19" fmla="*/ 1 h 22"/>
                  <a:gd name="T20" fmla="*/ 0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7" y="2"/>
                    </a:lnTo>
                    <a:lnTo>
                      <a:pt x="21" y="4"/>
                    </a:lnTo>
                    <a:lnTo>
                      <a:pt x="22" y="7"/>
                    </a:lnTo>
                    <a:lnTo>
                      <a:pt x="22" y="17"/>
                    </a:lnTo>
                    <a:lnTo>
                      <a:pt x="21" y="20"/>
                    </a:lnTo>
                    <a:lnTo>
                      <a:pt x="17" y="22"/>
                    </a:lnTo>
                    <a:lnTo>
                      <a:pt x="8" y="22"/>
                    </a:lnTo>
                    <a:lnTo>
                      <a:pt x="4" y="20"/>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60" name="Freeform 1573"/>
              <p:cNvSpPr>
                <a:spLocks/>
              </p:cNvSpPr>
              <p:nvPr/>
            </p:nvSpPr>
            <p:spPr bwMode="auto">
              <a:xfrm>
                <a:off x="4232" y="2414"/>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1 w 22"/>
                  <a:gd name="T19" fmla="*/ 1 h 22"/>
                  <a:gd name="T20" fmla="*/ 0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7" y="2"/>
                    </a:lnTo>
                    <a:lnTo>
                      <a:pt x="21" y="3"/>
                    </a:lnTo>
                    <a:lnTo>
                      <a:pt x="22" y="7"/>
                    </a:lnTo>
                    <a:lnTo>
                      <a:pt x="22" y="16"/>
                    </a:lnTo>
                    <a:lnTo>
                      <a:pt x="21" y="20"/>
                    </a:lnTo>
                    <a:lnTo>
                      <a:pt x="17" y="22"/>
                    </a:lnTo>
                    <a:lnTo>
                      <a:pt x="8" y="22"/>
                    </a:lnTo>
                    <a:lnTo>
                      <a:pt x="4" y="20"/>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61" name="Freeform 1574"/>
              <p:cNvSpPr>
                <a:spLocks/>
              </p:cNvSpPr>
              <p:nvPr/>
            </p:nvSpPr>
            <p:spPr bwMode="auto">
              <a:xfrm>
                <a:off x="4233" y="2509"/>
                <a:ext cx="12"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0" y="4"/>
                    </a:lnTo>
                    <a:lnTo>
                      <a:pt x="22" y="8"/>
                    </a:lnTo>
                    <a:lnTo>
                      <a:pt x="22" y="15"/>
                    </a:lnTo>
                    <a:lnTo>
                      <a:pt x="20" y="19"/>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62" name="Line 1575"/>
              <p:cNvSpPr>
                <a:spLocks noChangeShapeType="1"/>
              </p:cNvSpPr>
              <p:nvPr/>
            </p:nvSpPr>
            <p:spPr bwMode="auto">
              <a:xfrm flipH="1" flipV="1">
                <a:off x="4237" y="260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63" name="Line 1576"/>
              <p:cNvSpPr>
                <a:spLocks noChangeShapeType="1"/>
              </p:cNvSpPr>
              <p:nvPr/>
            </p:nvSpPr>
            <p:spPr bwMode="auto">
              <a:xfrm>
                <a:off x="4237" y="2602"/>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64" name="Line 1577"/>
              <p:cNvSpPr>
                <a:spLocks noChangeShapeType="1"/>
              </p:cNvSpPr>
              <p:nvPr/>
            </p:nvSpPr>
            <p:spPr bwMode="auto">
              <a:xfrm>
                <a:off x="4239" y="2704"/>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65" name="Line 1578"/>
              <p:cNvSpPr>
                <a:spLocks noChangeShapeType="1"/>
              </p:cNvSpPr>
              <p:nvPr/>
            </p:nvSpPr>
            <p:spPr bwMode="auto">
              <a:xfrm flipV="1">
                <a:off x="4241" y="2702"/>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66" name="Line 1579"/>
              <p:cNvSpPr>
                <a:spLocks noChangeShapeType="1"/>
              </p:cNvSpPr>
              <p:nvPr/>
            </p:nvSpPr>
            <p:spPr bwMode="auto">
              <a:xfrm flipV="1">
                <a:off x="4241" y="278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67" name="Line 1580"/>
              <p:cNvSpPr>
                <a:spLocks noChangeShapeType="1"/>
              </p:cNvSpPr>
              <p:nvPr/>
            </p:nvSpPr>
            <p:spPr bwMode="auto">
              <a:xfrm flipH="1">
                <a:off x="4239" y="278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68" name="Line 1581"/>
              <p:cNvSpPr>
                <a:spLocks noChangeShapeType="1"/>
              </p:cNvSpPr>
              <p:nvPr/>
            </p:nvSpPr>
            <p:spPr bwMode="auto">
              <a:xfrm flipV="1">
                <a:off x="4324" y="2736"/>
                <a:ext cx="25" cy="5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69" name="Line 1582"/>
              <p:cNvSpPr>
                <a:spLocks noChangeShapeType="1"/>
              </p:cNvSpPr>
              <p:nvPr/>
            </p:nvSpPr>
            <p:spPr bwMode="auto">
              <a:xfrm flipH="1">
                <a:off x="4299" y="2736"/>
                <a:ext cx="50"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70" name="Line 1583"/>
              <p:cNvSpPr>
                <a:spLocks noChangeShapeType="1"/>
              </p:cNvSpPr>
              <p:nvPr/>
            </p:nvSpPr>
            <p:spPr bwMode="auto">
              <a:xfrm flipV="1">
                <a:off x="4370" y="2770"/>
                <a:ext cx="40" cy="8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71" name="Line 1584"/>
              <p:cNvSpPr>
                <a:spLocks noChangeShapeType="1"/>
              </p:cNvSpPr>
              <p:nvPr/>
            </p:nvSpPr>
            <p:spPr bwMode="auto">
              <a:xfrm flipH="1">
                <a:off x="4337" y="2770"/>
                <a:ext cx="73" cy="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72" name="Line 1585"/>
              <p:cNvSpPr>
                <a:spLocks noChangeShapeType="1"/>
              </p:cNvSpPr>
              <p:nvPr/>
            </p:nvSpPr>
            <p:spPr bwMode="auto">
              <a:xfrm flipV="1">
                <a:off x="4270" y="3005"/>
                <a:ext cx="7"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73" name="Line 1586"/>
              <p:cNvSpPr>
                <a:spLocks noChangeShapeType="1"/>
              </p:cNvSpPr>
              <p:nvPr/>
            </p:nvSpPr>
            <p:spPr bwMode="auto">
              <a:xfrm flipH="1">
                <a:off x="4259" y="3005"/>
                <a:ext cx="18"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74" name="Line 1587"/>
              <p:cNvSpPr>
                <a:spLocks noChangeShapeType="1"/>
              </p:cNvSpPr>
              <p:nvPr/>
            </p:nvSpPr>
            <p:spPr bwMode="auto">
              <a:xfrm flipH="1">
                <a:off x="4224" y="3168"/>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75" name="Line 1588"/>
              <p:cNvSpPr>
                <a:spLocks noChangeShapeType="1"/>
              </p:cNvSpPr>
              <p:nvPr/>
            </p:nvSpPr>
            <p:spPr bwMode="auto">
              <a:xfrm>
                <a:off x="4224" y="3170"/>
                <a:ext cx="6"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76" name="Line 1589"/>
              <p:cNvSpPr>
                <a:spLocks noChangeShapeType="1"/>
              </p:cNvSpPr>
              <p:nvPr/>
            </p:nvSpPr>
            <p:spPr bwMode="auto">
              <a:xfrm flipV="1">
                <a:off x="4264" y="3234"/>
                <a:ext cx="9"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77" name="Line 1590"/>
              <p:cNvSpPr>
                <a:spLocks noChangeShapeType="1"/>
              </p:cNvSpPr>
              <p:nvPr/>
            </p:nvSpPr>
            <p:spPr bwMode="auto">
              <a:xfrm flipH="1">
                <a:off x="4260" y="3234"/>
                <a:ext cx="13"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78" name="Line 1591"/>
              <p:cNvSpPr>
                <a:spLocks noChangeShapeType="1"/>
              </p:cNvSpPr>
              <p:nvPr/>
            </p:nvSpPr>
            <p:spPr bwMode="auto">
              <a:xfrm flipV="1">
                <a:off x="4285" y="3306"/>
                <a:ext cx="16"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79" name="Line 1592"/>
              <p:cNvSpPr>
                <a:spLocks noChangeShapeType="1"/>
              </p:cNvSpPr>
              <p:nvPr/>
            </p:nvSpPr>
            <p:spPr bwMode="auto">
              <a:xfrm flipH="1">
                <a:off x="4277" y="3306"/>
                <a:ext cx="24"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80" name="Line 1593"/>
              <p:cNvSpPr>
                <a:spLocks noChangeShapeType="1"/>
              </p:cNvSpPr>
              <p:nvPr/>
            </p:nvSpPr>
            <p:spPr bwMode="auto">
              <a:xfrm flipV="1">
                <a:off x="4277" y="3405"/>
                <a:ext cx="15"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81" name="Line 1594"/>
              <p:cNvSpPr>
                <a:spLocks noChangeShapeType="1"/>
              </p:cNvSpPr>
              <p:nvPr/>
            </p:nvSpPr>
            <p:spPr bwMode="auto">
              <a:xfrm flipH="1">
                <a:off x="4270" y="3405"/>
                <a:ext cx="2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82" name="Line 1595"/>
              <p:cNvSpPr>
                <a:spLocks noChangeShapeType="1"/>
              </p:cNvSpPr>
              <p:nvPr/>
            </p:nvSpPr>
            <p:spPr bwMode="auto">
              <a:xfrm flipV="1">
                <a:off x="4250" y="3539"/>
                <a:ext cx="8"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83" name="Line 1596"/>
              <p:cNvSpPr>
                <a:spLocks noChangeShapeType="1"/>
              </p:cNvSpPr>
              <p:nvPr/>
            </p:nvSpPr>
            <p:spPr bwMode="auto">
              <a:xfrm flipH="1" flipV="1">
                <a:off x="4252" y="3537"/>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84" name="Line 1597"/>
              <p:cNvSpPr>
                <a:spLocks noChangeShapeType="1"/>
              </p:cNvSpPr>
              <p:nvPr/>
            </p:nvSpPr>
            <p:spPr bwMode="auto">
              <a:xfrm>
                <a:off x="4224" y="3656"/>
                <a:ext cx="0" cy="1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85" name="Line 1598"/>
              <p:cNvSpPr>
                <a:spLocks noChangeShapeType="1"/>
              </p:cNvSpPr>
              <p:nvPr/>
            </p:nvSpPr>
            <p:spPr bwMode="auto">
              <a:xfrm flipV="1">
                <a:off x="4224" y="3657"/>
                <a:ext cx="8"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86" name="Freeform 1599"/>
              <p:cNvSpPr>
                <a:spLocks/>
              </p:cNvSpPr>
              <p:nvPr/>
            </p:nvSpPr>
            <p:spPr bwMode="auto">
              <a:xfrm>
                <a:off x="4324" y="741"/>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2" y="11"/>
                    </a:lnTo>
                    <a:lnTo>
                      <a:pt x="20" y="17"/>
                    </a:lnTo>
                    <a:lnTo>
                      <a:pt x="19" y="21"/>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87" name="Freeform 1600"/>
              <p:cNvSpPr>
                <a:spLocks/>
              </p:cNvSpPr>
              <p:nvPr/>
            </p:nvSpPr>
            <p:spPr bwMode="auto">
              <a:xfrm>
                <a:off x="4324" y="834"/>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9" y="4"/>
                    </a:lnTo>
                    <a:lnTo>
                      <a:pt x="22" y="11"/>
                    </a:lnTo>
                    <a:lnTo>
                      <a:pt x="20" y="17"/>
                    </a:lnTo>
                    <a:lnTo>
                      <a:pt x="15" y="22"/>
                    </a:lnTo>
                    <a:lnTo>
                      <a:pt x="7"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88" name="Freeform 1601"/>
              <p:cNvSpPr>
                <a:spLocks/>
              </p:cNvSpPr>
              <p:nvPr/>
            </p:nvSpPr>
            <p:spPr bwMode="auto">
              <a:xfrm>
                <a:off x="4324" y="927"/>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9" y="3"/>
                    </a:lnTo>
                    <a:lnTo>
                      <a:pt x="22" y="11"/>
                    </a:lnTo>
                    <a:lnTo>
                      <a:pt x="19" y="18"/>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89" name="Freeform 1602"/>
              <p:cNvSpPr>
                <a:spLocks/>
              </p:cNvSpPr>
              <p:nvPr/>
            </p:nvSpPr>
            <p:spPr bwMode="auto">
              <a:xfrm>
                <a:off x="4324" y="1020"/>
                <a:ext cx="12"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9" y="1"/>
                    </a:lnTo>
                    <a:lnTo>
                      <a:pt x="20" y="5"/>
                    </a:lnTo>
                    <a:lnTo>
                      <a:pt x="22" y="11"/>
                    </a:lnTo>
                    <a:lnTo>
                      <a:pt x="19" y="18"/>
                    </a:lnTo>
                    <a:lnTo>
                      <a:pt x="11" y="22"/>
                    </a:lnTo>
                    <a:lnTo>
                      <a:pt x="4" y="18"/>
                    </a:lnTo>
                    <a:lnTo>
                      <a:pt x="0" y="11"/>
                    </a:lnTo>
                    <a:lnTo>
                      <a:pt x="2" y="5"/>
                    </a:lnTo>
                    <a:lnTo>
                      <a:pt x="4" y="1"/>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90" name="Freeform 1603"/>
              <p:cNvSpPr>
                <a:spLocks/>
              </p:cNvSpPr>
              <p:nvPr/>
            </p:nvSpPr>
            <p:spPr bwMode="auto">
              <a:xfrm>
                <a:off x="4324" y="1115"/>
                <a:ext cx="12"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9" y="2"/>
                    </a:lnTo>
                    <a:lnTo>
                      <a:pt x="20" y="6"/>
                    </a:lnTo>
                    <a:lnTo>
                      <a:pt x="22" y="11"/>
                    </a:lnTo>
                    <a:lnTo>
                      <a:pt x="19" y="19"/>
                    </a:lnTo>
                    <a:lnTo>
                      <a:pt x="11" y="22"/>
                    </a:lnTo>
                    <a:lnTo>
                      <a:pt x="4" y="19"/>
                    </a:lnTo>
                    <a:lnTo>
                      <a:pt x="0" y="11"/>
                    </a:lnTo>
                    <a:lnTo>
                      <a:pt x="2" y="6"/>
                    </a:lnTo>
                    <a:lnTo>
                      <a:pt x="4"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91" name="Freeform 1604"/>
              <p:cNvSpPr>
                <a:spLocks/>
              </p:cNvSpPr>
              <p:nvPr/>
            </p:nvSpPr>
            <p:spPr bwMode="auto">
              <a:xfrm>
                <a:off x="4324" y="1207"/>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92" name="Freeform 1605"/>
              <p:cNvSpPr>
                <a:spLocks/>
              </p:cNvSpPr>
              <p:nvPr/>
            </p:nvSpPr>
            <p:spPr bwMode="auto">
              <a:xfrm>
                <a:off x="4324" y="1299"/>
                <a:ext cx="12"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9" y="4"/>
                    </a:lnTo>
                    <a:lnTo>
                      <a:pt x="22" y="11"/>
                    </a:lnTo>
                    <a:lnTo>
                      <a:pt x="20" y="17"/>
                    </a:lnTo>
                    <a:lnTo>
                      <a:pt x="15" y="22"/>
                    </a:lnTo>
                    <a:lnTo>
                      <a:pt x="7"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93" name="Freeform 1606"/>
              <p:cNvSpPr>
                <a:spLocks/>
              </p:cNvSpPr>
              <p:nvPr/>
            </p:nvSpPr>
            <p:spPr bwMode="auto">
              <a:xfrm>
                <a:off x="4324" y="1392"/>
                <a:ext cx="12"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9" y="3"/>
                    </a:lnTo>
                    <a:lnTo>
                      <a:pt x="22" y="11"/>
                    </a:lnTo>
                    <a:lnTo>
                      <a:pt x="20" y="16"/>
                    </a:lnTo>
                    <a:lnTo>
                      <a:pt x="15" y="22"/>
                    </a:lnTo>
                    <a:lnTo>
                      <a:pt x="7"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94" name="Freeform 1607"/>
              <p:cNvSpPr>
                <a:spLocks/>
              </p:cNvSpPr>
              <p:nvPr/>
            </p:nvSpPr>
            <p:spPr bwMode="auto">
              <a:xfrm>
                <a:off x="4324" y="1485"/>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9" y="3"/>
                    </a:lnTo>
                    <a:lnTo>
                      <a:pt x="22" y="11"/>
                    </a:lnTo>
                    <a:lnTo>
                      <a:pt x="19" y="18"/>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95" name="Freeform 1608"/>
              <p:cNvSpPr>
                <a:spLocks/>
              </p:cNvSpPr>
              <p:nvPr/>
            </p:nvSpPr>
            <p:spPr bwMode="auto">
              <a:xfrm>
                <a:off x="4324" y="1578"/>
                <a:ext cx="12"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7" y="0"/>
                    </a:moveTo>
                    <a:lnTo>
                      <a:pt x="15" y="0"/>
                    </a:lnTo>
                    <a:lnTo>
                      <a:pt x="19" y="2"/>
                    </a:lnTo>
                    <a:lnTo>
                      <a:pt x="20" y="6"/>
                    </a:lnTo>
                    <a:lnTo>
                      <a:pt x="22" y="12"/>
                    </a:lnTo>
                    <a:lnTo>
                      <a:pt x="19" y="19"/>
                    </a:lnTo>
                    <a:lnTo>
                      <a:pt x="11" y="23"/>
                    </a:lnTo>
                    <a:lnTo>
                      <a:pt x="4" y="19"/>
                    </a:lnTo>
                    <a:lnTo>
                      <a:pt x="0" y="12"/>
                    </a:lnTo>
                    <a:lnTo>
                      <a:pt x="2" y="6"/>
                    </a:lnTo>
                    <a:lnTo>
                      <a:pt x="4"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96" name="Freeform 1609"/>
              <p:cNvSpPr>
                <a:spLocks/>
              </p:cNvSpPr>
              <p:nvPr/>
            </p:nvSpPr>
            <p:spPr bwMode="auto">
              <a:xfrm>
                <a:off x="4324" y="1670"/>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97" name="Freeform 1610"/>
              <p:cNvSpPr>
                <a:spLocks/>
              </p:cNvSpPr>
              <p:nvPr/>
            </p:nvSpPr>
            <p:spPr bwMode="auto">
              <a:xfrm>
                <a:off x="4324" y="1763"/>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2" y="11"/>
                    </a:lnTo>
                    <a:lnTo>
                      <a:pt x="20" y="17"/>
                    </a:lnTo>
                    <a:lnTo>
                      <a:pt x="19" y="21"/>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98" name="Freeform 1611"/>
              <p:cNvSpPr>
                <a:spLocks/>
              </p:cNvSpPr>
              <p:nvPr/>
            </p:nvSpPr>
            <p:spPr bwMode="auto">
              <a:xfrm>
                <a:off x="4324" y="1858"/>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9" y="3"/>
                    </a:lnTo>
                    <a:lnTo>
                      <a:pt x="22" y="11"/>
                    </a:lnTo>
                    <a:lnTo>
                      <a:pt x="20" y="16"/>
                    </a:lnTo>
                    <a:lnTo>
                      <a:pt x="15" y="22"/>
                    </a:lnTo>
                    <a:lnTo>
                      <a:pt x="7"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499" name="Freeform 1612"/>
              <p:cNvSpPr>
                <a:spLocks/>
              </p:cNvSpPr>
              <p:nvPr/>
            </p:nvSpPr>
            <p:spPr bwMode="auto">
              <a:xfrm>
                <a:off x="4324" y="1951"/>
                <a:ext cx="12"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2"/>
                    </a:lnTo>
                    <a:lnTo>
                      <a:pt x="19" y="19"/>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00" name="Freeform 1613"/>
              <p:cNvSpPr>
                <a:spLocks/>
              </p:cNvSpPr>
              <p:nvPr/>
            </p:nvSpPr>
            <p:spPr bwMode="auto">
              <a:xfrm>
                <a:off x="4324" y="2044"/>
                <a:ext cx="12"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1"/>
                    </a:lnTo>
                    <a:lnTo>
                      <a:pt x="19" y="19"/>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01" name="Freeform 1614"/>
              <p:cNvSpPr>
                <a:spLocks/>
              </p:cNvSpPr>
              <p:nvPr/>
            </p:nvSpPr>
            <p:spPr bwMode="auto">
              <a:xfrm>
                <a:off x="4324" y="2137"/>
                <a:ext cx="12"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9" y="2"/>
                    </a:lnTo>
                    <a:lnTo>
                      <a:pt x="20" y="6"/>
                    </a:lnTo>
                    <a:lnTo>
                      <a:pt x="22" y="11"/>
                    </a:lnTo>
                    <a:lnTo>
                      <a:pt x="19" y="19"/>
                    </a:lnTo>
                    <a:lnTo>
                      <a:pt x="11" y="22"/>
                    </a:lnTo>
                    <a:lnTo>
                      <a:pt x="4" y="19"/>
                    </a:lnTo>
                    <a:lnTo>
                      <a:pt x="0" y="11"/>
                    </a:lnTo>
                    <a:lnTo>
                      <a:pt x="2" y="6"/>
                    </a:lnTo>
                    <a:lnTo>
                      <a:pt x="4"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02" name="Freeform 1615"/>
              <p:cNvSpPr>
                <a:spLocks/>
              </p:cNvSpPr>
              <p:nvPr/>
            </p:nvSpPr>
            <p:spPr bwMode="auto">
              <a:xfrm>
                <a:off x="4324" y="2229"/>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03" name="Freeform 1616"/>
              <p:cNvSpPr>
                <a:spLocks/>
              </p:cNvSpPr>
              <p:nvPr/>
            </p:nvSpPr>
            <p:spPr bwMode="auto">
              <a:xfrm>
                <a:off x="4324" y="2321"/>
                <a:ext cx="12"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9" y="4"/>
                    </a:lnTo>
                    <a:lnTo>
                      <a:pt x="22" y="11"/>
                    </a:lnTo>
                    <a:lnTo>
                      <a:pt x="20" y="17"/>
                    </a:lnTo>
                    <a:lnTo>
                      <a:pt x="19" y="20"/>
                    </a:lnTo>
                    <a:lnTo>
                      <a:pt x="15" y="22"/>
                    </a:lnTo>
                    <a:lnTo>
                      <a:pt x="7" y="22"/>
                    </a:lnTo>
                    <a:lnTo>
                      <a:pt x="4" y="20"/>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04" name="Freeform 1617"/>
              <p:cNvSpPr>
                <a:spLocks/>
              </p:cNvSpPr>
              <p:nvPr/>
            </p:nvSpPr>
            <p:spPr bwMode="auto">
              <a:xfrm>
                <a:off x="4324" y="2414"/>
                <a:ext cx="12"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9" y="3"/>
                    </a:lnTo>
                    <a:lnTo>
                      <a:pt x="22" y="11"/>
                    </a:lnTo>
                    <a:lnTo>
                      <a:pt x="20" y="16"/>
                    </a:lnTo>
                    <a:lnTo>
                      <a:pt x="19" y="20"/>
                    </a:lnTo>
                    <a:lnTo>
                      <a:pt x="15" y="22"/>
                    </a:lnTo>
                    <a:lnTo>
                      <a:pt x="7" y="22"/>
                    </a:lnTo>
                    <a:lnTo>
                      <a:pt x="4" y="20"/>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05" name="Freeform 1618"/>
              <p:cNvSpPr>
                <a:spLocks/>
              </p:cNvSpPr>
              <p:nvPr/>
            </p:nvSpPr>
            <p:spPr bwMode="auto">
              <a:xfrm>
                <a:off x="4326" y="2507"/>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8" y="3"/>
                    </a:lnTo>
                    <a:lnTo>
                      <a:pt x="22" y="11"/>
                    </a:lnTo>
                    <a:lnTo>
                      <a:pt x="18" y="18"/>
                    </a:lnTo>
                    <a:lnTo>
                      <a:pt x="11" y="22"/>
                    </a:lnTo>
                    <a:lnTo>
                      <a:pt x="3" y="18"/>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06" name="Line 1619"/>
              <p:cNvSpPr>
                <a:spLocks noChangeShapeType="1"/>
              </p:cNvSpPr>
              <p:nvPr/>
            </p:nvSpPr>
            <p:spPr bwMode="auto">
              <a:xfrm flipH="1">
                <a:off x="4328" y="260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07" name="Line 1620"/>
              <p:cNvSpPr>
                <a:spLocks noChangeShapeType="1"/>
              </p:cNvSpPr>
              <p:nvPr/>
            </p:nvSpPr>
            <p:spPr bwMode="auto">
              <a:xfrm>
                <a:off x="4328" y="260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08" name="Line 1621"/>
              <p:cNvSpPr>
                <a:spLocks noChangeShapeType="1"/>
              </p:cNvSpPr>
              <p:nvPr/>
            </p:nvSpPr>
            <p:spPr bwMode="auto">
              <a:xfrm flipV="1">
                <a:off x="4336" y="2699"/>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09" name="Line 1622"/>
              <p:cNvSpPr>
                <a:spLocks noChangeShapeType="1"/>
              </p:cNvSpPr>
              <p:nvPr/>
            </p:nvSpPr>
            <p:spPr bwMode="auto">
              <a:xfrm flipH="1">
                <a:off x="4336" y="269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10" name="Line 1623"/>
              <p:cNvSpPr>
                <a:spLocks noChangeShapeType="1"/>
              </p:cNvSpPr>
              <p:nvPr/>
            </p:nvSpPr>
            <p:spPr bwMode="auto">
              <a:xfrm flipH="1">
                <a:off x="4323" y="2789"/>
                <a:ext cx="1"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11" name="Line 1624"/>
              <p:cNvSpPr>
                <a:spLocks noChangeShapeType="1"/>
              </p:cNvSpPr>
              <p:nvPr/>
            </p:nvSpPr>
            <p:spPr bwMode="auto">
              <a:xfrm>
                <a:off x="4323" y="2789"/>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12" name="Line 1625"/>
              <p:cNvSpPr>
                <a:spLocks noChangeShapeType="1"/>
              </p:cNvSpPr>
              <p:nvPr/>
            </p:nvSpPr>
            <p:spPr bwMode="auto">
              <a:xfrm flipH="1" flipV="1">
                <a:off x="4341" y="2818"/>
                <a:ext cx="2"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13" name="Line 1626"/>
              <p:cNvSpPr>
                <a:spLocks noChangeShapeType="1"/>
              </p:cNvSpPr>
              <p:nvPr/>
            </p:nvSpPr>
            <p:spPr bwMode="auto">
              <a:xfrm flipH="1">
                <a:off x="4332" y="2818"/>
                <a:ext cx="9"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14" name="Line 1627"/>
              <p:cNvSpPr>
                <a:spLocks noChangeShapeType="1"/>
              </p:cNvSpPr>
              <p:nvPr/>
            </p:nvSpPr>
            <p:spPr bwMode="auto">
              <a:xfrm flipV="1">
                <a:off x="4449" y="2797"/>
                <a:ext cx="38" cy="7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15" name="Line 1628"/>
              <p:cNvSpPr>
                <a:spLocks noChangeShapeType="1"/>
              </p:cNvSpPr>
              <p:nvPr/>
            </p:nvSpPr>
            <p:spPr bwMode="auto">
              <a:xfrm flipH="1">
                <a:off x="4421" y="2797"/>
                <a:ext cx="66" cy="4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16" name="Line 1629"/>
              <p:cNvSpPr>
                <a:spLocks noChangeShapeType="1"/>
              </p:cNvSpPr>
              <p:nvPr/>
            </p:nvSpPr>
            <p:spPr bwMode="auto">
              <a:xfrm flipV="1">
                <a:off x="4456" y="2918"/>
                <a:ext cx="42" cy="6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17" name="Line 1630"/>
              <p:cNvSpPr>
                <a:spLocks noChangeShapeType="1"/>
              </p:cNvSpPr>
              <p:nvPr/>
            </p:nvSpPr>
            <p:spPr bwMode="auto">
              <a:xfrm flipH="1">
                <a:off x="4430" y="2918"/>
                <a:ext cx="68"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18" name="Line 1631"/>
              <p:cNvSpPr>
                <a:spLocks noChangeShapeType="1"/>
              </p:cNvSpPr>
              <p:nvPr/>
            </p:nvSpPr>
            <p:spPr bwMode="auto">
              <a:xfrm flipV="1">
                <a:off x="4361" y="3149"/>
                <a:ext cx="11"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19" name="Line 1632"/>
              <p:cNvSpPr>
                <a:spLocks noChangeShapeType="1"/>
              </p:cNvSpPr>
              <p:nvPr/>
            </p:nvSpPr>
            <p:spPr bwMode="auto">
              <a:xfrm flipH="1">
                <a:off x="4357" y="3149"/>
                <a:ext cx="1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20" name="Line 1633"/>
              <p:cNvSpPr>
                <a:spLocks noChangeShapeType="1"/>
              </p:cNvSpPr>
              <p:nvPr/>
            </p:nvSpPr>
            <p:spPr bwMode="auto">
              <a:xfrm flipH="1">
                <a:off x="4310" y="3270"/>
                <a:ext cx="5"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21" name="Line 1634"/>
              <p:cNvSpPr>
                <a:spLocks noChangeShapeType="1"/>
              </p:cNvSpPr>
              <p:nvPr/>
            </p:nvSpPr>
            <p:spPr bwMode="auto">
              <a:xfrm flipV="1">
                <a:off x="4310" y="3274"/>
                <a:ext cx="9"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22" name="Line 1635"/>
              <p:cNvSpPr>
                <a:spLocks noChangeShapeType="1"/>
              </p:cNvSpPr>
              <p:nvPr/>
            </p:nvSpPr>
            <p:spPr bwMode="auto">
              <a:xfrm flipV="1">
                <a:off x="4343" y="3336"/>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23" name="Line 1636"/>
              <p:cNvSpPr>
                <a:spLocks noChangeShapeType="1"/>
              </p:cNvSpPr>
              <p:nvPr/>
            </p:nvSpPr>
            <p:spPr bwMode="auto">
              <a:xfrm flipH="1">
                <a:off x="4339" y="3336"/>
                <a:ext cx="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24" name="Line 1637"/>
              <p:cNvSpPr>
                <a:spLocks noChangeShapeType="1"/>
              </p:cNvSpPr>
              <p:nvPr/>
            </p:nvSpPr>
            <p:spPr bwMode="auto">
              <a:xfrm flipV="1">
                <a:off x="4374" y="3414"/>
                <a:ext cx="16"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25" name="Line 1638"/>
              <p:cNvSpPr>
                <a:spLocks noChangeShapeType="1"/>
              </p:cNvSpPr>
              <p:nvPr/>
            </p:nvSpPr>
            <p:spPr bwMode="auto">
              <a:xfrm flipH="1">
                <a:off x="4370" y="3414"/>
                <a:ext cx="2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26" name="Line 1639"/>
              <p:cNvSpPr>
                <a:spLocks noChangeShapeType="1"/>
              </p:cNvSpPr>
              <p:nvPr/>
            </p:nvSpPr>
            <p:spPr bwMode="auto">
              <a:xfrm flipV="1">
                <a:off x="4376" y="3520"/>
                <a:ext cx="18"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27" name="Line 1640"/>
              <p:cNvSpPr>
                <a:spLocks noChangeShapeType="1"/>
              </p:cNvSpPr>
              <p:nvPr/>
            </p:nvSpPr>
            <p:spPr bwMode="auto">
              <a:xfrm flipH="1">
                <a:off x="4372" y="3520"/>
                <a:ext cx="2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28" name="Line 1641"/>
              <p:cNvSpPr>
                <a:spLocks noChangeShapeType="1"/>
              </p:cNvSpPr>
              <p:nvPr/>
            </p:nvSpPr>
            <p:spPr bwMode="auto">
              <a:xfrm flipV="1">
                <a:off x="4359" y="3626"/>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29" name="Line 1642"/>
              <p:cNvSpPr>
                <a:spLocks noChangeShapeType="1"/>
              </p:cNvSpPr>
              <p:nvPr/>
            </p:nvSpPr>
            <p:spPr bwMode="auto">
              <a:xfrm flipH="1" flipV="1">
                <a:off x="4359" y="3624"/>
                <a:ext cx="1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30" name="Freeform 1643"/>
              <p:cNvSpPr>
                <a:spLocks/>
              </p:cNvSpPr>
              <p:nvPr/>
            </p:nvSpPr>
            <p:spPr bwMode="auto">
              <a:xfrm>
                <a:off x="4419"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31" name="Freeform 1644"/>
              <p:cNvSpPr>
                <a:spLocks/>
              </p:cNvSpPr>
              <p:nvPr/>
            </p:nvSpPr>
            <p:spPr bwMode="auto">
              <a:xfrm>
                <a:off x="4419" y="834"/>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4" y="22"/>
                    </a:lnTo>
                    <a:lnTo>
                      <a:pt x="5" y="22"/>
                    </a:lnTo>
                    <a:lnTo>
                      <a:pt x="3" y="19"/>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32" name="Freeform 1645"/>
              <p:cNvSpPr>
                <a:spLocks/>
              </p:cNvSpPr>
              <p:nvPr/>
            </p:nvSpPr>
            <p:spPr bwMode="auto">
              <a:xfrm>
                <a:off x="4419"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18" y="18"/>
                    </a:lnTo>
                    <a:lnTo>
                      <a:pt x="11" y="22"/>
                    </a:lnTo>
                    <a:lnTo>
                      <a:pt x="5" y="20"/>
                    </a:lnTo>
                    <a:lnTo>
                      <a:pt x="0" y="15"/>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33" name="Freeform 1646"/>
              <p:cNvSpPr>
                <a:spLocks/>
              </p:cNvSpPr>
              <p:nvPr/>
            </p:nvSpPr>
            <p:spPr bwMode="auto">
              <a:xfrm>
                <a:off x="4419" y="1020"/>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1"/>
                    </a:lnTo>
                    <a:lnTo>
                      <a:pt x="20" y="5"/>
                    </a:lnTo>
                    <a:lnTo>
                      <a:pt x="22" y="11"/>
                    </a:lnTo>
                    <a:lnTo>
                      <a:pt x="18" y="18"/>
                    </a:lnTo>
                    <a:lnTo>
                      <a:pt x="11" y="22"/>
                    </a:lnTo>
                    <a:lnTo>
                      <a:pt x="5" y="20"/>
                    </a:lnTo>
                    <a:lnTo>
                      <a:pt x="0" y="14"/>
                    </a:lnTo>
                    <a:lnTo>
                      <a:pt x="0" y="5"/>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34" name="Freeform 1647"/>
              <p:cNvSpPr>
                <a:spLocks/>
              </p:cNvSpPr>
              <p:nvPr/>
            </p:nvSpPr>
            <p:spPr bwMode="auto">
              <a:xfrm>
                <a:off x="4419" y="1115"/>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2"/>
                    </a:lnTo>
                    <a:lnTo>
                      <a:pt x="20" y="6"/>
                    </a:lnTo>
                    <a:lnTo>
                      <a:pt x="22" y="11"/>
                    </a:lnTo>
                    <a:lnTo>
                      <a:pt x="18" y="19"/>
                    </a:lnTo>
                    <a:lnTo>
                      <a:pt x="11" y="22"/>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35" name="Freeform 1648"/>
              <p:cNvSpPr>
                <a:spLocks/>
              </p:cNvSpPr>
              <p:nvPr/>
            </p:nvSpPr>
            <p:spPr bwMode="auto">
              <a:xfrm>
                <a:off x="4419" y="1207"/>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36" name="Freeform 1649"/>
              <p:cNvSpPr>
                <a:spLocks/>
              </p:cNvSpPr>
              <p:nvPr/>
            </p:nvSpPr>
            <p:spPr bwMode="auto">
              <a:xfrm>
                <a:off x="4419" y="1299"/>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4" y="22"/>
                    </a:lnTo>
                    <a:lnTo>
                      <a:pt x="5" y="22"/>
                    </a:lnTo>
                    <a:lnTo>
                      <a:pt x="3" y="18"/>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37" name="Freeform 1650"/>
              <p:cNvSpPr>
                <a:spLocks/>
              </p:cNvSpPr>
              <p:nvPr/>
            </p:nvSpPr>
            <p:spPr bwMode="auto">
              <a:xfrm>
                <a:off x="4419" y="1392"/>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4" y="22"/>
                    </a:lnTo>
                    <a:lnTo>
                      <a:pt x="5" y="22"/>
                    </a:lnTo>
                    <a:lnTo>
                      <a:pt x="3" y="18"/>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38" name="Freeform 1651"/>
              <p:cNvSpPr>
                <a:spLocks/>
              </p:cNvSpPr>
              <p:nvPr/>
            </p:nvSpPr>
            <p:spPr bwMode="auto">
              <a:xfrm>
                <a:off x="4419"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18" y="18"/>
                    </a:lnTo>
                    <a:lnTo>
                      <a:pt x="11" y="22"/>
                    </a:lnTo>
                    <a:lnTo>
                      <a:pt x="5" y="20"/>
                    </a:lnTo>
                    <a:lnTo>
                      <a:pt x="0" y="14"/>
                    </a:lnTo>
                    <a:lnTo>
                      <a:pt x="0" y="7"/>
                    </a:lnTo>
                    <a:lnTo>
                      <a:pt x="5"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39" name="Freeform 1652"/>
              <p:cNvSpPr>
                <a:spLocks/>
              </p:cNvSpPr>
              <p:nvPr/>
            </p:nvSpPr>
            <p:spPr bwMode="auto">
              <a:xfrm>
                <a:off x="4419"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0 w 22"/>
                  <a:gd name="T19" fmla="*/ 0 h 23"/>
                  <a:gd name="T20" fmla="*/ 1 w 22"/>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3"/>
                  <a:gd name="T35" fmla="*/ 22 w 2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3">
                    <a:moveTo>
                      <a:pt x="5" y="0"/>
                    </a:moveTo>
                    <a:lnTo>
                      <a:pt x="14" y="0"/>
                    </a:lnTo>
                    <a:lnTo>
                      <a:pt x="18" y="2"/>
                    </a:lnTo>
                    <a:lnTo>
                      <a:pt x="20" y="6"/>
                    </a:lnTo>
                    <a:lnTo>
                      <a:pt x="22" y="12"/>
                    </a:lnTo>
                    <a:lnTo>
                      <a:pt x="18" y="19"/>
                    </a:lnTo>
                    <a:lnTo>
                      <a:pt x="11" y="23"/>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40" name="Freeform 1653"/>
              <p:cNvSpPr>
                <a:spLocks/>
              </p:cNvSpPr>
              <p:nvPr/>
            </p:nvSpPr>
            <p:spPr bwMode="auto">
              <a:xfrm>
                <a:off x="4419"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3"/>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41" name="Freeform 1654"/>
              <p:cNvSpPr>
                <a:spLocks/>
              </p:cNvSpPr>
              <p:nvPr/>
            </p:nvSpPr>
            <p:spPr bwMode="auto">
              <a:xfrm>
                <a:off x="4419"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42" name="Freeform 1655"/>
              <p:cNvSpPr>
                <a:spLocks/>
              </p:cNvSpPr>
              <p:nvPr/>
            </p:nvSpPr>
            <p:spPr bwMode="auto">
              <a:xfrm>
                <a:off x="4419"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4" y="22"/>
                    </a:lnTo>
                    <a:lnTo>
                      <a:pt x="5" y="22"/>
                    </a:lnTo>
                    <a:lnTo>
                      <a:pt x="3" y="18"/>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43" name="Freeform 1656"/>
              <p:cNvSpPr>
                <a:spLocks/>
              </p:cNvSpPr>
              <p:nvPr/>
            </p:nvSpPr>
            <p:spPr bwMode="auto">
              <a:xfrm>
                <a:off x="4419"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8" y="4"/>
                    </a:lnTo>
                    <a:lnTo>
                      <a:pt x="22" y="12"/>
                    </a:lnTo>
                    <a:lnTo>
                      <a:pt x="18" y="19"/>
                    </a:lnTo>
                    <a:lnTo>
                      <a:pt x="11" y="23"/>
                    </a:lnTo>
                    <a:lnTo>
                      <a:pt x="5" y="21"/>
                    </a:lnTo>
                    <a:lnTo>
                      <a:pt x="0" y="15"/>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44" name="Freeform 1657"/>
              <p:cNvSpPr>
                <a:spLocks/>
              </p:cNvSpPr>
              <p:nvPr/>
            </p:nvSpPr>
            <p:spPr bwMode="auto">
              <a:xfrm>
                <a:off x="4419"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8" y="4"/>
                    </a:lnTo>
                    <a:lnTo>
                      <a:pt x="22" y="11"/>
                    </a:lnTo>
                    <a:lnTo>
                      <a:pt x="18" y="19"/>
                    </a:lnTo>
                    <a:lnTo>
                      <a:pt x="11" y="23"/>
                    </a:lnTo>
                    <a:lnTo>
                      <a:pt x="5" y="21"/>
                    </a:lnTo>
                    <a:lnTo>
                      <a:pt x="0" y="15"/>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45" name="Freeform 1658"/>
              <p:cNvSpPr>
                <a:spLocks/>
              </p:cNvSpPr>
              <p:nvPr/>
            </p:nvSpPr>
            <p:spPr bwMode="auto">
              <a:xfrm>
                <a:off x="4419"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2"/>
                    </a:lnTo>
                    <a:lnTo>
                      <a:pt x="20" y="6"/>
                    </a:lnTo>
                    <a:lnTo>
                      <a:pt x="22" y="11"/>
                    </a:lnTo>
                    <a:lnTo>
                      <a:pt x="18" y="19"/>
                    </a:lnTo>
                    <a:lnTo>
                      <a:pt x="11" y="22"/>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46" name="Freeform 1659"/>
              <p:cNvSpPr>
                <a:spLocks/>
              </p:cNvSpPr>
              <p:nvPr/>
            </p:nvSpPr>
            <p:spPr bwMode="auto">
              <a:xfrm>
                <a:off x="4419"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47" name="Freeform 1660"/>
              <p:cNvSpPr>
                <a:spLocks/>
              </p:cNvSpPr>
              <p:nvPr/>
            </p:nvSpPr>
            <p:spPr bwMode="auto">
              <a:xfrm>
                <a:off x="4419"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8" y="20"/>
                    </a:lnTo>
                    <a:lnTo>
                      <a:pt x="14" y="22"/>
                    </a:lnTo>
                    <a:lnTo>
                      <a:pt x="5" y="22"/>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48" name="Freeform 1661"/>
              <p:cNvSpPr>
                <a:spLocks/>
              </p:cNvSpPr>
              <p:nvPr/>
            </p:nvSpPr>
            <p:spPr bwMode="auto">
              <a:xfrm>
                <a:off x="4419" y="2414"/>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8" y="20"/>
                    </a:lnTo>
                    <a:lnTo>
                      <a:pt x="14" y="22"/>
                    </a:lnTo>
                    <a:lnTo>
                      <a:pt x="5" y="22"/>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49" name="Freeform 1662"/>
              <p:cNvSpPr>
                <a:spLocks/>
              </p:cNvSpPr>
              <p:nvPr/>
            </p:nvSpPr>
            <p:spPr bwMode="auto">
              <a:xfrm>
                <a:off x="4419" y="250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18" y="18"/>
                    </a:lnTo>
                    <a:lnTo>
                      <a:pt x="11" y="22"/>
                    </a:lnTo>
                    <a:lnTo>
                      <a:pt x="5" y="20"/>
                    </a:lnTo>
                    <a:lnTo>
                      <a:pt x="0" y="14"/>
                    </a:lnTo>
                    <a:lnTo>
                      <a:pt x="0" y="7"/>
                    </a:lnTo>
                    <a:lnTo>
                      <a:pt x="5"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50" name="Freeform 1663"/>
              <p:cNvSpPr>
                <a:spLocks/>
              </p:cNvSpPr>
              <p:nvPr/>
            </p:nvSpPr>
            <p:spPr bwMode="auto">
              <a:xfrm>
                <a:off x="4417" y="2602"/>
                <a:ext cx="12"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5" y="0"/>
                    </a:lnTo>
                    <a:lnTo>
                      <a:pt x="20" y="6"/>
                    </a:lnTo>
                    <a:lnTo>
                      <a:pt x="22" y="11"/>
                    </a:lnTo>
                    <a:lnTo>
                      <a:pt x="18" y="19"/>
                    </a:lnTo>
                    <a:lnTo>
                      <a:pt x="11" y="22"/>
                    </a:lnTo>
                    <a:lnTo>
                      <a:pt x="5" y="21"/>
                    </a:lnTo>
                    <a:lnTo>
                      <a:pt x="0" y="15"/>
                    </a:lnTo>
                    <a:lnTo>
                      <a:pt x="0" y="6"/>
                    </a:lnTo>
                    <a:lnTo>
                      <a:pt x="4" y="4"/>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51" name="Freeform 1664"/>
              <p:cNvSpPr>
                <a:spLocks/>
              </p:cNvSpPr>
              <p:nvPr/>
            </p:nvSpPr>
            <p:spPr bwMode="auto">
              <a:xfrm>
                <a:off x="4419" y="2692"/>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3"/>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52" name="Line 1665"/>
              <p:cNvSpPr>
                <a:spLocks noChangeShapeType="1"/>
              </p:cNvSpPr>
              <p:nvPr/>
            </p:nvSpPr>
            <p:spPr bwMode="auto">
              <a:xfrm flipV="1">
                <a:off x="4425" y="2791"/>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53" name="Line 1666"/>
              <p:cNvSpPr>
                <a:spLocks noChangeShapeType="1"/>
              </p:cNvSpPr>
              <p:nvPr/>
            </p:nvSpPr>
            <p:spPr bwMode="auto">
              <a:xfrm>
                <a:off x="4421" y="2895"/>
                <a:ext cx="2"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54" name="Line 1667"/>
              <p:cNvSpPr>
                <a:spLocks noChangeShapeType="1"/>
              </p:cNvSpPr>
              <p:nvPr/>
            </p:nvSpPr>
            <p:spPr bwMode="auto">
              <a:xfrm flipV="1">
                <a:off x="4423" y="2895"/>
                <a:ext cx="2"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55" name="Line 1668"/>
              <p:cNvSpPr>
                <a:spLocks noChangeShapeType="1"/>
              </p:cNvSpPr>
              <p:nvPr/>
            </p:nvSpPr>
            <p:spPr bwMode="auto">
              <a:xfrm flipV="1">
                <a:off x="4472" y="2930"/>
                <a:ext cx="19"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56" name="Line 1669"/>
              <p:cNvSpPr>
                <a:spLocks noChangeShapeType="1"/>
              </p:cNvSpPr>
              <p:nvPr/>
            </p:nvSpPr>
            <p:spPr bwMode="auto">
              <a:xfrm flipH="1">
                <a:off x="4464" y="2930"/>
                <a:ext cx="27"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57" name="Line 1670"/>
              <p:cNvSpPr>
                <a:spLocks noChangeShapeType="1"/>
              </p:cNvSpPr>
              <p:nvPr/>
            </p:nvSpPr>
            <p:spPr bwMode="auto">
              <a:xfrm flipV="1">
                <a:off x="4565" y="2890"/>
                <a:ext cx="49" cy="7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58" name="Line 1671"/>
              <p:cNvSpPr>
                <a:spLocks noChangeShapeType="1"/>
              </p:cNvSpPr>
              <p:nvPr/>
            </p:nvSpPr>
            <p:spPr bwMode="auto">
              <a:xfrm flipH="1">
                <a:off x="4536" y="2890"/>
                <a:ext cx="78" cy="4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59" name="Line 1672"/>
              <p:cNvSpPr>
                <a:spLocks noChangeShapeType="1"/>
              </p:cNvSpPr>
              <p:nvPr/>
            </p:nvSpPr>
            <p:spPr bwMode="auto">
              <a:xfrm flipV="1">
                <a:off x="4565" y="2983"/>
                <a:ext cx="48" cy="7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60" name="Line 1673"/>
              <p:cNvSpPr>
                <a:spLocks noChangeShapeType="1"/>
              </p:cNvSpPr>
              <p:nvPr/>
            </p:nvSpPr>
            <p:spPr bwMode="auto">
              <a:xfrm flipH="1">
                <a:off x="4534" y="2983"/>
                <a:ext cx="79" cy="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61" name="Line 1674"/>
              <p:cNvSpPr>
                <a:spLocks noChangeShapeType="1"/>
              </p:cNvSpPr>
              <p:nvPr/>
            </p:nvSpPr>
            <p:spPr bwMode="auto">
              <a:xfrm flipV="1">
                <a:off x="4485" y="3210"/>
                <a:ext cx="23"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62" name="Line 1675"/>
              <p:cNvSpPr>
                <a:spLocks noChangeShapeType="1"/>
              </p:cNvSpPr>
              <p:nvPr/>
            </p:nvSpPr>
            <p:spPr bwMode="auto">
              <a:xfrm flipH="1">
                <a:off x="4475" y="3210"/>
                <a:ext cx="33"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63" name="Line 1676"/>
              <p:cNvSpPr>
                <a:spLocks noChangeShapeType="1"/>
              </p:cNvSpPr>
              <p:nvPr/>
            </p:nvSpPr>
            <p:spPr bwMode="auto">
              <a:xfrm>
                <a:off x="4419" y="3374"/>
                <a:ext cx="4"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64" name="Line 1677"/>
              <p:cNvSpPr>
                <a:spLocks noChangeShapeType="1"/>
              </p:cNvSpPr>
              <p:nvPr/>
            </p:nvSpPr>
            <p:spPr bwMode="auto">
              <a:xfrm flipV="1">
                <a:off x="4423" y="3374"/>
                <a:ext cx="4"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65" name="Line 1678"/>
              <p:cNvSpPr>
                <a:spLocks noChangeShapeType="1"/>
              </p:cNvSpPr>
              <p:nvPr/>
            </p:nvSpPr>
            <p:spPr bwMode="auto">
              <a:xfrm flipH="1">
                <a:off x="4414" y="3448"/>
                <a:ext cx="2"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66" name="Line 1679"/>
              <p:cNvSpPr>
                <a:spLocks noChangeShapeType="1"/>
              </p:cNvSpPr>
              <p:nvPr/>
            </p:nvSpPr>
            <p:spPr bwMode="auto">
              <a:xfrm flipV="1">
                <a:off x="4414" y="3449"/>
                <a:ext cx="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67" name="Line 1680"/>
              <p:cNvSpPr>
                <a:spLocks noChangeShapeType="1"/>
              </p:cNvSpPr>
              <p:nvPr/>
            </p:nvSpPr>
            <p:spPr bwMode="auto">
              <a:xfrm flipV="1">
                <a:off x="4434" y="3520"/>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68" name="Line 1681"/>
              <p:cNvSpPr>
                <a:spLocks noChangeShapeType="1"/>
              </p:cNvSpPr>
              <p:nvPr/>
            </p:nvSpPr>
            <p:spPr bwMode="auto">
              <a:xfrm flipH="1">
                <a:off x="4432" y="3520"/>
                <a:ext cx="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69" name="Line 1682"/>
              <p:cNvSpPr>
                <a:spLocks noChangeShapeType="1"/>
              </p:cNvSpPr>
              <p:nvPr/>
            </p:nvSpPr>
            <p:spPr bwMode="auto">
              <a:xfrm flipH="1" flipV="1">
                <a:off x="4421" y="3624"/>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70" name="Line 1683"/>
              <p:cNvSpPr>
                <a:spLocks noChangeShapeType="1"/>
              </p:cNvSpPr>
              <p:nvPr/>
            </p:nvSpPr>
            <p:spPr bwMode="auto">
              <a:xfrm>
                <a:off x="4421" y="3624"/>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71" name="Freeform 1684"/>
              <p:cNvSpPr>
                <a:spLocks/>
              </p:cNvSpPr>
              <p:nvPr/>
            </p:nvSpPr>
            <p:spPr bwMode="auto">
              <a:xfrm>
                <a:off x="4512" y="741"/>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3" y="11"/>
                    </a:lnTo>
                    <a:lnTo>
                      <a:pt x="21" y="17"/>
                    </a:lnTo>
                    <a:lnTo>
                      <a:pt x="19" y="21"/>
                    </a:lnTo>
                    <a:lnTo>
                      <a:pt x="11" y="24"/>
                    </a:lnTo>
                    <a:lnTo>
                      <a:pt x="6" y="22"/>
                    </a:lnTo>
                    <a:lnTo>
                      <a:pt x="0" y="17"/>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72" name="Freeform 1685"/>
              <p:cNvSpPr>
                <a:spLocks/>
              </p:cNvSpPr>
              <p:nvPr/>
            </p:nvSpPr>
            <p:spPr bwMode="auto">
              <a:xfrm>
                <a:off x="4512" y="834"/>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4"/>
                    </a:lnTo>
                    <a:lnTo>
                      <a:pt x="23" y="11"/>
                    </a:lnTo>
                    <a:lnTo>
                      <a:pt x="21" y="17"/>
                    </a:lnTo>
                    <a:lnTo>
                      <a:pt x="15" y="22"/>
                    </a:lnTo>
                    <a:lnTo>
                      <a:pt x="6" y="22"/>
                    </a:lnTo>
                    <a:lnTo>
                      <a:pt x="4" y="19"/>
                    </a:lnTo>
                    <a:lnTo>
                      <a:pt x="0" y="17"/>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73" name="Freeform 1686"/>
              <p:cNvSpPr>
                <a:spLocks/>
              </p:cNvSpPr>
              <p:nvPr/>
            </p:nvSpPr>
            <p:spPr bwMode="auto">
              <a:xfrm>
                <a:off x="4512" y="927"/>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2"/>
                  <a:gd name="T32" fmla="*/ 23 w 23"/>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2">
                    <a:moveTo>
                      <a:pt x="11" y="0"/>
                    </a:moveTo>
                    <a:lnTo>
                      <a:pt x="19" y="3"/>
                    </a:lnTo>
                    <a:lnTo>
                      <a:pt x="23" y="11"/>
                    </a:lnTo>
                    <a:lnTo>
                      <a:pt x="19" y="18"/>
                    </a:lnTo>
                    <a:lnTo>
                      <a:pt x="11" y="22"/>
                    </a:lnTo>
                    <a:lnTo>
                      <a:pt x="6" y="20"/>
                    </a:lnTo>
                    <a:lnTo>
                      <a:pt x="0" y="15"/>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74" name="Freeform 1687"/>
              <p:cNvSpPr>
                <a:spLocks/>
              </p:cNvSpPr>
              <p:nvPr/>
            </p:nvSpPr>
            <p:spPr bwMode="auto">
              <a:xfrm>
                <a:off x="4512" y="1020"/>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6" y="0"/>
                    </a:moveTo>
                    <a:lnTo>
                      <a:pt x="15" y="0"/>
                    </a:lnTo>
                    <a:lnTo>
                      <a:pt x="19" y="1"/>
                    </a:lnTo>
                    <a:lnTo>
                      <a:pt x="21" y="5"/>
                    </a:lnTo>
                    <a:lnTo>
                      <a:pt x="23" y="11"/>
                    </a:lnTo>
                    <a:lnTo>
                      <a:pt x="19" y="18"/>
                    </a:lnTo>
                    <a:lnTo>
                      <a:pt x="11" y="22"/>
                    </a:lnTo>
                    <a:lnTo>
                      <a:pt x="6" y="20"/>
                    </a:lnTo>
                    <a:lnTo>
                      <a:pt x="0" y="14"/>
                    </a:lnTo>
                    <a:lnTo>
                      <a:pt x="0" y="5"/>
                    </a:lnTo>
                    <a:lnTo>
                      <a:pt x="6"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75" name="Freeform 1688"/>
              <p:cNvSpPr>
                <a:spLocks/>
              </p:cNvSpPr>
              <p:nvPr/>
            </p:nvSpPr>
            <p:spPr bwMode="auto">
              <a:xfrm>
                <a:off x="4512" y="1115"/>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6" y="0"/>
                    </a:moveTo>
                    <a:lnTo>
                      <a:pt x="15" y="0"/>
                    </a:lnTo>
                    <a:lnTo>
                      <a:pt x="19" y="2"/>
                    </a:lnTo>
                    <a:lnTo>
                      <a:pt x="21" y="6"/>
                    </a:lnTo>
                    <a:lnTo>
                      <a:pt x="23" y="11"/>
                    </a:lnTo>
                    <a:lnTo>
                      <a:pt x="19" y="19"/>
                    </a:lnTo>
                    <a:lnTo>
                      <a:pt x="11" y="22"/>
                    </a:lnTo>
                    <a:lnTo>
                      <a:pt x="6" y="21"/>
                    </a:lnTo>
                    <a:lnTo>
                      <a:pt x="0" y="15"/>
                    </a:lnTo>
                    <a:lnTo>
                      <a:pt x="0" y="6"/>
                    </a:lnTo>
                    <a:lnTo>
                      <a:pt x="6"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76" name="Freeform 1689"/>
              <p:cNvSpPr>
                <a:spLocks/>
              </p:cNvSpPr>
              <p:nvPr/>
            </p:nvSpPr>
            <p:spPr bwMode="auto">
              <a:xfrm>
                <a:off x="4512" y="1207"/>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1" y="8"/>
                    </a:lnTo>
                    <a:lnTo>
                      <a:pt x="23" y="13"/>
                    </a:lnTo>
                    <a:lnTo>
                      <a:pt x="19" y="21"/>
                    </a:lnTo>
                    <a:lnTo>
                      <a:pt x="11" y="24"/>
                    </a:lnTo>
                    <a:lnTo>
                      <a:pt x="6" y="22"/>
                    </a:lnTo>
                    <a:lnTo>
                      <a:pt x="0" y="17"/>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77" name="Freeform 1690"/>
              <p:cNvSpPr>
                <a:spLocks/>
              </p:cNvSpPr>
              <p:nvPr/>
            </p:nvSpPr>
            <p:spPr bwMode="auto">
              <a:xfrm>
                <a:off x="4512" y="1299"/>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4"/>
                    </a:lnTo>
                    <a:lnTo>
                      <a:pt x="23" y="11"/>
                    </a:lnTo>
                    <a:lnTo>
                      <a:pt x="21" y="17"/>
                    </a:lnTo>
                    <a:lnTo>
                      <a:pt x="15" y="22"/>
                    </a:lnTo>
                    <a:lnTo>
                      <a:pt x="6" y="22"/>
                    </a:lnTo>
                    <a:lnTo>
                      <a:pt x="4" y="18"/>
                    </a:lnTo>
                    <a:lnTo>
                      <a:pt x="0" y="17"/>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78" name="Freeform 1691"/>
              <p:cNvSpPr>
                <a:spLocks/>
              </p:cNvSpPr>
              <p:nvPr/>
            </p:nvSpPr>
            <p:spPr bwMode="auto">
              <a:xfrm>
                <a:off x="4512" y="1392"/>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3"/>
                    </a:lnTo>
                    <a:lnTo>
                      <a:pt x="23" y="11"/>
                    </a:lnTo>
                    <a:lnTo>
                      <a:pt x="21" y="16"/>
                    </a:lnTo>
                    <a:lnTo>
                      <a:pt x="15" y="22"/>
                    </a:lnTo>
                    <a:lnTo>
                      <a:pt x="6" y="22"/>
                    </a:lnTo>
                    <a:lnTo>
                      <a:pt x="4" y="18"/>
                    </a:lnTo>
                    <a:lnTo>
                      <a:pt x="0" y="16"/>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79" name="Freeform 1692"/>
              <p:cNvSpPr>
                <a:spLocks/>
              </p:cNvSpPr>
              <p:nvPr/>
            </p:nvSpPr>
            <p:spPr bwMode="auto">
              <a:xfrm>
                <a:off x="4512" y="1485"/>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2"/>
                  <a:gd name="T32" fmla="*/ 23 w 23"/>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2">
                    <a:moveTo>
                      <a:pt x="11" y="0"/>
                    </a:moveTo>
                    <a:lnTo>
                      <a:pt x="19" y="3"/>
                    </a:lnTo>
                    <a:lnTo>
                      <a:pt x="23" y="11"/>
                    </a:lnTo>
                    <a:lnTo>
                      <a:pt x="19" y="18"/>
                    </a:lnTo>
                    <a:lnTo>
                      <a:pt x="11" y="22"/>
                    </a:lnTo>
                    <a:lnTo>
                      <a:pt x="6" y="20"/>
                    </a:lnTo>
                    <a:lnTo>
                      <a:pt x="0" y="14"/>
                    </a:lnTo>
                    <a:lnTo>
                      <a:pt x="0" y="7"/>
                    </a:lnTo>
                    <a:lnTo>
                      <a:pt x="6"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80" name="Freeform 1693"/>
              <p:cNvSpPr>
                <a:spLocks/>
              </p:cNvSpPr>
              <p:nvPr/>
            </p:nvSpPr>
            <p:spPr bwMode="auto">
              <a:xfrm>
                <a:off x="4512" y="1578"/>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w 23"/>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3"/>
                  <a:gd name="T35" fmla="*/ 23 w 23"/>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3">
                    <a:moveTo>
                      <a:pt x="6" y="0"/>
                    </a:moveTo>
                    <a:lnTo>
                      <a:pt x="15" y="0"/>
                    </a:lnTo>
                    <a:lnTo>
                      <a:pt x="19" y="2"/>
                    </a:lnTo>
                    <a:lnTo>
                      <a:pt x="21" y="6"/>
                    </a:lnTo>
                    <a:lnTo>
                      <a:pt x="23" y="12"/>
                    </a:lnTo>
                    <a:lnTo>
                      <a:pt x="19" y="19"/>
                    </a:lnTo>
                    <a:lnTo>
                      <a:pt x="11" y="23"/>
                    </a:lnTo>
                    <a:lnTo>
                      <a:pt x="6" y="21"/>
                    </a:lnTo>
                    <a:lnTo>
                      <a:pt x="0" y="15"/>
                    </a:lnTo>
                    <a:lnTo>
                      <a:pt x="0" y="6"/>
                    </a:lnTo>
                    <a:lnTo>
                      <a:pt x="6"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81" name="Freeform 1694"/>
              <p:cNvSpPr>
                <a:spLocks/>
              </p:cNvSpPr>
              <p:nvPr/>
            </p:nvSpPr>
            <p:spPr bwMode="auto">
              <a:xfrm>
                <a:off x="4512" y="1670"/>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1" y="8"/>
                    </a:lnTo>
                    <a:lnTo>
                      <a:pt x="23" y="13"/>
                    </a:lnTo>
                    <a:lnTo>
                      <a:pt x="19" y="21"/>
                    </a:lnTo>
                    <a:lnTo>
                      <a:pt x="11" y="24"/>
                    </a:lnTo>
                    <a:lnTo>
                      <a:pt x="6" y="23"/>
                    </a:lnTo>
                    <a:lnTo>
                      <a:pt x="0" y="17"/>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82" name="Freeform 1695"/>
              <p:cNvSpPr>
                <a:spLocks/>
              </p:cNvSpPr>
              <p:nvPr/>
            </p:nvSpPr>
            <p:spPr bwMode="auto">
              <a:xfrm>
                <a:off x="4512" y="1763"/>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3" y="11"/>
                    </a:lnTo>
                    <a:lnTo>
                      <a:pt x="21" y="17"/>
                    </a:lnTo>
                    <a:lnTo>
                      <a:pt x="19" y="21"/>
                    </a:lnTo>
                    <a:lnTo>
                      <a:pt x="11" y="24"/>
                    </a:lnTo>
                    <a:lnTo>
                      <a:pt x="6" y="22"/>
                    </a:lnTo>
                    <a:lnTo>
                      <a:pt x="0" y="17"/>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83" name="Freeform 1696"/>
              <p:cNvSpPr>
                <a:spLocks/>
              </p:cNvSpPr>
              <p:nvPr/>
            </p:nvSpPr>
            <p:spPr bwMode="auto">
              <a:xfrm>
                <a:off x="4512" y="1858"/>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3"/>
                    </a:lnTo>
                    <a:lnTo>
                      <a:pt x="23" y="11"/>
                    </a:lnTo>
                    <a:lnTo>
                      <a:pt x="21" y="16"/>
                    </a:lnTo>
                    <a:lnTo>
                      <a:pt x="15" y="22"/>
                    </a:lnTo>
                    <a:lnTo>
                      <a:pt x="6" y="22"/>
                    </a:lnTo>
                    <a:lnTo>
                      <a:pt x="4" y="18"/>
                    </a:lnTo>
                    <a:lnTo>
                      <a:pt x="0" y="16"/>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84" name="Freeform 1697"/>
              <p:cNvSpPr>
                <a:spLocks/>
              </p:cNvSpPr>
              <p:nvPr/>
            </p:nvSpPr>
            <p:spPr bwMode="auto">
              <a:xfrm>
                <a:off x="4512" y="1951"/>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11" y="0"/>
                    </a:moveTo>
                    <a:lnTo>
                      <a:pt x="19" y="4"/>
                    </a:lnTo>
                    <a:lnTo>
                      <a:pt x="23" y="12"/>
                    </a:lnTo>
                    <a:lnTo>
                      <a:pt x="19" y="19"/>
                    </a:lnTo>
                    <a:lnTo>
                      <a:pt x="11" y="23"/>
                    </a:lnTo>
                    <a:lnTo>
                      <a:pt x="6" y="21"/>
                    </a:lnTo>
                    <a:lnTo>
                      <a:pt x="0" y="15"/>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85" name="Freeform 1698"/>
              <p:cNvSpPr>
                <a:spLocks/>
              </p:cNvSpPr>
              <p:nvPr/>
            </p:nvSpPr>
            <p:spPr bwMode="auto">
              <a:xfrm>
                <a:off x="4512" y="2044"/>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11" y="0"/>
                    </a:moveTo>
                    <a:lnTo>
                      <a:pt x="19" y="4"/>
                    </a:lnTo>
                    <a:lnTo>
                      <a:pt x="23" y="11"/>
                    </a:lnTo>
                    <a:lnTo>
                      <a:pt x="19" y="19"/>
                    </a:lnTo>
                    <a:lnTo>
                      <a:pt x="11" y="23"/>
                    </a:lnTo>
                    <a:lnTo>
                      <a:pt x="6" y="21"/>
                    </a:lnTo>
                    <a:lnTo>
                      <a:pt x="0" y="15"/>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86" name="Freeform 1699"/>
              <p:cNvSpPr>
                <a:spLocks/>
              </p:cNvSpPr>
              <p:nvPr/>
            </p:nvSpPr>
            <p:spPr bwMode="auto">
              <a:xfrm>
                <a:off x="4512" y="2137"/>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6" y="0"/>
                    </a:moveTo>
                    <a:lnTo>
                      <a:pt x="15" y="0"/>
                    </a:lnTo>
                    <a:lnTo>
                      <a:pt x="19" y="2"/>
                    </a:lnTo>
                    <a:lnTo>
                      <a:pt x="21" y="6"/>
                    </a:lnTo>
                    <a:lnTo>
                      <a:pt x="23" y="11"/>
                    </a:lnTo>
                    <a:lnTo>
                      <a:pt x="19" y="19"/>
                    </a:lnTo>
                    <a:lnTo>
                      <a:pt x="11" y="22"/>
                    </a:lnTo>
                    <a:lnTo>
                      <a:pt x="6" y="21"/>
                    </a:lnTo>
                    <a:lnTo>
                      <a:pt x="0" y="15"/>
                    </a:lnTo>
                    <a:lnTo>
                      <a:pt x="0" y="6"/>
                    </a:lnTo>
                    <a:lnTo>
                      <a:pt x="6"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87" name="Freeform 1700"/>
              <p:cNvSpPr>
                <a:spLocks/>
              </p:cNvSpPr>
              <p:nvPr/>
            </p:nvSpPr>
            <p:spPr bwMode="auto">
              <a:xfrm>
                <a:off x="4512" y="2229"/>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1" y="8"/>
                    </a:lnTo>
                    <a:lnTo>
                      <a:pt x="23" y="13"/>
                    </a:lnTo>
                    <a:lnTo>
                      <a:pt x="19" y="21"/>
                    </a:lnTo>
                    <a:lnTo>
                      <a:pt x="11" y="24"/>
                    </a:lnTo>
                    <a:lnTo>
                      <a:pt x="6" y="22"/>
                    </a:lnTo>
                    <a:lnTo>
                      <a:pt x="0" y="17"/>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88" name="Freeform 1701"/>
              <p:cNvSpPr>
                <a:spLocks/>
              </p:cNvSpPr>
              <p:nvPr/>
            </p:nvSpPr>
            <p:spPr bwMode="auto">
              <a:xfrm>
                <a:off x="4512" y="2321"/>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4"/>
                    </a:lnTo>
                    <a:lnTo>
                      <a:pt x="23" y="11"/>
                    </a:lnTo>
                    <a:lnTo>
                      <a:pt x="21" y="17"/>
                    </a:lnTo>
                    <a:lnTo>
                      <a:pt x="19" y="20"/>
                    </a:lnTo>
                    <a:lnTo>
                      <a:pt x="15" y="22"/>
                    </a:lnTo>
                    <a:lnTo>
                      <a:pt x="6" y="22"/>
                    </a:lnTo>
                    <a:lnTo>
                      <a:pt x="0" y="17"/>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89" name="Freeform 1702"/>
              <p:cNvSpPr>
                <a:spLocks/>
              </p:cNvSpPr>
              <p:nvPr/>
            </p:nvSpPr>
            <p:spPr bwMode="auto">
              <a:xfrm>
                <a:off x="4512" y="2414"/>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3"/>
                    </a:lnTo>
                    <a:lnTo>
                      <a:pt x="23" y="11"/>
                    </a:lnTo>
                    <a:lnTo>
                      <a:pt x="21" y="16"/>
                    </a:lnTo>
                    <a:lnTo>
                      <a:pt x="19" y="20"/>
                    </a:lnTo>
                    <a:lnTo>
                      <a:pt x="15" y="22"/>
                    </a:lnTo>
                    <a:lnTo>
                      <a:pt x="6" y="22"/>
                    </a:lnTo>
                    <a:lnTo>
                      <a:pt x="0" y="16"/>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90" name="Freeform 1703"/>
              <p:cNvSpPr>
                <a:spLocks/>
              </p:cNvSpPr>
              <p:nvPr/>
            </p:nvSpPr>
            <p:spPr bwMode="auto">
              <a:xfrm>
                <a:off x="4512" y="2507"/>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2"/>
                  <a:gd name="T32" fmla="*/ 23 w 23"/>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2">
                    <a:moveTo>
                      <a:pt x="11" y="0"/>
                    </a:moveTo>
                    <a:lnTo>
                      <a:pt x="19" y="3"/>
                    </a:lnTo>
                    <a:lnTo>
                      <a:pt x="23" y="11"/>
                    </a:lnTo>
                    <a:lnTo>
                      <a:pt x="19" y="18"/>
                    </a:lnTo>
                    <a:lnTo>
                      <a:pt x="11" y="22"/>
                    </a:lnTo>
                    <a:lnTo>
                      <a:pt x="6" y="20"/>
                    </a:lnTo>
                    <a:lnTo>
                      <a:pt x="0" y="14"/>
                    </a:lnTo>
                    <a:lnTo>
                      <a:pt x="0" y="7"/>
                    </a:lnTo>
                    <a:lnTo>
                      <a:pt x="6"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91" name="Line 1704"/>
              <p:cNvSpPr>
                <a:spLocks noChangeShapeType="1"/>
              </p:cNvSpPr>
              <p:nvPr/>
            </p:nvSpPr>
            <p:spPr bwMode="auto">
              <a:xfrm>
                <a:off x="4518" y="260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92" name="Line 1705"/>
              <p:cNvSpPr>
                <a:spLocks noChangeShapeType="1"/>
              </p:cNvSpPr>
              <p:nvPr/>
            </p:nvSpPr>
            <p:spPr bwMode="auto">
              <a:xfrm flipH="1">
                <a:off x="4518" y="260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93" name="Freeform 1706"/>
              <p:cNvSpPr>
                <a:spLocks/>
              </p:cNvSpPr>
              <p:nvPr/>
            </p:nvSpPr>
            <p:spPr bwMode="auto">
              <a:xfrm>
                <a:off x="4510" y="2695"/>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20" y="5"/>
                    </a:lnTo>
                    <a:lnTo>
                      <a:pt x="22" y="11"/>
                    </a:lnTo>
                    <a:lnTo>
                      <a:pt x="18" y="18"/>
                    </a:lnTo>
                    <a:lnTo>
                      <a:pt x="11" y="22"/>
                    </a:lnTo>
                    <a:lnTo>
                      <a:pt x="5" y="20"/>
                    </a:lnTo>
                    <a:lnTo>
                      <a:pt x="0" y="15"/>
                    </a:lnTo>
                    <a:lnTo>
                      <a:pt x="0" y="5"/>
                    </a:lnTo>
                    <a:lnTo>
                      <a:pt x="3" y="4"/>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594" name="Line 1707"/>
              <p:cNvSpPr>
                <a:spLocks noChangeShapeType="1"/>
              </p:cNvSpPr>
              <p:nvPr/>
            </p:nvSpPr>
            <p:spPr bwMode="auto">
              <a:xfrm flipV="1">
                <a:off x="4520" y="2787"/>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95" name="Line 1708"/>
              <p:cNvSpPr>
                <a:spLocks noChangeShapeType="1"/>
              </p:cNvSpPr>
              <p:nvPr/>
            </p:nvSpPr>
            <p:spPr bwMode="auto">
              <a:xfrm flipH="1">
                <a:off x="4520" y="2787"/>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96" name="Line 1709"/>
              <p:cNvSpPr>
                <a:spLocks noChangeShapeType="1"/>
              </p:cNvSpPr>
              <p:nvPr/>
            </p:nvSpPr>
            <p:spPr bwMode="auto">
              <a:xfrm>
                <a:off x="4518" y="288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97" name="Line 1710"/>
              <p:cNvSpPr>
                <a:spLocks noChangeShapeType="1"/>
              </p:cNvSpPr>
              <p:nvPr/>
            </p:nvSpPr>
            <p:spPr bwMode="auto">
              <a:xfrm flipH="1">
                <a:off x="4518" y="288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98" name="Line 1711"/>
              <p:cNvSpPr>
                <a:spLocks noChangeShapeType="1"/>
              </p:cNvSpPr>
              <p:nvPr/>
            </p:nvSpPr>
            <p:spPr bwMode="auto">
              <a:xfrm flipH="1">
                <a:off x="4504" y="2984"/>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599" name="Line 1712"/>
              <p:cNvSpPr>
                <a:spLocks noChangeShapeType="1"/>
              </p:cNvSpPr>
              <p:nvPr/>
            </p:nvSpPr>
            <p:spPr bwMode="auto">
              <a:xfrm flipV="1">
                <a:off x="4504" y="2986"/>
                <a:ext cx="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00" name="Line 1713"/>
              <p:cNvSpPr>
                <a:spLocks noChangeShapeType="1"/>
              </p:cNvSpPr>
              <p:nvPr/>
            </p:nvSpPr>
            <p:spPr bwMode="auto">
              <a:xfrm flipV="1">
                <a:off x="4555" y="3041"/>
                <a:ext cx="15"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01" name="Line 1714"/>
              <p:cNvSpPr>
                <a:spLocks noChangeShapeType="1"/>
              </p:cNvSpPr>
              <p:nvPr/>
            </p:nvSpPr>
            <p:spPr bwMode="auto">
              <a:xfrm flipH="1">
                <a:off x="4549" y="3041"/>
                <a:ext cx="21"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02" name="Line 1715"/>
              <p:cNvSpPr>
                <a:spLocks noChangeShapeType="1"/>
              </p:cNvSpPr>
              <p:nvPr/>
            </p:nvSpPr>
            <p:spPr bwMode="auto">
              <a:xfrm flipV="1">
                <a:off x="4639" y="3042"/>
                <a:ext cx="45" cy="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603" name="Line 1716"/>
              <p:cNvSpPr>
                <a:spLocks noChangeShapeType="1"/>
              </p:cNvSpPr>
              <p:nvPr/>
            </p:nvSpPr>
            <p:spPr bwMode="auto">
              <a:xfrm flipH="1">
                <a:off x="4620" y="3042"/>
                <a:ext cx="64" cy="27"/>
              </a:xfrm>
              <a:prstGeom prst="line">
                <a:avLst/>
              </a:prstGeom>
              <a:noFill/>
              <a:ln w="17463">
                <a:solidFill>
                  <a:srgbClr val="0000FF"/>
                </a:solidFill>
                <a:round/>
                <a:headEnd/>
                <a:tailEnd/>
              </a:ln>
            </p:spPr>
            <p:txBody>
              <a:bodyPr>
                <a:prstTxWarp prst="textNoShape">
                  <a:avLst/>
                </a:prstTxWarp>
              </a:bodyPr>
              <a:lstStyle/>
              <a:p>
                <a:endParaRPr lang="en-US"/>
              </a:p>
            </p:txBody>
          </p:sp>
        </p:grpSp>
        <p:grpSp>
          <p:nvGrpSpPr>
            <p:cNvPr id="31040" name="Group 1717"/>
            <p:cNvGrpSpPr>
              <a:grpSpLocks/>
            </p:cNvGrpSpPr>
            <p:nvPr/>
          </p:nvGrpSpPr>
          <p:grpSpPr bwMode="auto">
            <a:xfrm>
              <a:off x="1779" y="702"/>
              <a:ext cx="2973" cy="2933"/>
              <a:chOff x="1779" y="702"/>
              <a:chExt cx="2973" cy="2933"/>
            </a:xfrm>
          </p:grpSpPr>
          <p:sp>
            <p:nvSpPr>
              <p:cNvPr id="128204" name="Line 1718"/>
              <p:cNvSpPr>
                <a:spLocks noChangeShapeType="1"/>
              </p:cNvSpPr>
              <p:nvPr/>
            </p:nvSpPr>
            <p:spPr bwMode="auto">
              <a:xfrm flipV="1">
                <a:off x="4673" y="3089"/>
                <a:ext cx="57" cy="7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05" name="Line 1719"/>
              <p:cNvSpPr>
                <a:spLocks noChangeShapeType="1"/>
              </p:cNvSpPr>
              <p:nvPr/>
            </p:nvSpPr>
            <p:spPr bwMode="auto">
              <a:xfrm flipH="1">
                <a:off x="4644" y="3089"/>
                <a:ext cx="86"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06" name="Line 1720"/>
              <p:cNvSpPr>
                <a:spLocks noChangeShapeType="1"/>
              </p:cNvSpPr>
              <p:nvPr/>
            </p:nvSpPr>
            <p:spPr bwMode="auto">
              <a:xfrm flipV="1">
                <a:off x="4644" y="3239"/>
                <a:ext cx="47"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07" name="Line 1721"/>
              <p:cNvSpPr>
                <a:spLocks noChangeShapeType="1"/>
              </p:cNvSpPr>
              <p:nvPr/>
            </p:nvSpPr>
            <p:spPr bwMode="auto">
              <a:xfrm flipH="1">
                <a:off x="4626" y="3239"/>
                <a:ext cx="65" cy="2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08" name="Line 1722"/>
              <p:cNvSpPr>
                <a:spLocks noChangeShapeType="1"/>
              </p:cNvSpPr>
              <p:nvPr/>
            </p:nvSpPr>
            <p:spPr bwMode="auto">
              <a:xfrm flipV="1">
                <a:off x="4578" y="3429"/>
                <a:ext cx="29"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09" name="Line 1723"/>
              <p:cNvSpPr>
                <a:spLocks noChangeShapeType="1"/>
              </p:cNvSpPr>
              <p:nvPr/>
            </p:nvSpPr>
            <p:spPr bwMode="auto">
              <a:xfrm flipH="1" flipV="1">
                <a:off x="4574" y="3427"/>
                <a:ext cx="3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10" name="Line 1724"/>
              <p:cNvSpPr>
                <a:spLocks noChangeShapeType="1"/>
              </p:cNvSpPr>
              <p:nvPr/>
            </p:nvSpPr>
            <p:spPr bwMode="auto">
              <a:xfrm flipV="1">
                <a:off x="4561" y="3527"/>
                <a:ext cx="21"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11" name="Line 1725"/>
              <p:cNvSpPr>
                <a:spLocks noChangeShapeType="1"/>
              </p:cNvSpPr>
              <p:nvPr/>
            </p:nvSpPr>
            <p:spPr bwMode="auto">
              <a:xfrm flipH="1" flipV="1">
                <a:off x="4561" y="3526"/>
                <a:ext cx="21"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12" name="Line 1726"/>
              <p:cNvSpPr>
                <a:spLocks noChangeShapeType="1"/>
              </p:cNvSpPr>
              <p:nvPr/>
            </p:nvSpPr>
            <p:spPr bwMode="auto">
              <a:xfrm flipV="1">
                <a:off x="4576" y="3592"/>
                <a:ext cx="27"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13" name="Line 1727"/>
              <p:cNvSpPr>
                <a:spLocks noChangeShapeType="1"/>
              </p:cNvSpPr>
              <p:nvPr/>
            </p:nvSpPr>
            <p:spPr bwMode="auto">
              <a:xfrm flipH="1">
                <a:off x="4571" y="3592"/>
                <a:ext cx="32"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14" name="Freeform 1728"/>
              <p:cNvSpPr>
                <a:spLocks/>
              </p:cNvSpPr>
              <p:nvPr/>
            </p:nvSpPr>
            <p:spPr bwMode="auto">
              <a:xfrm>
                <a:off x="4604" y="741"/>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1 w 24"/>
                  <a:gd name="T19" fmla="*/ 1 h 24"/>
                  <a:gd name="T20" fmla="*/ 0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2"/>
                    </a:lnTo>
                    <a:lnTo>
                      <a:pt x="21" y="4"/>
                    </a:lnTo>
                    <a:lnTo>
                      <a:pt x="24" y="11"/>
                    </a:lnTo>
                    <a:lnTo>
                      <a:pt x="23"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15" name="Freeform 1729"/>
              <p:cNvSpPr>
                <a:spLocks/>
              </p:cNvSpPr>
              <p:nvPr/>
            </p:nvSpPr>
            <p:spPr bwMode="auto">
              <a:xfrm>
                <a:off x="4604" y="834"/>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2"/>
                    </a:lnTo>
                    <a:lnTo>
                      <a:pt x="21" y="4"/>
                    </a:lnTo>
                    <a:lnTo>
                      <a:pt x="24" y="11"/>
                    </a:lnTo>
                    <a:lnTo>
                      <a:pt x="23"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16" name="Freeform 1730"/>
              <p:cNvSpPr>
                <a:spLocks/>
              </p:cNvSpPr>
              <p:nvPr/>
            </p:nvSpPr>
            <p:spPr bwMode="auto">
              <a:xfrm>
                <a:off x="4604" y="927"/>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2"/>
                    </a:lnTo>
                    <a:lnTo>
                      <a:pt x="21" y="3"/>
                    </a:lnTo>
                    <a:lnTo>
                      <a:pt x="24" y="11"/>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17" name="Freeform 1731"/>
              <p:cNvSpPr>
                <a:spLocks/>
              </p:cNvSpPr>
              <p:nvPr/>
            </p:nvSpPr>
            <p:spPr bwMode="auto">
              <a:xfrm>
                <a:off x="4604" y="1020"/>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8" y="0"/>
                    </a:moveTo>
                    <a:lnTo>
                      <a:pt x="17" y="0"/>
                    </a:lnTo>
                    <a:lnTo>
                      <a:pt x="21" y="1"/>
                    </a:lnTo>
                    <a:lnTo>
                      <a:pt x="23" y="5"/>
                    </a:lnTo>
                    <a:lnTo>
                      <a:pt x="24" y="11"/>
                    </a:lnTo>
                    <a:lnTo>
                      <a:pt x="21" y="18"/>
                    </a:lnTo>
                    <a:lnTo>
                      <a:pt x="17" y="20"/>
                    </a:lnTo>
                    <a:lnTo>
                      <a:pt x="11" y="22"/>
                    </a:lnTo>
                    <a:lnTo>
                      <a:pt x="4" y="18"/>
                    </a:lnTo>
                    <a:lnTo>
                      <a:pt x="0" y="11"/>
                    </a:lnTo>
                    <a:lnTo>
                      <a:pt x="2" y="5"/>
                    </a:lnTo>
                    <a:lnTo>
                      <a:pt x="4" y="1"/>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18" name="Freeform 1732"/>
              <p:cNvSpPr>
                <a:spLocks/>
              </p:cNvSpPr>
              <p:nvPr/>
            </p:nvSpPr>
            <p:spPr bwMode="auto">
              <a:xfrm>
                <a:off x="4604" y="1115"/>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8" y="0"/>
                    </a:moveTo>
                    <a:lnTo>
                      <a:pt x="17" y="0"/>
                    </a:lnTo>
                    <a:lnTo>
                      <a:pt x="21" y="2"/>
                    </a:lnTo>
                    <a:lnTo>
                      <a:pt x="23" y="6"/>
                    </a:lnTo>
                    <a:lnTo>
                      <a:pt x="24" y="11"/>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19" name="Freeform 1733"/>
              <p:cNvSpPr>
                <a:spLocks/>
              </p:cNvSpPr>
              <p:nvPr/>
            </p:nvSpPr>
            <p:spPr bwMode="auto">
              <a:xfrm>
                <a:off x="4604" y="1207"/>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2"/>
                    </a:lnTo>
                    <a:lnTo>
                      <a:pt x="21" y="4"/>
                    </a:lnTo>
                    <a:lnTo>
                      <a:pt x="23" y="8"/>
                    </a:lnTo>
                    <a:lnTo>
                      <a:pt x="24" y="13"/>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20" name="Freeform 1734"/>
              <p:cNvSpPr>
                <a:spLocks/>
              </p:cNvSpPr>
              <p:nvPr/>
            </p:nvSpPr>
            <p:spPr bwMode="auto">
              <a:xfrm>
                <a:off x="4604" y="1299"/>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2"/>
                    </a:lnTo>
                    <a:lnTo>
                      <a:pt x="21" y="4"/>
                    </a:lnTo>
                    <a:lnTo>
                      <a:pt x="24" y="11"/>
                    </a:lnTo>
                    <a:lnTo>
                      <a:pt x="23"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21" name="Freeform 1735"/>
              <p:cNvSpPr>
                <a:spLocks/>
              </p:cNvSpPr>
              <p:nvPr/>
            </p:nvSpPr>
            <p:spPr bwMode="auto">
              <a:xfrm>
                <a:off x="4604" y="1392"/>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2"/>
                    </a:lnTo>
                    <a:lnTo>
                      <a:pt x="21" y="3"/>
                    </a:lnTo>
                    <a:lnTo>
                      <a:pt x="24" y="11"/>
                    </a:lnTo>
                    <a:lnTo>
                      <a:pt x="23"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22" name="Freeform 1736"/>
              <p:cNvSpPr>
                <a:spLocks/>
              </p:cNvSpPr>
              <p:nvPr/>
            </p:nvSpPr>
            <p:spPr bwMode="auto">
              <a:xfrm>
                <a:off x="4604" y="1485"/>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1"/>
                    </a:lnTo>
                    <a:lnTo>
                      <a:pt x="21" y="3"/>
                    </a:lnTo>
                    <a:lnTo>
                      <a:pt x="24" y="11"/>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23" name="Freeform 1737"/>
              <p:cNvSpPr>
                <a:spLocks/>
              </p:cNvSpPr>
              <p:nvPr/>
            </p:nvSpPr>
            <p:spPr bwMode="auto">
              <a:xfrm>
                <a:off x="4604" y="1578"/>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1 w 24"/>
                  <a:gd name="T17" fmla="*/ 0 h 23"/>
                  <a:gd name="T18" fmla="*/ 0 w 24"/>
                  <a:gd name="T19" fmla="*/ 0 h 23"/>
                  <a:gd name="T20" fmla="*/ 1 w 24"/>
                  <a:gd name="T21" fmla="*/ 0 h 23"/>
                  <a:gd name="T22" fmla="*/ 1 w 24"/>
                  <a:gd name="T23" fmla="*/ 0 h 23"/>
                  <a:gd name="T24" fmla="*/ 1 w 24"/>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3"/>
                  <a:gd name="T41" fmla="*/ 24 w 24"/>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3">
                    <a:moveTo>
                      <a:pt x="8" y="0"/>
                    </a:moveTo>
                    <a:lnTo>
                      <a:pt x="17" y="0"/>
                    </a:lnTo>
                    <a:lnTo>
                      <a:pt x="21" y="2"/>
                    </a:lnTo>
                    <a:lnTo>
                      <a:pt x="23" y="6"/>
                    </a:lnTo>
                    <a:lnTo>
                      <a:pt x="24" y="12"/>
                    </a:lnTo>
                    <a:lnTo>
                      <a:pt x="21" y="19"/>
                    </a:lnTo>
                    <a:lnTo>
                      <a:pt x="17" y="21"/>
                    </a:lnTo>
                    <a:lnTo>
                      <a:pt x="11" y="23"/>
                    </a:lnTo>
                    <a:lnTo>
                      <a:pt x="4" y="19"/>
                    </a:lnTo>
                    <a:lnTo>
                      <a:pt x="0" y="12"/>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24" name="Freeform 1738"/>
              <p:cNvSpPr>
                <a:spLocks/>
              </p:cNvSpPr>
              <p:nvPr/>
            </p:nvSpPr>
            <p:spPr bwMode="auto">
              <a:xfrm>
                <a:off x="4604" y="1670"/>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2"/>
                    </a:lnTo>
                    <a:lnTo>
                      <a:pt x="21" y="4"/>
                    </a:lnTo>
                    <a:lnTo>
                      <a:pt x="23" y="8"/>
                    </a:lnTo>
                    <a:lnTo>
                      <a:pt x="24" y="13"/>
                    </a:lnTo>
                    <a:lnTo>
                      <a:pt x="21" y="21"/>
                    </a:lnTo>
                    <a:lnTo>
                      <a:pt x="17" y="23"/>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25" name="Freeform 1739"/>
              <p:cNvSpPr>
                <a:spLocks/>
              </p:cNvSpPr>
              <p:nvPr/>
            </p:nvSpPr>
            <p:spPr bwMode="auto">
              <a:xfrm>
                <a:off x="4604" y="1763"/>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1 w 24"/>
                  <a:gd name="T19" fmla="*/ 1 h 24"/>
                  <a:gd name="T20" fmla="*/ 0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2"/>
                    </a:lnTo>
                    <a:lnTo>
                      <a:pt x="21" y="4"/>
                    </a:lnTo>
                    <a:lnTo>
                      <a:pt x="24" y="11"/>
                    </a:lnTo>
                    <a:lnTo>
                      <a:pt x="23"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26" name="Freeform 1740"/>
              <p:cNvSpPr>
                <a:spLocks/>
              </p:cNvSpPr>
              <p:nvPr/>
            </p:nvSpPr>
            <p:spPr bwMode="auto">
              <a:xfrm>
                <a:off x="4604" y="1858"/>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2"/>
                    </a:lnTo>
                    <a:lnTo>
                      <a:pt x="21" y="3"/>
                    </a:lnTo>
                    <a:lnTo>
                      <a:pt x="24" y="11"/>
                    </a:lnTo>
                    <a:lnTo>
                      <a:pt x="23"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27" name="Freeform 1741"/>
              <p:cNvSpPr>
                <a:spLocks/>
              </p:cNvSpPr>
              <p:nvPr/>
            </p:nvSpPr>
            <p:spPr bwMode="auto">
              <a:xfrm>
                <a:off x="4604" y="1951"/>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0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1" y="0"/>
                    </a:moveTo>
                    <a:lnTo>
                      <a:pt x="17" y="2"/>
                    </a:lnTo>
                    <a:lnTo>
                      <a:pt x="21" y="4"/>
                    </a:lnTo>
                    <a:lnTo>
                      <a:pt x="24" y="12"/>
                    </a:lnTo>
                    <a:lnTo>
                      <a:pt x="21" y="19"/>
                    </a:lnTo>
                    <a:lnTo>
                      <a:pt x="17" y="21"/>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28" name="Freeform 1742"/>
              <p:cNvSpPr>
                <a:spLocks/>
              </p:cNvSpPr>
              <p:nvPr/>
            </p:nvSpPr>
            <p:spPr bwMode="auto">
              <a:xfrm>
                <a:off x="4604" y="2044"/>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0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1" y="0"/>
                    </a:moveTo>
                    <a:lnTo>
                      <a:pt x="17" y="2"/>
                    </a:lnTo>
                    <a:lnTo>
                      <a:pt x="21" y="4"/>
                    </a:lnTo>
                    <a:lnTo>
                      <a:pt x="24" y="11"/>
                    </a:lnTo>
                    <a:lnTo>
                      <a:pt x="21" y="19"/>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29" name="Freeform 1743"/>
              <p:cNvSpPr>
                <a:spLocks/>
              </p:cNvSpPr>
              <p:nvPr/>
            </p:nvSpPr>
            <p:spPr bwMode="auto">
              <a:xfrm>
                <a:off x="4604" y="2137"/>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8" y="0"/>
                    </a:moveTo>
                    <a:lnTo>
                      <a:pt x="17" y="0"/>
                    </a:lnTo>
                    <a:lnTo>
                      <a:pt x="21" y="2"/>
                    </a:lnTo>
                    <a:lnTo>
                      <a:pt x="23" y="6"/>
                    </a:lnTo>
                    <a:lnTo>
                      <a:pt x="24" y="11"/>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30" name="Freeform 1744"/>
              <p:cNvSpPr>
                <a:spLocks/>
              </p:cNvSpPr>
              <p:nvPr/>
            </p:nvSpPr>
            <p:spPr bwMode="auto">
              <a:xfrm>
                <a:off x="4604" y="2229"/>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2"/>
                    </a:lnTo>
                    <a:lnTo>
                      <a:pt x="21" y="4"/>
                    </a:lnTo>
                    <a:lnTo>
                      <a:pt x="23" y="8"/>
                    </a:lnTo>
                    <a:lnTo>
                      <a:pt x="24" y="13"/>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31" name="Freeform 1745"/>
              <p:cNvSpPr>
                <a:spLocks/>
              </p:cNvSpPr>
              <p:nvPr/>
            </p:nvSpPr>
            <p:spPr bwMode="auto">
              <a:xfrm>
                <a:off x="4604" y="2321"/>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1 w 24"/>
                  <a:gd name="T19" fmla="*/ 1 h 22"/>
                  <a:gd name="T20" fmla="*/ 0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11" y="0"/>
                    </a:moveTo>
                    <a:lnTo>
                      <a:pt x="17" y="2"/>
                    </a:lnTo>
                    <a:lnTo>
                      <a:pt x="21" y="4"/>
                    </a:lnTo>
                    <a:lnTo>
                      <a:pt x="24" y="11"/>
                    </a:lnTo>
                    <a:lnTo>
                      <a:pt x="23" y="17"/>
                    </a:lnTo>
                    <a:lnTo>
                      <a:pt x="21" y="20"/>
                    </a:lnTo>
                    <a:lnTo>
                      <a:pt x="17" y="22"/>
                    </a:lnTo>
                    <a:lnTo>
                      <a:pt x="8" y="22"/>
                    </a:lnTo>
                    <a:lnTo>
                      <a:pt x="4" y="20"/>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32" name="Freeform 1746"/>
              <p:cNvSpPr>
                <a:spLocks/>
              </p:cNvSpPr>
              <p:nvPr/>
            </p:nvSpPr>
            <p:spPr bwMode="auto">
              <a:xfrm>
                <a:off x="4604" y="2414"/>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1 w 24"/>
                  <a:gd name="T19" fmla="*/ 1 h 22"/>
                  <a:gd name="T20" fmla="*/ 0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11" y="0"/>
                    </a:moveTo>
                    <a:lnTo>
                      <a:pt x="17" y="2"/>
                    </a:lnTo>
                    <a:lnTo>
                      <a:pt x="21" y="3"/>
                    </a:lnTo>
                    <a:lnTo>
                      <a:pt x="24" y="11"/>
                    </a:lnTo>
                    <a:lnTo>
                      <a:pt x="23" y="16"/>
                    </a:lnTo>
                    <a:lnTo>
                      <a:pt x="21" y="20"/>
                    </a:lnTo>
                    <a:lnTo>
                      <a:pt x="17" y="22"/>
                    </a:lnTo>
                    <a:lnTo>
                      <a:pt x="8" y="22"/>
                    </a:lnTo>
                    <a:lnTo>
                      <a:pt x="4" y="20"/>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33" name="Line 1747"/>
              <p:cNvSpPr>
                <a:spLocks noChangeShapeType="1"/>
              </p:cNvSpPr>
              <p:nvPr/>
            </p:nvSpPr>
            <p:spPr bwMode="auto">
              <a:xfrm>
                <a:off x="4610" y="2513"/>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34" name="Freeform 1748"/>
              <p:cNvSpPr>
                <a:spLocks/>
              </p:cNvSpPr>
              <p:nvPr/>
            </p:nvSpPr>
            <p:spPr bwMode="auto">
              <a:xfrm>
                <a:off x="4604" y="2600"/>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0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8" y="0"/>
                    </a:moveTo>
                    <a:lnTo>
                      <a:pt x="17" y="0"/>
                    </a:lnTo>
                    <a:lnTo>
                      <a:pt x="23" y="6"/>
                    </a:lnTo>
                    <a:lnTo>
                      <a:pt x="24" y="12"/>
                    </a:lnTo>
                    <a:lnTo>
                      <a:pt x="21" y="19"/>
                    </a:lnTo>
                    <a:lnTo>
                      <a:pt x="17" y="21"/>
                    </a:lnTo>
                    <a:lnTo>
                      <a:pt x="11" y="23"/>
                    </a:lnTo>
                    <a:lnTo>
                      <a:pt x="4" y="19"/>
                    </a:lnTo>
                    <a:lnTo>
                      <a:pt x="0" y="12"/>
                    </a:lnTo>
                    <a:lnTo>
                      <a:pt x="2" y="6"/>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35" name="Line 1749"/>
              <p:cNvSpPr>
                <a:spLocks noChangeShapeType="1"/>
              </p:cNvSpPr>
              <p:nvPr/>
            </p:nvSpPr>
            <p:spPr bwMode="auto">
              <a:xfrm flipH="1">
                <a:off x="4608" y="270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36" name="Line 1750"/>
              <p:cNvSpPr>
                <a:spLocks noChangeShapeType="1"/>
              </p:cNvSpPr>
              <p:nvPr/>
            </p:nvSpPr>
            <p:spPr bwMode="auto">
              <a:xfrm>
                <a:off x="4608" y="270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37" name="Freeform 1751"/>
              <p:cNvSpPr>
                <a:spLocks/>
              </p:cNvSpPr>
              <p:nvPr/>
            </p:nvSpPr>
            <p:spPr bwMode="auto">
              <a:xfrm>
                <a:off x="4604" y="2789"/>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1 w 24"/>
                  <a:gd name="T19" fmla="*/ 1 h 24"/>
                  <a:gd name="T20" fmla="*/ 0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1"/>
                    </a:lnTo>
                    <a:lnTo>
                      <a:pt x="21" y="3"/>
                    </a:lnTo>
                    <a:lnTo>
                      <a:pt x="24" y="11"/>
                    </a:lnTo>
                    <a:lnTo>
                      <a:pt x="23" y="16"/>
                    </a:lnTo>
                    <a:lnTo>
                      <a:pt x="21" y="20"/>
                    </a:lnTo>
                    <a:lnTo>
                      <a:pt x="17" y="22"/>
                    </a:lnTo>
                    <a:lnTo>
                      <a:pt x="11" y="24"/>
                    </a:lnTo>
                    <a:lnTo>
                      <a:pt x="4" y="20"/>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38" name="Line 1752"/>
              <p:cNvSpPr>
                <a:spLocks noChangeShapeType="1"/>
              </p:cNvSpPr>
              <p:nvPr/>
            </p:nvSpPr>
            <p:spPr bwMode="auto">
              <a:xfrm>
                <a:off x="4614" y="2885"/>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39" name="Line 1753"/>
              <p:cNvSpPr>
                <a:spLocks noChangeShapeType="1"/>
              </p:cNvSpPr>
              <p:nvPr/>
            </p:nvSpPr>
            <p:spPr bwMode="auto">
              <a:xfrm flipH="1" flipV="1">
                <a:off x="4614" y="2884"/>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40" name="Freeform 1754"/>
              <p:cNvSpPr>
                <a:spLocks/>
              </p:cNvSpPr>
              <p:nvPr/>
            </p:nvSpPr>
            <p:spPr bwMode="auto">
              <a:xfrm>
                <a:off x="4604" y="2975"/>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2"/>
                    </a:lnTo>
                    <a:lnTo>
                      <a:pt x="21" y="4"/>
                    </a:lnTo>
                    <a:lnTo>
                      <a:pt x="24" y="11"/>
                    </a:lnTo>
                    <a:lnTo>
                      <a:pt x="21" y="19"/>
                    </a:lnTo>
                    <a:lnTo>
                      <a:pt x="17" y="21"/>
                    </a:lnTo>
                    <a:lnTo>
                      <a:pt x="11" y="22"/>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41" name="Line 1755"/>
              <p:cNvSpPr>
                <a:spLocks noChangeShapeType="1"/>
              </p:cNvSpPr>
              <p:nvPr/>
            </p:nvSpPr>
            <p:spPr bwMode="auto">
              <a:xfrm flipH="1">
                <a:off x="4602" y="306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42" name="Line 1756"/>
              <p:cNvSpPr>
                <a:spLocks noChangeShapeType="1"/>
              </p:cNvSpPr>
              <p:nvPr/>
            </p:nvSpPr>
            <p:spPr bwMode="auto">
              <a:xfrm>
                <a:off x="4602" y="306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43" name="Line 1757"/>
              <p:cNvSpPr>
                <a:spLocks noChangeShapeType="1"/>
              </p:cNvSpPr>
              <p:nvPr/>
            </p:nvSpPr>
            <p:spPr bwMode="auto">
              <a:xfrm flipV="1">
                <a:off x="4635" y="3141"/>
                <a:ext cx="9"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44" name="Line 1758"/>
              <p:cNvSpPr>
                <a:spLocks noChangeShapeType="1"/>
              </p:cNvSpPr>
              <p:nvPr/>
            </p:nvSpPr>
            <p:spPr bwMode="auto">
              <a:xfrm flipH="1">
                <a:off x="4631" y="3141"/>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45" name="Line 1759"/>
              <p:cNvSpPr>
                <a:spLocks noChangeShapeType="1"/>
              </p:cNvSpPr>
              <p:nvPr/>
            </p:nvSpPr>
            <p:spPr bwMode="auto">
              <a:xfrm flipV="1">
                <a:off x="4693" y="3217"/>
                <a:ext cx="38"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46" name="Line 1760"/>
              <p:cNvSpPr>
                <a:spLocks noChangeShapeType="1"/>
              </p:cNvSpPr>
              <p:nvPr/>
            </p:nvSpPr>
            <p:spPr bwMode="auto">
              <a:xfrm flipH="1">
                <a:off x="4688" y="3217"/>
                <a:ext cx="4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47" name="Line 1761"/>
              <p:cNvSpPr>
                <a:spLocks noChangeShapeType="1"/>
              </p:cNvSpPr>
              <p:nvPr/>
            </p:nvSpPr>
            <p:spPr bwMode="auto">
              <a:xfrm flipH="1">
                <a:off x="4741" y="3274"/>
                <a:ext cx="1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48" name="Line 1762"/>
              <p:cNvSpPr>
                <a:spLocks noChangeShapeType="1"/>
              </p:cNvSpPr>
              <p:nvPr/>
            </p:nvSpPr>
            <p:spPr bwMode="auto">
              <a:xfrm flipH="1" flipV="1">
                <a:off x="4748" y="3504"/>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49" name="Freeform 1763"/>
              <p:cNvSpPr>
                <a:spLocks/>
              </p:cNvSpPr>
              <p:nvPr/>
            </p:nvSpPr>
            <p:spPr bwMode="auto">
              <a:xfrm>
                <a:off x="4697"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1 w 22"/>
                  <a:gd name="T19" fmla="*/ 1 h 24"/>
                  <a:gd name="T20" fmla="*/ 0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50" name="Freeform 1764"/>
              <p:cNvSpPr>
                <a:spLocks/>
              </p:cNvSpPr>
              <p:nvPr/>
            </p:nvSpPr>
            <p:spPr bwMode="auto">
              <a:xfrm>
                <a:off x="4697" y="834"/>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4"/>
                    </a:lnTo>
                    <a:lnTo>
                      <a:pt x="22" y="7"/>
                    </a:lnTo>
                    <a:lnTo>
                      <a:pt x="22"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51" name="Freeform 1765"/>
              <p:cNvSpPr>
                <a:spLocks/>
              </p:cNvSpPr>
              <p:nvPr/>
            </p:nvSpPr>
            <p:spPr bwMode="auto">
              <a:xfrm>
                <a:off x="4697"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2"/>
                    </a:lnTo>
                    <a:lnTo>
                      <a:pt x="21" y="3"/>
                    </a:lnTo>
                    <a:lnTo>
                      <a:pt x="22" y="7"/>
                    </a:lnTo>
                    <a:lnTo>
                      <a:pt x="22" y="15"/>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52" name="Freeform 1766"/>
              <p:cNvSpPr>
                <a:spLocks/>
              </p:cNvSpPr>
              <p:nvPr/>
            </p:nvSpPr>
            <p:spPr bwMode="auto">
              <a:xfrm>
                <a:off x="4697" y="1020"/>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1"/>
                    </a:lnTo>
                    <a:lnTo>
                      <a:pt x="22" y="5"/>
                    </a:lnTo>
                    <a:lnTo>
                      <a:pt x="22" y="14"/>
                    </a:lnTo>
                    <a:lnTo>
                      <a:pt x="21" y="18"/>
                    </a:lnTo>
                    <a:lnTo>
                      <a:pt x="17" y="20"/>
                    </a:lnTo>
                    <a:lnTo>
                      <a:pt x="11" y="22"/>
                    </a:lnTo>
                    <a:lnTo>
                      <a:pt x="4" y="18"/>
                    </a:lnTo>
                    <a:lnTo>
                      <a:pt x="0" y="11"/>
                    </a:lnTo>
                    <a:lnTo>
                      <a:pt x="2" y="5"/>
                    </a:lnTo>
                    <a:lnTo>
                      <a:pt x="4" y="1"/>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53" name="Freeform 1767"/>
              <p:cNvSpPr>
                <a:spLocks/>
              </p:cNvSpPr>
              <p:nvPr/>
            </p:nvSpPr>
            <p:spPr bwMode="auto">
              <a:xfrm>
                <a:off x="4697" y="1115"/>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2"/>
                    </a:lnTo>
                    <a:lnTo>
                      <a:pt x="22" y="6"/>
                    </a:lnTo>
                    <a:lnTo>
                      <a:pt x="22" y="15"/>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54" name="Freeform 1768"/>
              <p:cNvSpPr>
                <a:spLocks/>
              </p:cNvSpPr>
              <p:nvPr/>
            </p:nvSpPr>
            <p:spPr bwMode="auto">
              <a:xfrm>
                <a:off x="4697" y="1207"/>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55" name="Freeform 1769"/>
              <p:cNvSpPr>
                <a:spLocks/>
              </p:cNvSpPr>
              <p:nvPr/>
            </p:nvSpPr>
            <p:spPr bwMode="auto">
              <a:xfrm>
                <a:off x="4697" y="1299"/>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4"/>
                    </a:lnTo>
                    <a:lnTo>
                      <a:pt x="22" y="7"/>
                    </a:lnTo>
                    <a:lnTo>
                      <a:pt x="22"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56" name="Freeform 1770"/>
              <p:cNvSpPr>
                <a:spLocks/>
              </p:cNvSpPr>
              <p:nvPr/>
            </p:nvSpPr>
            <p:spPr bwMode="auto">
              <a:xfrm>
                <a:off x="4697" y="1392"/>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3"/>
                    </a:lnTo>
                    <a:lnTo>
                      <a:pt x="22" y="7"/>
                    </a:lnTo>
                    <a:lnTo>
                      <a:pt x="22"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57" name="Freeform 1771"/>
              <p:cNvSpPr>
                <a:spLocks/>
              </p:cNvSpPr>
              <p:nvPr/>
            </p:nvSpPr>
            <p:spPr bwMode="auto">
              <a:xfrm>
                <a:off x="4697"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1"/>
                    </a:lnTo>
                    <a:lnTo>
                      <a:pt x="21" y="3"/>
                    </a:lnTo>
                    <a:lnTo>
                      <a:pt x="22" y="7"/>
                    </a:lnTo>
                    <a:lnTo>
                      <a:pt x="22" y="14"/>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58" name="Freeform 1772"/>
              <p:cNvSpPr>
                <a:spLocks/>
              </p:cNvSpPr>
              <p:nvPr/>
            </p:nvSpPr>
            <p:spPr bwMode="auto">
              <a:xfrm>
                <a:off x="4697"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1 w 22"/>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3"/>
                  <a:gd name="T41" fmla="*/ 22 w 2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3">
                    <a:moveTo>
                      <a:pt x="8" y="0"/>
                    </a:moveTo>
                    <a:lnTo>
                      <a:pt x="17" y="0"/>
                    </a:lnTo>
                    <a:lnTo>
                      <a:pt x="21" y="2"/>
                    </a:lnTo>
                    <a:lnTo>
                      <a:pt x="22" y="6"/>
                    </a:lnTo>
                    <a:lnTo>
                      <a:pt x="22" y="15"/>
                    </a:lnTo>
                    <a:lnTo>
                      <a:pt x="21" y="19"/>
                    </a:lnTo>
                    <a:lnTo>
                      <a:pt x="17" y="21"/>
                    </a:lnTo>
                    <a:lnTo>
                      <a:pt x="11" y="23"/>
                    </a:lnTo>
                    <a:lnTo>
                      <a:pt x="4" y="19"/>
                    </a:lnTo>
                    <a:lnTo>
                      <a:pt x="0" y="12"/>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59" name="Freeform 1773"/>
              <p:cNvSpPr>
                <a:spLocks/>
              </p:cNvSpPr>
              <p:nvPr/>
            </p:nvSpPr>
            <p:spPr bwMode="auto">
              <a:xfrm>
                <a:off x="4697"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3"/>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60" name="Freeform 1774"/>
              <p:cNvSpPr>
                <a:spLocks/>
              </p:cNvSpPr>
              <p:nvPr/>
            </p:nvSpPr>
            <p:spPr bwMode="auto">
              <a:xfrm>
                <a:off x="4697"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1 w 22"/>
                  <a:gd name="T19" fmla="*/ 1 h 24"/>
                  <a:gd name="T20" fmla="*/ 0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61" name="Freeform 1775"/>
              <p:cNvSpPr>
                <a:spLocks/>
              </p:cNvSpPr>
              <p:nvPr/>
            </p:nvSpPr>
            <p:spPr bwMode="auto">
              <a:xfrm>
                <a:off x="4697"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3"/>
                    </a:lnTo>
                    <a:lnTo>
                      <a:pt x="22" y="7"/>
                    </a:lnTo>
                    <a:lnTo>
                      <a:pt x="22"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62" name="Freeform 1776"/>
              <p:cNvSpPr>
                <a:spLocks/>
              </p:cNvSpPr>
              <p:nvPr/>
            </p:nvSpPr>
            <p:spPr bwMode="auto">
              <a:xfrm>
                <a:off x="4697"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63" name="Freeform 1777"/>
              <p:cNvSpPr>
                <a:spLocks/>
              </p:cNvSpPr>
              <p:nvPr/>
            </p:nvSpPr>
            <p:spPr bwMode="auto">
              <a:xfrm>
                <a:off x="4697"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64" name="Freeform 1778"/>
              <p:cNvSpPr>
                <a:spLocks/>
              </p:cNvSpPr>
              <p:nvPr/>
            </p:nvSpPr>
            <p:spPr bwMode="auto">
              <a:xfrm>
                <a:off x="4697"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2"/>
                    </a:lnTo>
                    <a:lnTo>
                      <a:pt x="22" y="6"/>
                    </a:lnTo>
                    <a:lnTo>
                      <a:pt x="22" y="15"/>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65" name="Freeform 1779"/>
              <p:cNvSpPr>
                <a:spLocks/>
              </p:cNvSpPr>
              <p:nvPr/>
            </p:nvSpPr>
            <p:spPr bwMode="auto">
              <a:xfrm>
                <a:off x="4697"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66" name="Freeform 1780"/>
              <p:cNvSpPr>
                <a:spLocks/>
              </p:cNvSpPr>
              <p:nvPr/>
            </p:nvSpPr>
            <p:spPr bwMode="auto">
              <a:xfrm>
                <a:off x="4697"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1 w 22"/>
                  <a:gd name="T19" fmla="*/ 1 h 22"/>
                  <a:gd name="T20" fmla="*/ 0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7" y="2"/>
                    </a:lnTo>
                    <a:lnTo>
                      <a:pt x="21" y="4"/>
                    </a:lnTo>
                    <a:lnTo>
                      <a:pt x="22" y="7"/>
                    </a:lnTo>
                    <a:lnTo>
                      <a:pt x="22" y="17"/>
                    </a:lnTo>
                    <a:lnTo>
                      <a:pt x="21" y="20"/>
                    </a:lnTo>
                    <a:lnTo>
                      <a:pt x="17" y="22"/>
                    </a:lnTo>
                    <a:lnTo>
                      <a:pt x="8" y="22"/>
                    </a:lnTo>
                    <a:lnTo>
                      <a:pt x="4" y="20"/>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67" name="Freeform 1781"/>
              <p:cNvSpPr>
                <a:spLocks/>
              </p:cNvSpPr>
              <p:nvPr/>
            </p:nvSpPr>
            <p:spPr bwMode="auto">
              <a:xfrm>
                <a:off x="4697" y="2414"/>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1 w 22"/>
                  <a:gd name="T19" fmla="*/ 1 h 22"/>
                  <a:gd name="T20" fmla="*/ 0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7" y="2"/>
                    </a:lnTo>
                    <a:lnTo>
                      <a:pt x="21" y="3"/>
                    </a:lnTo>
                    <a:lnTo>
                      <a:pt x="22" y="7"/>
                    </a:lnTo>
                    <a:lnTo>
                      <a:pt x="22" y="16"/>
                    </a:lnTo>
                    <a:lnTo>
                      <a:pt x="21" y="20"/>
                    </a:lnTo>
                    <a:lnTo>
                      <a:pt x="17" y="22"/>
                    </a:lnTo>
                    <a:lnTo>
                      <a:pt x="8" y="22"/>
                    </a:lnTo>
                    <a:lnTo>
                      <a:pt x="4" y="20"/>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68" name="Freeform 1782"/>
              <p:cNvSpPr>
                <a:spLocks/>
              </p:cNvSpPr>
              <p:nvPr/>
            </p:nvSpPr>
            <p:spPr bwMode="auto">
              <a:xfrm>
                <a:off x="4697" y="250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1"/>
                    </a:lnTo>
                    <a:lnTo>
                      <a:pt x="21" y="3"/>
                    </a:lnTo>
                    <a:lnTo>
                      <a:pt x="22" y="7"/>
                    </a:lnTo>
                    <a:lnTo>
                      <a:pt x="22" y="14"/>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69" name="Freeform 1783"/>
              <p:cNvSpPr>
                <a:spLocks/>
              </p:cNvSpPr>
              <p:nvPr/>
            </p:nvSpPr>
            <p:spPr bwMode="auto">
              <a:xfrm>
                <a:off x="4697" y="2600"/>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3"/>
                  <a:gd name="T35" fmla="*/ 22 w 2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3">
                    <a:moveTo>
                      <a:pt x="8" y="0"/>
                    </a:moveTo>
                    <a:lnTo>
                      <a:pt x="17" y="0"/>
                    </a:lnTo>
                    <a:lnTo>
                      <a:pt x="22" y="6"/>
                    </a:lnTo>
                    <a:lnTo>
                      <a:pt x="22" y="15"/>
                    </a:lnTo>
                    <a:lnTo>
                      <a:pt x="21" y="19"/>
                    </a:lnTo>
                    <a:lnTo>
                      <a:pt x="17" y="21"/>
                    </a:lnTo>
                    <a:lnTo>
                      <a:pt x="11" y="23"/>
                    </a:lnTo>
                    <a:lnTo>
                      <a:pt x="4" y="19"/>
                    </a:lnTo>
                    <a:lnTo>
                      <a:pt x="0" y="12"/>
                    </a:lnTo>
                    <a:lnTo>
                      <a:pt x="2" y="6"/>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70" name="Freeform 1784"/>
              <p:cNvSpPr>
                <a:spLocks/>
              </p:cNvSpPr>
              <p:nvPr/>
            </p:nvSpPr>
            <p:spPr bwMode="auto">
              <a:xfrm>
                <a:off x="4697" y="2692"/>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3"/>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271" name="Line 1785"/>
              <p:cNvSpPr>
                <a:spLocks noChangeShapeType="1"/>
              </p:cNvSpPr>
              <p:nvPr/>
            </p:nvSpPr>
            <p:spPr bwMode="auto">
              <a:xfrm flipH="1">
                <a:off x="4699" y="2792"/>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72" name="Line 1786"/>
              <p:cNvSpPr>
                <a:spLocks noChangeShapeType="1"/>
              </p:cNvSpPr>
              <p:nvPr/>
            </p:nvSpPr>
            <p:spPr bwMode="auto">
              <a:xfrm>
                <a:off x="4699" y="2792"/>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73" name="Line 1787"/>
              <p:cNvSpPr>
                <a:spLocks noChangeShapeType="1"/>
              </p:cNvSpPr>
              <p:nvPr/>
            </p:nvSpPr>
            <p:spPr bwMode="auto">
              <a:xfrm flipH="1">
                <a:off x="4699" y="288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74" name="Line 1788"/>
              <p:cNvSpPr>
                <a:spLocks noChangeShapeType="1"/>
              </p:cNvSpPr>
              <p:nvPr/>
            </p:nvSpPr>
            <p:spPr bwMode="auto">
              <a:xfrm>
                <a:off x="4699" y="2884"/>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75" name="Line 1789"/>
              <p:cNvSpPr>
                <a:spLocks noChangeShapeType="1"/>
              </p:cNvSpPr>
              <p:nvPr/>
            </p:nvSpPr>
            <p:spPr bwMode="auto">
              <a:xfrm flipH="1">
                <a:off x="4699" y="2975"/>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76" name="Line 1790"/>
              <p:cNvSpPr>
                <a:spLocks noChangeShapeType="1"/>
              </p:cNvSpPr>
              <p:nvPr/>
            </p:nvSpPr>
            <p:spPr bwMode="auto">
              <a:xfrm>
                <a:off x="4699" y="2975"/>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77" name="Line 1791"/>
              <p:cNvSpPr>
                <a:spLocks noChangeShapeType="1"/>
              </p:cNvSpPr>
              <p:nvPr/>
            </p:nvSpPr>
            <p:spPr bwMode="auto">
              <a:xfrm flipH="1">
                <a:off x="4688" y="3071"/>
                <a:ext cx="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78" name="Line 1792"/>
              <p:cNvSpPr>
                <a:spLocks noChangeShapeType="1"/>
              </p:cNvSpPr>
              <p:nvPr/>
            </p:nvSpPr>
            <p:spPr bwMode="auto">
              <a:xfrm>
                <a:off x="4688" y="3073"/>
                <a:ext cx="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79" name="Line 1793"/>
              <p:cNvSpPr>
                <a:spLocks noChangeShapeType="1"/>
              </p:cNvSpPr>
              <p:nvPr/>
            </p:nvSpPr>
            <p:spPr bwMode="auto">
              <a:xfrm>
                <a:off x="4706" y="3170"/>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80" name="Line 1794"/>
              <p:cNvSpPr>
                <a:spLocks noChangeShapeType="1"/>
              </p:cNvSpPr>
              <p:nvPr/>
            </p:nvSpPr>
            <p:spPr bwMode="auto">
              <a:xfrm flipH="1" flipV="1">
                <a:off x="4708" y="3170"/>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81" name="Line 1795"/>
              <p:cNvSpPr>
                <a:spLocks noChangeShapeType="1"/>
              </p:cNvSpPr>
              <p:nvPr/>
            </p:nvSpPr>
            <p:spPr bwMode="auto">
              <a:xfrm flipV="1">
                <a:off x="4733" y="3261"/>
                <a:ext cx="1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82" name="Line 1796"/>
              <p:cNvSpPr>
                <a:spLocks noChangeShapeType="1"/>
              </p:cNvSpPr>
              <p:nvPr/>
            </p:nvSpPr>
            <p:spPr bwMode="auto">
              <a:xfrm flipH="1" flipV="1">
                <a:off x="4733" y="3255"/>
                <a:ext cx="15"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83" name="Line 1797"/>
              <p:cNvSpPr>
                <a:spLocks noChangeShapeType="1"/>
              </p:cNvSpPr>
              <p:nvPr/>
            </p:nvSpPr>
            <p:spPr bwMode="auto">
              <a:xfrm flipV="1">
                <a:off x="1821" y="743"/>
                <a:ext cx="58"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84" name="Line 1798"/>
              <p:cNvSpPr>
                <a:spLocks noChangeShapeType="1"/>
              </p:cNvSpPr>
              <p:nvPr/>
            </p:nvSpPr>
            <p:spPr bwMode="auto">
              <a:xfrm flipH="1">
                <a:off x="1779" y="840"/>
                <a:ext cx="4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85" name="Line 1799"/>
              <p:cNvSpPr>
                <a:spLocks noChangeShapeType="1"/>
              </p:cNvSpPr>
              <p:nvPr/>
            </p:nvSpPr>
            <p:spPr bwMode="auto">
              <a:xfrm flipH="1">
                <a:off x="1804" y="932"/>
                <a:ext cx="1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86" name="Line 1800"/>
              <p:cNvSpPr>
                <a:spLocks noChangeShapeType="1"/>
              </p:cNvSpPr>
              <p:nvPr/>
            </p:nvSpPr>
            <p:spPr bwMode="auto">
              <a:xfrm flipV="1">
                <a:off x="1821" y="1020"/>
                <a:ext cx="24"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87" name="Line 1801"/>
              <p:cNvSpPr>
                <a:spLocks noChangeShapeType="1"/>
              </p:cNvSpPr>
              <p:nvPr/>
            </p:nvSpPr>
            <p:spPr bwMode="auto">
              <a:xfrm flipV="1">
                <a:off x="1821" y="1113"/>
                <a:ext cx="36"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88" name="Line 1802"/>
              <p:cNvSpPr>
                <a:spLocks noChangeShapeType="1"/>
              </p:cNvSpPr>
              <p:nvPr/>
            </p:nvSpPr>
            <p:spPr bwMode="auto">
              <a:xfrm flipV="1">
                <a:off x="1821" y="1179"/>
                <a:ext cx="47"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89" name="Line 1803"/>
              <p:cNvSpPr>
                <a:spLocks noChangeShapeType="1"/>
              </p:cNvSpPr>
              <p:nvPr/>
            </p:nvSpPr>
            <p:spPr bwMode="auto">
              <a:xfrm flipV="1">
                <a:off x="1821" y="1267"/>
                <a:ext cx="83"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90" name="Line 1804"/>
              <p:cNvSpPr>
                <a:spLocks noChangeShapeType="1"/>
              </p:cNvSpPr>
              <p:nvPr/>
            </p:nvSpPr>
            <p:spPr bwMode="auto">
              <a:xfrm flipV="1">
                <a:off x="1821" y="1377"/>
                <a:ext cx="73"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91" name="Line 1805"/>
              <p:cNvSpPr>
                <a:spLocks noChangeShapeType="1"/>
              </p:cNvSpPr>
              <p:nvPr/>
            </p:nvSpPr>
            <p:spPr bwMode="auto">
              <a:xfrm>
                <a:off x="1821" y="1491"/>
                <a:ext cx="79"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92" name="Line 1806"/>
              <p:cNvSpPr>
                <a:spLocks noChangeShapeType="1"/>
              </p:cNvSpPr>
              <p:nvPr/>
            </p:nvSpPr>
            <p:spPr bwMode="auto">
              <a:xfrm>
                <a:off x="1821" y="1584"/>
                <a:ext cx="14" cy="3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93" name="Line 1807"/>
              <p:cNvSpPr>
                <a:spLocks noChangeShapeType="1"/>
              </p:cNvSpPr>
              <p:nvPr/>
            </p:nvSpPr>
            <p:spPr bwMode="auto">
              <a:xfrm>
                <a:off x="1821" y="1677"/>
                <a:ext cx="7"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94" name="Line 1808"/>
              <p:cNvSpPr>
                <a:spLocks noChangeShapeType="1"/>
              </p:cNvSpPr>
              <p:nvPr/>
            </p:nvSpPr>
            <p:spPr bwMode="auto">
              <a:xfrm>
                <a:off x="1821" y="1769"/>
                <a:ext cx="0"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95" name="Line 1809"/>
              <p:cNvSpPr>
                <a:spLocks noChangeShapeType="1"/>
              </p:cNvSpPr>
              <p:nvPr/>
            </p:nvSpPr>
            <p:spPr bwMode="auto">
              <a:xfrm>
                <a:off x="1821" y="1863"/>
                <a:ext cx="3"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96" name="Line 1810"/>
              <p:cNvSpPr>
                <a:spLocks noChangeShapeType="1"/>
              </p:cNvSpPr>
              <p:nvPr/>
            </p:nvSpPr>
            <p:spPr bwMode="auto">
              <a:xfrm flipV="1">
                <a:off x="1821" y="1916"/>
                <a:ext cx="0"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97" name="Line 1811"/>
              <p:cNvSpPr>
                <a:spLocks noChangeShapeType="1"/>
              </p:cNvSpPr>
              <p:nvPr/>
            </p:nvSpPr>
            <p:spPr bwMode="auto">
              <a:xfrm flipV="1">
                <a:off x="1821" y="2004"/>
                <a:ext cx="49"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98" name="Line 1812"/>
              <p:cNvSpPr>
                <a:spLocks noChangeShapeType="1"/>
              </p:cNvSpPr>
              <p:nvPr/>
            </p:nvSpPr>
            <p:spPr bwMode="auto">
              <a:xfrm>
                <a:off x="1821" y="2142"/>
                <a:ext cx="34" cy="13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99" name="Line 1813"/>
              <p:cNvSpPr>
                <a:spLocks noChangeShapeType="1"/>
              </p:cNvSpPr>
              <p:nvPr/>
            </p:nvSpPr>
            <p:spPr bwMode="auto">
              <a:xfrm>
                <a:off x="1821" y="2235"/>
                <a:ext cx="38" cy="27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00" name="Line 1814"/>
              <p:cNvSpPr>
                <a:spLocks noChangeShapeType="1"/>
              </p:cNvSpPr>
              <p:nvPr/>
            </p:nvSpPr>
            <p:spPr bwMode="auto">
              <a:xfrm>
                <a:off x="1821" y="2327"/>
                <a:ext cx="62" cy="15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01" name="Line 1815"/>
              <p:cNvSpPr>
                <a:spLocks noChangeShapeType="1"/>
              </p:cNvSpPr>
              <p:nvPr/>
            </p:nvSpPr>
            <p:spPr bwMode="auto">
              <a:xfrm flipH="1">
                <a:off x="1790" y="2420"/>
                <a:ext cx="31"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02" name="Line 1816"/>
              <p:cNvSpPr>
                <a:spLocks noChangeShapeType="1"/>
              </p:cNvSpPr>
              <p:nvPr/>
            </p:nvSpPr>
            <p:spPr bwMode="auto">
              <a:xfrm flipV="1">
                <a:off x="1821" y="2509"/>
                <a:ext cx="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03" name="Line 1817"/>
              <p:cNvSpPr>
                <a:spLocks noChangeShapeType="1"/>
              </p:cNvSpPr>
              <p:nvPr/>
            </p:nvSpPr>
            <p:spPr bwMode="auto">
              <a:xfrm>
                <a:off x="1821" y="2608"/>
                <a:ext cx="3"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04" name="Line 1818"/>
              <p:cNvSpPr>
                <a:spLocks noChangeShapeType="1"/>
              </p:cNvSpPr>
              <p:nvPr/>
            </p:nvSpPr>
            <p:spPr bwMode="auto">
              <a:xfrm flipH="1">
                <a:off x="1819" y="270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05" name="Line 1819"/>
              <p:cNvSpPr>
                <a:spLocks noChangeShapeType="1"/>
              </p:cNvSpPr>
              <p:nvPr/>
            </p:nvSpPr>
            <p:spPr bwMode="auto">
              <a:xfrm flipH="1" flipV="1">
                <a:off x="1819" y="2791"/>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06" name="Line 1820"/>
              <p:cNvSpPr>
                <a:spLocks noChangeShapeType="1"/>
              </p:cNvSpPr>
              <p:nvPr/>
            </p:nvSpPr>
            <p:spPr bwMode="auto">
              <a:xfrm flipV="1">
                <a:off x="1821" y="2884"/>
                <a:ext cx="3"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07" name="Line 1821"/>
              <p:cNvSpPr>
                <a:spLocks noChangeShapeType="1"/>
              </p:cNvSpPr>
              <p:nvPr/>
            </p:nvSpPr>
            <p:spPr bwMode="auto">
              <a:xfrm>
                <a:off x="1821" y="2978"/>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08" name="Freeform 1822"/>
              <p:cNvSpPr>
                <a:spLocks/>
              </p:cNvSpPr>
              <p:nvPr/>
            </p:nvSpPr>
            <p:spPr bwMode="auto">
              <a:xfrm>
                <a:off x="1815" y="3066"/>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1"/>
                    </a:lnTo>
                    <a:lnTo>
                      <a:pt x="19" y="19"/>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09" name="Freeform 1823"/>
              <p:cNvSpPr>
                <a:spLocks/>
              </p:cNvSpPr>
              <p:nvPr/>
            </p:nvSpPr>
            <p:spPr bwMode="auto">
              <a:xfrm>
                <a:off x="1815" y="3159"/>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7" y="0"/>
                    </a:moveTo>
                    <a:lnTo>
                      <a:pt x="15" y="0"/>
                    </a:lnTo>
                    <a:lnTo>
                      <a:pt x="20" y="6"/>
                    </a:lnTo>
                    <a:lnTo>
                      <a:pt x="22" y="11"/>
                    </a:lnTo>
                    <a:lnTo>
                      <a:pt x="19" y="19"/>
                    </a:lnTo>
                    <a:lnTo>
                      <a:pt x="11" y="22"/>
                    </a:lnTo>
                    <a:lnTo>
                      <a:pt x="4" y="19"/>
                    </a:lnTo>
                    <a:lnTo>
                      <a:pt x="0" y="11"/>
                    </a:lnTo>
                    <a:lnTo>
                      <a:pt x="2" y="6"/>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10" name="Freeform 1824"/>
              <p:cNvSpPr>
                <a:spLocks/>
              </p:cNvSpPr>
              <p:nvPr/>
            </p:nvSpPr>
            <p:spPr bwMode="auto">
              <a:xfrm>
                <a:off x="1815" y="325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11" name="Freeform 1825"/>
              <p:cNvSpPr>
                <a:spLocks/>
              </p:cNvSpPr>
              <p:nvPr/>
            </p:nvSpPr>
            <p:spPr bwMode="auto">
              <a:xfrm>
                <a:off x="1815" y="334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9" y="3"/>
                    </a:lnTo>
                    <a:lnTo>
                      <a:pt x="22" y="11"/>
                    </a:lnTo>
                    <a:lnTo>
                      <a:pt x="20" y="16"/>
                    </a:lnTo>
                    <a:lnTo>
                      <a:pt x="19" y="20"/>
                    </a:lnTo>
                    <a:lnTo>
                      <a:pt x="15" y="22"/>
                    </a:lnTo>
                    <a:lnTo>
                      <a:pt x="7" y="22"/>
                    </a:lnTo>
                    <a:lnTo>
                      <a:pt x="4" y="20"/>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12" name="Freeform 1826"/>
              <p:cNvSpPr>
                <a:spLocks/>
              </p:cNvSpPr>
              <p:nvPr/>
            </p:nvSpPr>
            <p:spPr bwMode="auto">
              <a:xfrm>
                <a:off x="1815" y="343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9" y="4"/>
                    </a:lnTo>
                    <a:lnTo>
                      <a:pt x="22" y="12"/>
                    </a:lnTo>
                    <a:lnTo>
                      <a:pt x="20" y="17"/>
                    </a:lnTo>
                    <a:lnTo>
                      <a:pt x="19" y="21"/>
                    </a:lnTo>
                    <a:lnTo>
                      <a:pt x="15" y="23"/>
                    </a:lnTo>
                    <a:lnTo>
                      <a:pt x="7" y="23"/>
                    </a:lnTo>
                    <a:lnTo>
                      <a:pt x="4" y="21"/>
                    </a:lnTo>
                    <a:lnTo>
                      <a:pt x="2" y="17"/>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13" name="Freeform 1827"/>
              <p:cNvSpPr>
                <a:spLocks/>
              </p:cNvSpPr>
              <p:nvPr/>
            </p:nvSpPr>
            <p:spPr bwMode="auto">
              <a:xfrm>
                <a:off x="1815" y="353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1"/>
                    </a:lnTo>
                    <a:lnTo>
                      <a:pt x="19" y="19"/>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14" name="Freeform 1828"/>
              <p:cNvSpPr>
                <a:spLocks/>
              </p:cNvSpPr>
              <p:nvPr/>
            </p:nvSpPr>
            <p:spPr bwMode="auto">
              <a:xfrm>
                <a:off x="1815" y="3624"/>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7" y="0"/>
                    </a:moveTo>
                    <a:lnTo>
                      <a:pt x="15" y="0"/>
                    </a:lnTo>
                    <a:lnTo>
                      <a:pt x="20" y="6"/>
                    </a:lnTo>
                    <a:lnTo>
                      <a:pt x="22" y="11"/>
                    </a:lnTo>
                    <a:lnTo>
                      <a:pt x="19" y="19"/>
                    </a:lnTo>
                    <a:lnTo>
                      <a:pt x="11" y="22"/>
                    </a:lnTo>
                    <a:lnTo>
                      <a:pt x="4" y="19"/>
                    </a:lnTo>
                    <a:lnTo>
                      <a:pt x="0" y="11"/>
                    </a:lnTo>
                    <a:lnTo>
                      <a:pt x="2" y="6"/>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15" name="Line 1829"/>
              <p:cNvSpPr>
                <a:spLocks noChangeShapeType="1"/>
              </p:cNvSpPr>
              <p:nvPr/>
            </p:nvSpPr>
            <p:spPr bwMode="auto">
              <a:xfrm flipV="1">
                <a:off x="1914" y="702"/>
                <a:ext cx="13"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16" name="Line 1830"/>
              <p:cNvSpPr>
                <a:spLocks noChangeShapeType="1"/>
              </p:cNvSpPr>
              <p:nvPr/>
            </p:nvSpPr>
            <p:spPr bwMode="auto">
              <a:xfrm flipH="1" flipV="1">
                <a:off x="1870" y="809"/>
                <a:ext cx="44"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17" name="Line 1831"/>
              <p:cNvSpPr>
                <a:spLocks noChangeShapeType="1"/>
              </p:cNvSpPr>
              <p:nvPr/>
            </p:nvSpPr>
            <p:spPr bwMode="auto">
              <a:xfrm flipH="1">
                <a:off x="1868" y="932"/>
                <a:ext cx="46" cy="3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18" name="Line 1832"/>
              <p:cNvSpPr>
                <a:spLocks noChangeShapeType="1"/>
              </p:cNvSpPr>
              <p:nvPr/>
            </p:nvSpPr>
            <p:spPr bwMode="auto">
              <a:xfrm flipH="1">
                <a:off x="1908" y="1025"/>
                <a:ext cx="6"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19" name="Line 1833"/>
              <p:cNvSpPr>
                <a:spLocks noChangeShapeType="1"/>
              </p:cNvSpPr>
              <p:nvPr/>
            </p:nvSpPr>
            <p:spPr bwMode="auto">
              <a:xfrm flipH="1">
                <a:off x="1908" y="1120"/>
                <a:ext cx="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20" name="Line 1834"/>
              <p:cNvSpPr>
                <a:spLocks noChangeShapeType="1"/>
              </p:cNvSpPr>
              <p:nvPr/>
            </p:nvSpPr>
            <p:spPr bwMode="auto">
              <a:xfrm flipV="1">
                <a:off x="1914" y="1202"/>
                <a:ext cx="13"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21" name="Line 1835"/>
              <p:cNvSpPr>
                <a:spLocks noChangeShapeType="1"/>
              </p:cNvSpPr>
              <p:nvPr/>
            </p:nvSpPr>
            <p:spPr bwMode="auto">
              <a:xfrm flipV="1">
                <a:off x="1914" y="1281"/>
                <a:ext cx="56"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22" name="Line 1836"/>
              <p:cNvSpPr>
                <a:spLocks noChangeShapeType="1"/>
              </p:cNvSpPr>
              <p:nvPr/>
            </p:nvSpPr>
            <p:spPr bwMode="auto">
              <a:xfrm flipV="1">
                <a:off x="1914" y="1376"/>
                <a:ext cx="52"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23" name="Line 1837"/>
              <p:cNvSpPr>
                <a:spLocks noChangeShapeType="1"/>
              </p:cNvSpPr>
              <p:nvPr/>
            </p:nvSpPr>
            <p:spPr bwMode="auto">
              <a:xfrm flipV="1">
                <a:off x="1914" y="1478"/>
                <a:ext cx="54"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24" name="Line 1838"/>
              <p:cNvSpPr>
                <a:spLocks noChangeShapeType="1"/>
              </p:cNvSpPr>
              <p:nvPr/>
            </p:nvSpPr>
            <p:spPr bwMode="auto">
              <a:xfrm flipV="1">
                <a:off x="1914" y="1578"/>
                <a:ext cx="1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25" name="Line 1839"/>
              <p:cNvSpPr>
                <a:spLocks noChangeShapeType="1"/>
              </p:cNvSpPr>
              <p:nvPr/>
            </p:nvSpPr>
            <p:spPr bwMode="auto">
              <a:xfrm flipV="1">
                <a:off x="1914" y="1673"/>
                <a:ext cx="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26" name="Line 1840"/>
              <p:cNvSpPr>
                <a:spLocks noChangeShapeType="1"/>
              </p:cNvSpPr>
              <p:nvPr/>
            </p:nvSpPr>
            <p:spPr bwMode="auto">
              <a:xfrm>
                <a:off x="1914" y="1769"/>
                <a:ext cx="7"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27" name="Line 1841"/>
              <p:cNvSpPr>
                <a:spLocks noChangeShapeType="1"/>
              </p:cNvSpPr>
              <p:nvPr/>
            </p:nvSpPr>
            <p:spPr bwMode="auto">
              <a:xfrm>
                <a:off x="1914" y="1863"/>
                <a:ext cx="11"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28" name="Line 1842"/>
              <p:cNvSpPr>
                <a:spLocks noChangeShapeType="1"/>
              </p:cNvSpPr>
              <p:nvPr/>
            </p:nvSpPr>
            <p:spPr bwMode="auto">
              <a:xfrm flipH="1" flipV="1">
                <a:off x="1883" y="1940"/>
                <a:ext cx="31"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29" name="Line 1843"/>
              <p:cNvSpPr>
                <a:spLocks noChangeShapeType="1"/>
              </p:cNvSpPr>
              <p:nvPr/>
            </p:nvSpPr>
            <p:spPr bwMode="auto">
              <a:xfrm flipV="1">
                <a:off x="1914" y="2020"/>
                <a:ext cx="18"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30" name="Line 1844"/>
              <p:cNvSpPr>
                <a:spLocks noChangeShapeType="1"/>
              </p:cNvSpPr>
              <p:nvPr/>
            </p:nvSpPr>
            <p:spPr bwMode="auto">
              <a:xfrm>
                <a:off x="1914" y="2142"/>
                <a:ext cx="20" cy="1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31" name="Line 1845"/>
              <p:cNvSpPr>
                <a:spLocks noChangeShapeType="1"/>
              </p:cNvSpPr>
              <p:nvPr/>
            </p:nvSpPr>
            <p:spPr bwMode="auto">
              <a:xfrm flipH="1">
                <a:off x="1879" y="2235"/>
                <a:ext cx="35" cy="29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32" name="Line 1846"/>
              <p:cNvSpPr>
                <a:spLocks noChangeShapeType="1"/>
              </p:cNvSpPr>
              <p:nvPr/>
            </p:nvSpPr>
            <p:spPr bwMode="auto">
              <a:xfrm>
                <a:off x="1914" y="2327"/>
                <a:ext cx="9" cy="1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33" name="Line 1847"/>
              <p:cNvSpPr>
                <a:spLocks noChangeShapeType="1"/>
              </p:cNvSpPr>
              <p:nvPr/>
            </p:nvSpPr>
            <p:spPr bwMode="auto">
              <a:xfrm flipH="1" flipV="1">
                <a:off x="1906" y="2403"/>
                <a:ext cx="8"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34" name="Line 1848"/>
              <p:cNvSpPr>
                <a:spLocks noChangeShapeType="1"/>
              </p:cNvSpPr>
              <p:nvPr/>
            </p:nvSpPr>
            <p:spPr bwMode="auto">
              <a:xfrm>
                <a:off x="1914" y="2513"/>
                <a:ext cx="3"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35" name="Freeform 1849"/>
              <p:cNvSpPr>
                <a:spLocks/>
              </p:cNvSpPr>
              <p:nvPr/>
            </p:nvSpPr>
            <p:spPr bwMode="auto">
              <a:xfrm>
                <a:off x="1908" y="2602"/>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5" y="0"/>
                    </a:lnTo>
                    <a:lnTo>
                      <a:pt x="20" y="6"/>
                    </a:lnTo>
                    <a:lnTo>
                      <a:pt x="22" y="11"/>
                    </a:lnTo>
                    <a:lnTo>
                      <a:pt x="18" y="19"/>
                    </a:lnTo>
                    <a:lnTo>
                      <a:pt x="11" y="22"/>
                    </a:lnTo>
                    <a:lnTo>
                      <a:pt x="5" y="21"/>
                    </a:lnTo>
                    <a:lnTo>
                      <a:pt x="2" y="19"/>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36" name="Line 1850"/>
              <p:cNvSpPr>
                <a:spLocks noChangeShapeType="1"/>
              </p:cNvSpPr>
              <p:nvPr/>
            </p:nvSpPr>
            <p:spPr bwMode="auto">
              <a:xfrm flipV="1">
                <a:off x="1914" y="2699"/>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37" name="Line 1851"/>
              <p:cNvSpPr>
                <a:spLocks noChangeShapeType="1"/>
              </p:cNvSpPr>
              <p:nvPr/>
            </p:nvSpPr>
            <p:spPr bwMode="auto">
              <a:xfrm flipH="1">
                <a:off x="1912" y="279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38" name="Freeform 1852"/>
              <p:cNvSpPr>
                <a:spLocks/>
              </p:cNvSpPr>
              <p:nvPr/>
            </p:nvSpPr>
            <p:spPr bwMode="auto">
              <a:xfrm>
                <a:off x="1908" y="2880"/>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8" y="3"/>
                    </a:lnTo>
                    <a:lnTo>
                      <a:pt x="22" y="11"/>
                    </a:lnTo>
                    <a:lnTo>
                      <a:pt x="20" y="16"/>
                    </a:lnTo>
                    <a:lnTo>
                      <a:pt x="18" y="20"/>
                    </a:lnTo>
                    <a:lnTo>
                      <a:pt x="15" y="22"/>
                    </a:lnTo>
                    <a:lnTo>
                      <a:pt x="5" y="22"/>
                    </a:lnTo>
                    <a:lnTo>
                      <a:pt x="2" y="20"/>
                    </a:lnTo>
                    <a:lnTo>
                      <a:pt x="0" y="16"/>
                    </a:lnTo>
                    <a:lnTo>
                      <a:pt x="0" y="7"/>
                    </a:lnTo>
                    <a:lnTo>
                      <a:pt x="2" y="3"/>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39" name="Freeform 1853"/>
              <p:cNvSpPr>
                <a:spLocks/>
              </p:cNvSpPr>
              <p:nvPr/>
            </p:nvSpPr>
            <p:spPr bwMode="auto">
              <a:xfrm>
                <a:off x="1908" y="2973"/>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0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8" y="4"/>
                    </a:lnTo>
                    <a:lnTo>
                      <a:pt x="22" y="12"/>
                    </a:lnTo>
                    <a:lnTo>
                      <a:pt x="18" y="19"/>
                    </a:lnTo>
                    <a:lnTo>
                      <a:pt x="11" y="23"/>
                    </a:lnTo>
                    <a:lnTo>
                      <a:pt x="5" y="21"/>
                    </a:lnTo>
                    <a:lnTo>
                      <a:pt x="2" y="19"/>
                    </a:lnTo>
                    <a:lnTo>
                      <a:pt x="0" y="15"/>
                    </a:lnTo>
                    <a:lnTo>
                      <a:pt x="0" y="8"/>
                    </a:lnTo>
                    <a:lnTo>
                      <a:pt x="2"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40" name="Freeform 1854"/>
              <p:cNvSpPr>
                <a:spLocks/>
              </p:cNvSpPr>
              <p:nvPr/>
            </p:nvSpPr>
            <p:spPr bwMode="auto">
              <a:xfrm>
                <a:off x="1908" y="3066"/>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0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8" y="4"/>
                    </a:lnTo>
                    <a:lnTo>
                      <a:pt x="22" y="11"/>
                    </a:lnTo>
                    <a:lnTo>
                      <a:pt x="18" y="19"/>
                    </a:lnTo>
                    <a:lnTo>
                      <a:pt x="11" y="23"/>
                    </a:lnTo>
                    <a:lnTo>
                      <a:pt x="5" y="21"/>
                    </a:lnTo>
                    <a:lnTo>
                      <a:pt x="2" y="19"/>
                    </a:lnTo>
                    <a:lnTo>
                      <a:pt x="0" y="15"/>
                    </a:lnTo>
                    <a:lnTo>
                      <a:pt x="0" y="8"/>
                    </a:lnTo>
                    <a:lnTo>
                      <a:pt x="2"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41" name="Freeform 1855"/>
              <p:cNvSpPr>
                <a:spLocks/>
              </p:cNvSpPr>
              <p:nvPr/>
            </p:nvSpPr>
            <p:spPr bwMode="auto">
              <a:xfrm>
                <a:off x="1908" y="3159"/>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5" y="0"/>
                    </a:lnTo>
                    <a:lnTo>
                      <a:pt x="20" y="6"/>
                    </a:lnTo>
                    <a:lnTo>
                      <a:pt x="22" y="11"/>
                    </a:lnTo>
                    <a:lnTo>
                      <a:pt x="18" y="19"/>
                    </a:lnTo>
                    <a:lnTo>
                      <a:pt x="11" y="22"/>
                    </a:lnTo>
                    <a:lnTo>
                      <a:pt x="5" y="21"/>
                    </a:lnTo>
                    <a:lnTo>
                      <a:pt x="2" y="19"/>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42" name="Freeform 1856"/>
              <p:cNvSpPr>
                <a:spLocks/>
              </p:cNvSpPr>
              <p:nvPr/>
            </p:nvSpPr>
            <p:spPr bwMode="auto">
              <a:xfrm>
                <a:off x="1908" y="325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8" y="4"/>
                    </a:lnTo>
                    <a:lnTo>
                      <a:pt x="20" y="8"/>
                    </a:lnTo>
                    <a:lnTo>
                      <a:pt x="22" y="13"/>
                    </a:lnTo>
                    <a:lnTo>
                      <a:pt x="18" y="21"/>
                    </a:lnTo>
                    <a:lnTo>
                      <a:pt x="11" y="24"/>
                    </a:lnTo>
                    <a:lnTo>
                      <a:pt x="5" y="22"/>
                    </a:lnTo>
                    <a:lnTo>
                      <a:pt x="2" y="21"/>
                    </a:lnTo>
                    <a:lnTo>
                      <a:pt x="0" y="17"/>
                    </a:lnTo>
                    <a:lnTo>
                      <a:pt x="0" y="8"/>
                    </a:lnTo>
                    <a:lnTo>
                      <a:pt x="2"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43" name="Freeform 1857"/>
              <p:cNvSpPr>
                <a:spLocks/>
              </p:cNvSpPr>
              <p:nvPr/>
            </p:nvSpPr>
            <p:spPr bwMode="auto">
              <a:xfrm>
                <a:off x="1908" y="334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8" y="3"/>
                    </a:lnTo>
                    <a:lnTo>
                      <a:pt x="22" y="11"/>
                    </a:lnTo>
                    <a:lnTo>
                      <a:pt x="20" y="16"/>
                    </a:lnTo>
                    <a:lnTo>
                      <a:pt x="18" y="20"/>
                    </a:lnTo>
                    <a:lnTo>
                      <a:pt x="15" y="22"/>
                    </a:lnTo>
                    <a:lnTo>
                      <a:pt x="5" y="22"/>
                    </a:lnTo>
                    <a:lnTo>
                      <a:pt x="2" y="20"/>
                    </a:lnTo>
                    <a:lnTo>
                      <a:pt x="0" y="16"/>
                    </a:lnTo>
                    <a:lnTo>
                      <a:pt x="0" y="7"/>
                    </a:lnTo>
                    <a:lnTo>
                      <a:pt x="2" y="3"/>
                    </a:lnTo>
                    <a:lnTo>
                      <a:pt x="5"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44" name="Freeform 1858"/>
              <p:cNvSpPr>
                <a:spLocks/>
              </p:cNvSpPr>
              <p:nvPr/>
            </p:nvSpPr>
            <p:spPr bwMode="auto">
              <a:xfrm>
                <a:off x="1908" y="343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0 w 22"/>
                  <a:gd name="T19" fmla="*/ 0 h 23"/>
                  <a:gd name="T20" fmla="*/ 1 w 22"/>
                  <a:gd name="T21" fmla="*/ 0 h 23"/>
                  <a:gd name="T22" fmla="*/ 1 w 22"/>
                  <a:gd name="T23" fmla="*/ 0 h 23"/>
                  <a:gd name="T24" fmla="*/ 1 w 22"/>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3"/>
                  <a:gd name="T41" fmla="*/ 22 w 2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3">
                    <a:moveTo>
                      <a:pt x="11" y="0"/>
                    </a:moveTo>
                    <a:lnTo>
                      <a:pt x="18" y="4"/>
                    </a:lnTo>
                    <a:lnTo>
                      <a:pt x="22" y="12"/>
                    </a:lnTo>
                    <a:lnTo>
                      <a:pt x="20" y="17"/>
                    </a:lnTo>
                    <a:lnTo>
                      <a:pt x="18" y="21"/>
                    </a:lnTo>
                    <a:lnTo>
                      <a:pt x="15" y="23"/>
                    </a:lnTo>
                    <a:lnTo>
                      <a:pt x="5" y="23"/>
                    </a:lnTo>
                    <a:lnTo>
                      <a:pt x="2" y="21"/>
                    </a:lnTo>
                    <a:lnTo>
                      <a:pt x="0" y="17"/>
                    </a:lnTo>
                    <a:lnTo>
                      <a:pt x="0" y="8"/>
                    </a:lnTo>
                    <a:lnTo>
                      <a:pt x="2"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45" name="Freeform 1859"/>
              <p:cNvSpPr>
                <a:spLocks/>
              </p:cNvSpPr>
              <p:nvPr/>
            </p:nvSpPr>
            <p:spPr bwMode="auto">
              <a:xfrm>
                <a:off x="1908" y="353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0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8" y="4"/>
                    </a:lnTo>
                    <a:lnTo>
                      <a:pt x="22" y="11"/>
                    </a:lnTo>
                    <a:lnTo>
                      <a:pt x="18" y="19"/>
                    </a:lnTo>
                    <a:lnTo>
                      <a:pt x="11" y="23"/>
                    </a:lnTo>
                    <a:lnTo>
                      <a:pt x="5" y="21"/>
                    </a:lnTo>
                    <a:lnTo>
                      <a:pt x="2" y="19"/>
                    </a:lnTo>
                    <a:lnTo>
                      <a:pt x="0" y="15"/>
                    </a:lnTo>
                    <a:lnTo>
                      <a:pt x="0" y="8"/>
                    </a:lnTo>
                    <a:lnTo>
                      <a:pt x="2" y="4"/>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46" name="Freeform 1860"/>
              <p:cNvSpPr>
                <a:spLocks/>
              </p:cNvSpPr>
              <p:nvPr/>
            </p:nvSpPr>
            <p:spPr bwMode="auto">
              <a:xfrm>
                <a:off x="1908" y="3624"/>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5" y="0"/>
                    </a:lnTo>
                    <a:lnTo>
                      <a:pt x="20" y="6"/>
                    </a:lnTo>
                    <a:lnTo>
                      <a:pt x="22" y="11"/>
                    </a:lnTo>
                    <a:lnTo>
                      <a:pt x="18" y="19"/>
                    </a:lnTo>
                    <a:lnTo>
                      <a:pt x="11" y="22"/>
                    </a:lnTo>
                    <a:lnTo>
                      <a:pt x="5" y="21"/>
                    </a:lnTo>
                    <a:lnTo>
                      <a:pt x="2" y="19"/>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47" name="Line 1861"/>
              <p:cNvSpPr>
                <a:spLocks noChangeShapeType="1"/>
              </p:cNvSpPr>
              <p:nvPr/>
            </p:nvSpPr>
            <p:spPr bwMode="auto">
              <a:xfrm flipV="1">
                <a:off x="2006" y="702"/>
                <a:ext cx="8"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48" name="Line 1862"/>
              <p:cNvSpPr>
                <a:spLocks noChangeShapeType="1"/>
              </p:cNvSpPr>
              <p:nvPr/>
            </p:nvSpPr>
            <p:spPr bwMode="auto">
              <a:xfrm flipH="1" flipV="1">
                <a:off x="1999" y="774"/>
                <a:ext cx="7" cy="6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49" name="Line 1863"/>
              <p:cNvSpPr>
                <a:spLocks noChangeShapeType="1"/>
              </p:cNvSpPr>
              <p:nvPr/>
            </p:nvSpPr>
            <p:spPr bwMode="auto">
              <a:xfrm flipH="1">
                <a:off x="1988" y="932"/>
                <a:ext cx="18"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50" name="Line 1864"/>
              <p:cNvSpPr>
                <a:spLocks noChangeShapeType="1"/>
              </p:cNvSpPr>
              <p:nvPr/>
            </p:nvSpPr>
            <p:spPr bwMode="auto">
              <a:xfrm flipH="1">
                <a:off x="1961" y="1025"/>
                <a:ext cx="45" cy="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51" name="Line 1865"/>
              <p:cNvSpPr>
                <a:spLocks noChangeShapeType="1"/>
              </p:cNvSpPr>
              <p:nvPr/>
            </p:nvSpPr>
            <p:spPr bwMode="auto">
              <a:xfrm flipH="1">
                <a:off x="1984" y="1120"/>
                <a:ext cx="2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52" name="Line 1866"/>
              <p:cNvSpPr>
                <a:spLocks noChangeShapeType="1"/>
              </p:cNvSpPr>
              <p:nvPr/>
            </p:nvSpPr>
            <p:spPr bwMode="auto">
              <a:xfrm flipH="1">
                <a:off x="1957" y="1213"/>
                <a:ext cx="49"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53" name="Line 1867"/>
              <p:cNvSpPr>
                <a:spLocks noChangeShapeType="1"/>
              </p:cNvSpPr>
              <p:nvPr/>
            </p:nvSpPr>
            <p:spPr bwMode="auto">
              <a:xfrm>
                <a:off x="2006" y="1305"/>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54" name="Line 1868"/>
              <p:cNvSpPr>
                <a:spLocks noChangeShapeType="1"/>
              </p:cNvSpPr>
              <p:nvPr/>
            </p:nvSpPr>
            <p:spPr bwMode="auto">
              <a:xfrm flipV="1">
                <a:off x="2006" y="1377"/>
                <a:ext cx="19"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55" name="Line 1869"/>
              <p:cNvSpPr>
                <a:spLocks noChangeShapeType="1"/>
              </p:cNvSpPr>
              <p:nvPr/>
            </p:nvSpPr>
            <p:spPr bwMode="auto">
              <a:xfrm flipV="1">
                <a:off x="2006" y="1469"/>
                <a:ext cx="25"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56" name="Line 1870"/>
              <p:cNvSpPr>
                <a:spLocks noChangeShapeType="1"/>
              </p:cNvSpPr>
              <p:nvPr/>
            </p:nvSpPr>
            <p:spPr bwMode="auto">
              <a:xfrm flipV="1">
                <a:off x="2006" y="1569"/>
                <a:ext cx="19"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57" name="Line 1871"/>
              <p:cNvSpPr>
                <a:spLocks noChangeShapeType="1"/>
              </p:cNvSpPr>
              <p:nvPr/>
            </p:nvSpPr>
            <p:spPr bwMode="auto">
              <a:xfrm flipV="1">
                <a:off x="2006" y="1675"/>
                <a:ext cx="1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58" name="Line 1872"/>
              <p:cNvSpPr>
                <a:spLocks noChangeShapeType="1"/>
              </p:cNvSpPr>
              <p:nvPr/>
            </p:nvSpPr>
            <p:spPr bwMode="auto">
              <a:xfrm>
                <a:off x="2006" y="1769"/>
                <a:ext cx="15"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59" name="Line 1873"/>
              <p:cNvSpPr>
                <a:spLocks noChangeShapeType="1"/>
              </p:cNvSpPr>
              <p:nvPr/>
            </p:nvSpPr>
            <p:spPr bwMode="auto">
              <a:xfrm flipV="1">
                <a:off x="2006" y="1825"/>
                <a:ext cx="4"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60" name="Line 1874"/>
              <p:cNvSpPr>
                <a:spLocks noChangeShapeType="1"/>
              </p:cNvSpPr>
              <p:nvPr/>
            </p:nvSpPr>
            <p:spPr bwMode="auto">
              <a:xfrm flipH="1" flipV="1">
                <a:off x="1979" y="1924"/>
                <a:ext cx="27" cy="3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61" name="Line 1875"/>
              <p:cNvSpPr>
                <a:spLocks noChangeShapeType="1"/>
              </p:cNvSpPr>
              <p:nvPr/>
            </p:nvSpPr>
            <p:spPr bwMode="auto">
              <a:xfrm>
                <a:off x="2006" y="2049"/>
                <a:ext cx="15"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62" name="Line 1876"/>
              <p:cNvSpPr>
                <a:spLocks noChangeShapeType="1"/>
              </p:cNvSpPr>
              <p:nvPr/>
            </p:nvSpPr>
            <p:spPr bwMode="auto">
              <a:xfrm>
                <a:off x="2006" y="2142"/>
                <a:ext cx="2" cy="8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63" name="Line 1877"/>
              <p:cNvSpPr>
                <a:spLocks noChangeShapeType="1"/>
              </p:cNvSpPr>
              <p:nvPr/>
            </p:nvSpPr>
            <p:spPr bwMode="auto">
              <a:xfrm flipH="1">
                <a:off x="1899" y="2235"/>
                <a:ext cx="107" cy="26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64" name="Line 1878"/>
              <p:cNvSpPr>
                <a:spLocks noChangeShapeType="1"/>
              </p:cNvSpPr>
              <p:nvPr/>
            </p:nvSpPr>
            <p:spPr bwMode="auto">
              <a:xfrm flipH="1">
                <a:off x="1979" y="2327"/>
                <a:ext cx="27" cy="18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65" name="Line 1879"/>
              <p:cNvSpPr>
                <a:spLocks noChangeShapeType="1"/>
              </p:cNvSpPr>
              <p:nvPr/>
            </p:nvSpPr>
            <p:spPr bwMode="auto">
              <a:xfrm>
                <a:off x="2006" y="2420"/>
                <a:ext cx="13"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66" name="Line 1880"/>
              <p:cNvSpPr>
                <a:spLocks noChangeShapeType="1"/>
              </p:cNvSpPr>
              <p:nvPr/>
            </p:nvSpPr>
            <p:spPr bwMode="auto">
              <a:xfrm flipH="1">
                <a:off x="1999" y="2513"/>
                <a:ext cx="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67" name="Line 1881"/>
              <p:cNvSpPr>
                <a:spLocks noChangeShapeType="1"/>
              </p:cNvSpPr>
              <p:nvPr/>
            </p:nvSpPr>
            <p:spPr bwMode="auto">
              <a:xfrm flipH="1">
                <a:off x="2001" y="2608"/>
                <a:ext cx="5"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68" name="Line 1882"/>
              <p:cNvSpPr>
                <a:spLocks noChangeShapeType="1"/>
              </p:cNvSpPr>
              <p:nvPr/>
            </p:nvSpPr>
            <p:spPr bwMode="auto">
              <a:xfrm flipV="1">
                <a:off x="2006" y="2697"/>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69" name="Line 1883"/>
              <p:cNvSpPr>
                <a:spLocks noChangeShapeType="1"/>
              </p:cNvSpPr>
              <p:nvPr/>
            </p:nvSpPr>
            <p:spPr bwMode="auto">
              <a:xfrm flipV="1">
                <a:off x="2006" y="2791"/>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70" name="Line 1884"/>
              <p:cNvSpPr>
                <a:spLocks noChangeShapeType="1"/>
              </p:cNvSpPr>
              <p:nvPr/>
            </p:nvSpPr>
            <p:spPr bwMode="auto">
              <a:xfrm>
                <a:off x="2006" y="288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71" name="Line 1885"/>
              <p:cNvSpPr>
                <a:spLocks noChangeShapeType="1"/>
              </p:cNvSpPr>
              <p:nvPr/>
            </p:nvSpPr>
            <p:spPr bwMode="auto">
              <a:xfrm flipH="1">
                <a:off x="2005" y="2978"/>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72" name="Freeform 1886"/>
              <p:cNvSpPr>
                <a:spLocks/>
              </p:cNvSpPr>
              <p:nvPr/>
            </p:nvSpPr>
            <p:spPr bwMode="auto">
              <a:xfrm>
                <a:off x="2000" y="3066"/>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0 w 24"/>
                  <a:gd name="T15" fmla="*/ 0 h 23"/>
                  <a:gd name="T16" fmla="*/ 1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3" y="0"/>
                    </a:moveTo>
                    <a:lnTo>
                      <a:pt x="20" y="4"/>
                    </a:lnTo>
                    <a:lnTo>
                      <a:pt x="24" y="11"/>
                    </a:lnTo>
                    <a:lnTo>
                      <a:pt x="20" y="19"/>
                    </a:lnTo>
                    <a:lnTo>
                      <a:pt x="13" y="23"/>
                    </a:lnTo>
                    <a:lnTo>
                      <a:pt x="7" y="21"/>
                    </a:lnTo>
                    <a:lnTo>
                      <a:pt x="4" y="19"/>
                    </a:lnTo>
                    <a:lnTo>
                      <a:pt x="0" y="11"/>
                    </a:lnTo>
                    <a:lnTo>
                      <a:pt x="4"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73" name="Freeform 1887"/>
              <p:cNvSpPr>
                <a:spLocks/>
              </p:cNvSpPr>
              <p:nvPr/>
            </p:nvSpPr>
            <p:spPr bwMode="auto">
              <a:xfrm>
                <a:off x="2000" y="3159"/>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7" y="0"/>
                    </a:moveTo>
                    <a:lnTo>
                      <a:pt x="17" y="0"/>
                    </a:lnTo>
                    <a:lnTo>
                      <a:pt x="22" y="6"/>
                    </a:lnTo>
                    <a:lnTo>
                      <a:pt x="24" y="11"/>
                    </a:lnTo>
                    <a:lnTo>
                      <a:pt x="20" y="19"/>
                    </a:lnTo>
                    <a:lnTo>
                      <a:pt x="13" y="22"/>
                    </a:lnTo>
                    <a:lnTo>
                      <a:pt x="7" y="21"/>
                    </a:lnTo>
                    <a:lnTo>
                      <a:pt x="4" y="19"/>
                    </a:lnTo>
                    <a:lnTo>
                      <a:pt x="0" y="11"/>
                    </a:lnTo>
                    <a:lnTo>
                      <a:pt x="2" y="6"/>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74" name="Freeform 1888"/>
              <p:cNvSpPr>
                <a:spLocks/>
              </p:cNvSpPr>
              <p:nvPr/>
            </p:nvSpPr>
            <p:spPr bwMode="auto">
              <a:xfrm>
                <a:off x="2000" y="3251"/>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0 w 24"/>
                  <a:gd name="T17" fmla="*/ 1 h 24"/>
                  <a:gd name="T18" fmla="*/ 1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2" y="8"/>
                    </a:lnTo>
                    <a:lnTo>
                      <a:pt x="24" y="13"/>
                    </a:lnTo>
                    <a:lnTo>
                      <a:pt x="20" y="21"/>
                    </a:lnTo>
                    <a:lnTo>
                      <a:pt x="13" y="24"/>
                    </a:lnTo>
                    <a:lnTo>
                      <a:pt x="7" y="22"/>
                    </a:lnTo>
                    <a:lnTo>
                      <a:pt x="4" y="21"/>
                    </a:lnTo>
                    <a:lnTo>
                      <a:pt x="0" y="13"/>
                    </a:lnTo>
                    <a:lnTo>
                      <a:pt x="2" y="8"/>
                    </a:lnTo>
                    <a:lnTo>
                      <a:pt x="4"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75" name="Freeform 1889"/>
              <p:cNvSpPr>
                <a:spLocks/>
              </p:cNvSpPr>
              <p:nvPr/>
            </p:nvSpPr>
            <p:spPr bwMode="auto">
              <a:xfrm>
                <a:off x="2000" y="3345"/>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13" y="0"/>
                    </a:moveTo>
                    <a:lnTo>
                      <a:pt x="20" y="3"/>
                    </a:lnTo>
                    <a:lnTo>
                      <a:pt x="24" y="11"/>
                    </a:lnTo>
                    <a:lnTo>
                      <a:pt x="22" y="16"/>
                    </a:lnTo>
                    <a:lnTo>
                      <a:pt x="20" y="20"/>
                    </a:lnTo>
                    <a:lnTo>
                      <a:pt x="17" y="22"/>
                    </a:lnTo>
                    <a:lnTo>
                      <a:pt x="7" y="22"/>
                    </a:lnTo>
                    <a:lnTo>
                      <a:pt x="4" y="20"/>
                    </a:lnTo>
                    <a:lnTo>
                      <a:pt x="2" y="16"/>
                    </a:lnTo>
                    <a:lnTo>
                      <a:pt x="0" y="11"/>
                    </a:lnTo>
                    <a:lnTo>
                      <a:pt x="4" y="3"/>
                    </a:lnTo>
                    <a:lnTo>
                      <a:pt x="7" y="1"/>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76" name="Freeform 1890"/>
              <p:cNvSpPr>
                <a:spLocks/>
              </p:cNvSpPr>
              <p:nvPr/>
            </p:nvSpPr>
            <p:spPr bwMode="auto">
              <a:xfrm>
                <a:off x="2000" y="3438"/>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1 w 24"/>
                  <a:gd name="T17" fmla="*/ 0 h 23"/>
                  <a:gd name="T18" fmla="*/ 0 w 24"/>
                  <a:gd name="T19" fmla="*/ 0 h 23"/>
                  <a:gd name="T20" fmla="*/ 1 w 24"/>
                  <a:gd name="T21" fmla="*/ 0 h 23"/>
                  <a:gd name="T22" fmla="*/ 1 w 24"/>
                  <a:gd name="T23" fmla="*/ 0 h 23"/>
                  <a:gd name="T24" fmla="*/ 1 w 24"/>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3"/>
                  <a:gd name="T41" fmla="*/ 24 w 24"/>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3">
                    <a:moveTo>
                      <a:pt x="13" y="0"/>
                    </a:moveTo>
                    <a:lnTo>
                      <a:pt x="20" y="4"/>
                    </a:lnTo>
                    <a:lnTo>
                      <a:pt x="24" y="12"/>
                    </a:lnTo>
                    <a:lnTo>
                      <a:pt x="22" y="17"/>
                    </a:lnTo>
                    <a:lnTo>
                      <a:pt x="20" y="21"/>
                    </a:lnTo>
                    <a:lnTo>
                      <a:pt x="17" y="23"/>
                    </a:lnTo>
                    <a:lnTo>
                      <a:pt x="7" y="23"/>
                    </a:lnTo>
                    <a:lnTo>
                      <a:pt x="4" y="21"/>
                    </a:lnTo>
                    <a:lnTo>
                      <a:pt x="2" y="17"/>
                    </a:lnTo>
                    <a:lnTo>
                      <a:pt x="0" y="12"/>
                    </a:lnTo>
                    <a:lnTo>
                      <a:pt x="4"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77" name="Freeform 1891"/>
              <p:cNvSpPr>
                <a:spLocks/>
              </p:cNvSpPr>
              <p:nvPr/>
            </p:nvSpPr>
            <p:spPr bwMode="auto">
              <a:xfrm>
                <a:off x="2000" y="3531"/>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0 w 24"/>
                  <a:gd name="T15" fmla="*/ 0 h 23"/>
                  <a:gd name="T16" fmla="*/ 1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3" y="0"/>
                    </a:moveTo>
                    <a:lnTo>
                      <a:pt x="20" y="4"/>
                    </a:lnTo>
                    <a:lnTo>
                      <a:pt x="24" y="11"/>
                    </a:lnTo>
                    <a:lnTo>
                      <a:pt x="20" y="19"/>
                    </a:lnTo>
                    <a:lnTo>
                      <a:pt x="13" y="23"/>
                    </a:lnTo>
                    <a:lnTo>
                      <a:pt x="7" y="21"/>
                    </a:lnTo>
                    <a:lnTo>
                      <a:pt x="4" y="19"/>
                    </a:lnTo>
                    <a:lnTo>
                      <a:pt x="0" y="11"/>
                    </a:lnTo>
                    <a:lnTo>
                      <a:pt x="4"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78" name="Freeform 1892"/>
              <p:cNvSpPr>
                <a:spLocks/>
              </p:cNvSpPr>
              <p:nvPr/>
            </p:nvSpPr>
            <p:spPr bwMode="auto">
              <a:xfrm>
                <a:off x="2000" y="3624"/>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7" y="0"/>
                    </a:moveTo>
                    <a:lnTo>
                      <a:pt x="17" y="0"/>
                    </a:lnTo>
                    <a:lnTo>
                      <a:pt x="22" y="6"/>
                    </a:lnTo>
                    <a:lnTo>
                      <a:pt x="24" y="11"/>
                    </a:lnTo>
                    <a:lnTo>
                      <a:pt x="20" y="19"/>
                    </a:lnTo>
                    <a:lnTo>
                      <a:pt x="13" y="22"/>
                    </a:lnTo>
                    <a:lnTo>
                      <a:pt x="7" y="21"/>
                    </a:lnTo>
                    <a:lnTo>
                      <a:pt x="4" y="19"/>
                    </a:lnTo>
                    <a:lnTo>
                      <a:pt x="0" y="11"/>
                    </a:lnTo>
                    <a:lnTo>
                      <a:pt x="2" y="6"/>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379" name="Line 1893"/>
              <p:cNvSpPr>
                <a:spLocks noChangeShapeType="1"/>
              </p:cNvSpPr>
              <p:nvPr/>
            </p:nvSpPr>
            <p:spPr bwMode="auto">
              <a:xfrm flipV="1">
                <a:off x="2098" y="702"/>
                <a:ext cx="49"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80" name="Line 1894"/>
              <p:cNvSpPr>
                <a:spLocks noChangeShapeType="1"/>
              </p:cNvSpPr>
              <p:nvPr/>
            </p:nvSpPr>
            <p:spPr bwMode="auto">
              <a:xfrm flipV="1">
                <a:off x="2098" y="766"/>
                <a:ext cx="190" cy="7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81" name="Line 1895"/>
              <p:cNvSpPr>
                <a:spLocks noChangeShapeType="1"/>
              </p:cNvSpPr>
              <p:nvPr/>
            </p:nvSpPr>
            <p:spPr bwMode="auto">
              <a:xfrm>
                <a:off x="2098" y="932"/>
                <a:ext cx="197"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82" name="Line 1896"/>
              <p:cNvSpPr>
                <a:spLocks noChangeShapeType="1"/>
              </p:cNvSpPr>
              <p:nvPr/>
            </p:nvSpPr>
            <p:spPr bwMode="auto">
              <a:xfrm>
                <a:off x="2098" y="1025"/>
                <a:ext cx="154"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83" name="Line 1897"/>
              <p:cNvSpPr>
                <a:spLocks noChangeShapeType="1"/>
              </p:cNvSpPr>
              <p:nvPr/>
            </p:nvSpPr>
            <p:spPr bwMode="auto">
              <a:xfrm>
                <a:off x="2098" y="1120"/>
                <a:ext cx="13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84" name="Line 1898"/>
              <p:cNvSpPr>
                <a:spLocks noChangeShapeType="1"/>
              </p:cNvSpPr>
              <p:nvPr/>
            </p:nvSpPr>
            <p:spPr bwMode="auto">
              <a:xfrm flipH="1">
                <a:off x="2080" y="1213"/>
                <a:ext cx="18"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85" name="Line 1899"/>
              <p:cNvSpPr>
                <a:spLocks noChangeShapeType="1"/>
              </p:cNvSpPr>
              <p:nvPr/>
            </p:nvSpPr>
            <p:spPr bwMode="auto">
              <a:xfrm flipH="1">
                <a:off x="2066" y="1305"/>
                <a:ext cx="32" cy="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86" name="Line 1900"/>
              <p:cNvSpPr>
                <a:spLocks noChangeShapeType="1"/>
              </p:cNvSpPr>
              <p:nvPr/>
            </p:nvSpPr>
            <p:spPr bwMode="auto">
              <a:xfrm flipH="1" flipV="1">
                <a:off x="2091" y="1396"/>
                <a:ext cx="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87" name="Line 1901"/>
              <p:cNvSpPr>
                <a:spLocks noChangeShapeType="1"/>
              </p:cNvSpPr>
              <p:nvPr/>
            </p:nvSpPr>
            <p:spPr bwMode="auto">
              <a:xfrm flipV="1">
                <a:off x="2098" y="1478"/>
                <a:ext cx="6"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88" name="Line 1902"/>
              <p:cNvSpPr>
                <a:spLocks noChangeShapeType="1"/>
              </p:cNvSpPr>
              <p:nvPr/>
            </p:nvSpPr>
            <p:spPr bwMode="auto">
              <a:xfrm flipV="1">
                <a:off x="2098" y="1567"/>
                <a:ext cx="27"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89" name="Line 1903"/>
              <p:cNvSpPr>
                <a:spLocks noChangeShapeType="1"/>
              </p:cNvSpPr>
              <p:nvPr/>
            </p:nvSpPr>
            <p:spPr bwMode="auto">
              <a:xfrm flipV="1">
                <a:off x="2098" y="1669"/>
                <a:ext cx="27"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90" name="Line 1904"/>
              <p:cNvSpPr>
                <a:spLocks noChangeShapeType="1"/>
              </p:cNvSpPr>
              <p:nvPr/>
            </p:nvSpPr>
            <p:spPr bwMode="auto">
              <a:xfrm flipV="1">
                <a:off x="2098" y="1765"/>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91" name="Line 1905"/>
              <p:cNvSpPr>
                <a:spLocks noChangeShapeType="1"/>
              </p:cNvSpPr>
              <p:nvPr/>
            </p:nvSpPr>
            <p:spPr bwMode="auto">
              <a:xfrm flipV="1">
                <a:off x="2098" y="1823"/>
                <a:ext cx="2"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92" name="Line 1906"/>
              <p:cNvSpPr>
                <a:spLocks noChangeShapeType="1"/>
              </p:cNvSpPr>
              <p:nvPr/>
            </p:nvSpPr>
            <p:spPr bwMode="auto">
              <a:xfrm flipV="1">
                <a:off x="2098" y="1951"/>
                <a:ext cx="31"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93" name="Line 1907"/>
              <p:cNvSpPr>
                <a:spLocks noChangeShapeType="1"/>
              </p:cNvSpPr>
              <p:nvPr/>
            </p:nvSpPr>
            <p:spPr bwMode="auto">
              <a:xfrm flipV="1">
                <a:off x="2098" y="2047"/>
                <a:ext cx="1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94" name="Line 1908"/>
              <p:cNvSpPr>
                <a:spLocks noChangeShapeType="1"/>
              </p:cNvSpPr>
              <p:nvPr/>
            </p:nvSpPr>
            <p:spPr bwMode="auto">
              <a:xfrm>
                <a:off x="2098" y="2142"/>
                <a:ext cx="17"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95" name="Line 1909"/>
              <p:cNvSpPr>
                <a:spLocks noChangeShapeType="1"/>
              </p:cNvSpPr>
              <p:nvPr/>
            </p:nvSpPr>
            <p:spPr bwMode="auto">
              <a:xfrm flipH="1">
                <a:off x="2025" y="2235"/>
                <a:ext cx="73" cy="26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96" name="Line 1910"/>
              <p:cNvSpPr>
                <a:spLocks noChangeShapeType="1"/>
              </p:cNvSpPr>
              <p:nvPr/>
            </p:nvSpPr>
            <p:spPr bwMode="auto">
              <a:xfrm flipH="1">
                <a:off x="2004" y="2327"/>
                <a:ext cx="94" cy="24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97" name="Line 1911"/>
              <p:cNvSpPr>
                <a:spLocks noChangeShapeType="1"/>
              </p:cNvSpPr>
              <p:nvPr/>
            </p:nvSpPr>
            <p:spPr bwMode="auto">
              <a:xfrm flipH="1">
                <a:off x="2097" y="2420"/>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98" name="Line 1912"/>
              <p:cNvSpPr>
                <a:spLocks noChangeShapeType="1"/>
              </p:cNvSpPr>
              <p:nvPr/>
            </p:nvSpPr>
            <p:spPr bwMode="auto">
              <a:xfrm flipV="1">
                <a:off x="2098" y="2507"/>
                <a:ext cx="12"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399" name="Line 1913"/>
              <p:cNvSpPr>
                <a:spLocks noChangeShapeType="1"/>
              </p:cNvSpPr>
              <p:nvPr/>
            </p:nvSpPr>
            <p:spPr bwMode="auto">
              <a:xfrm flipH="1">
                <a:off x="2097" y="2608"/>
                <a:ext cx="1"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00" name="Line 1914"/>
              <p:cNvSpPr>
                <a:spLocks noChangeShapeType="1"/>
              </p:cNvSpPr>
              <p:nvPr/>
            </p:nvSpPr>
            <p:spPr bwMode="auto">
              <a:xfrm flipH="1">
                <a:off x="2093" y="2701"/>
                <a:ext cx="5"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01" name="Line 1915"/>
              <p:cNvSpPr>
                <a:spLocks noChangeShapeType="1"/>
              </p:cNvSpPr>
              <p:nvPr/>
            </p:nvSpPr>
            <p:spPr bwMode="auto">
              <a:xfrm flipV="1">
                <a:off x="2098" y="2791"/>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02" name="Line 1916"/>
              <p:cNvSpPr>
                <a:spLocks noChangeShapeType="1"/>
              </p:cNvSpPr>
              <p:nvPr/>
            </p:nvSpPr>
            <p:spPr bwMode="auto">
              <a:xfrm flipV="1">
                <a:off x="2098" y="2882"/>
                <a:ext cx="4"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403" name="Line 1917"/>
              <p:cNvSpPr>
                <a:spLocks noChangeShapeType="1"/>
              </p:cNvSpPr>
              <p:nvPr/>
            </p:nvSpPr>
            <p:spPr bwMode="auto">
              <a:xfrm>
                <a:off x="2098" y="2978"/>
                <a:ext cx="2" cy="0"/>
              </a:xfrm>
              <a:prstGeom prst="line">
                <a:avLst/>
              </a:prstGeom>
              <a:noFill/>
              <a:ln w="17463">
                <a:solidFill>
                  <a:srgbClr val="0000FF"/>
                </a:solidFill>
                <a:round/>
                <a:headEnd/>
                <a:tailEnd/>
              </a:ln>
            </p:spPr>
            <p:txBody>
              <a:bodyPr>
                <a:prstTxWarp prst="textNoShape">
                  <a:avLst/>
                </a:prstTxWarp>
              </a:bodyPr>
              <a:lstStyle/>
              <a:p>
                <a:endParaRPr lang="en-US"/>
              </a:p>
            </p:txBody>
          </p:sp>
        </p:grpSp>
        <p:grpSp>
          <p:nvGrpSpPr>
            <p:cNvPr id="31041" name="Group 1918"/>
            <p:cNvGrpSpPr>
              <a:grpSpLocks/>
            </p:cNvGrpSpPr>
            <p:nvPr/>
          </p:nvGrpSpPr>
          <p:grpSpPr bwMode="auto">
            <a:xfrm>
              <a:off x="2044" y="702"/>
              <a:ext cx="728" cy="2942"/>
              <a:chOff x="2044" y="702"/>
              <a:chExt cx="728" cy="2942"/>
            </a:xfrm>
          </p:grpSpPr>
          <p:sp>
            <p:nvSpPr>
              <p:cNvPr id="128004" name="Line 1919"/>
              <p:cNvSpPr>
                <a:spLocks noChangeShapeType="1"/>
              </p:cNvSpPr>
              <p:nvPr/>
            </p:nvSpPr>
            <p:spPr bwMode="auto">
              <a:xfrm>
                <a:off x="2098" y="3071"/>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05" name="Line 1920"/>
              <p:cNvSpPr>
                <a:spLocks noChangeShapeType="1"/>
              </p:cNvSpPr>
              <p:nvPr/>
            </p:nvSpPr>
            <p:spPr bwMode="auto">
              <a:xfrm>
                <a:off x="2098" y="3164"/>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06" name="Freeform 1921"/>
              <p:cNvSpPr>
                <a:spLocks/>
              </p:cNvSpPr>
              <p:nvPr/>
            </p:nvSpPr>
            <p:spPr bwMode="auto">
              <a:xfrm>
                <a:off x="2093" y="325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6" y="2"/>
                    </a:lnTo>
                    <a:lnTo>
                      <a:pt x="22" y="8"/>
                    </a:lnTo>
                    <a:lnTo>
                      <a:pt x="22" y="17"/>
                    </a:lnTo>
                    <a:lnTo>
                      <a:pt x="16" y="22"/>
                    </a:lnTo>
                    <a:lnTo>
                      <a:pt x="11" y="24"/>
                    </a:lnTo>
                    <a:lnTo>
                      <a:pt x="3" y="21"/>
                    </a:lnTo>
                    <a:lnTo>
                      <a:pt x="0" y="13"/>
                    </a:lnTo>
                    <a:lnTo>
                      <a:pt x="1" y="8"/>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007" name="Line 1922"/>
              <p:cNvSpPr>
                <a:spLocks noChangeShapeType="1"/>
              </p:cNvSpPr>
              <p:nvPr/>
            </p:nvSpPr>
            <p:spPr bwMode="auto">
              <a:xfrm flipV="1">
                <a:off x="2098" y="3349"/>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08" name="Freeform 1923"/>
              <p:cNvSpPr>
                <a:spLocks/>
              </p:cNvSpPr>
              <p:nvPr/>
            </p:nvSpPr>
            <p:spPr bwMode="auto">
              <a:xfrm>
                <a:off x="2093" y="343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3"/>
                  <a:gd name="T35" fmla="*/ 22 w 2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3">
                    <a:moveTo>
                      <a:pt x="11" y="0"/>
                    </a:moveTo>
                    <a:lnTo>
                      <a:pt x="16" y="2"/>
                    </a:lnTo>
                    <a:lnTo>
                      <a:pt x="22" y="8"/>
                    </a:lnTo>
                    <a:lnTo>
                      <a:pt x="22" y="17"/>
                    </a:lnTo>
                    <a:lnTo>
                      <a:pt x="16" y="23"/>
                    </a:lnTo>
                    <a:lnTo>
                      <a:pt x="7" y="23"/>
                    </a:lnTo>
                    <a:lnTo>
                      <a:pt x="3" y="21"/>
                    </a:lnTo>
                    <a:lnTo>
                      <a:pt x="1" y="17"/>
                    </a:lnTo>
                    <a:lnTo>
                      <a:pt x="0" y="12"/>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009" name="Freeform 1924"/>
              <p:cNvSpPr>
                <a:spLocks/>
              </p:cNvSpPr>
              <p:nvPr/>
            </p:nvSpPr>
            <p:spPr bwMode="auto">
              <a:xfrm>
                <a:off x="2093" y="353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6" y="2"/>
                    </a:lnTo>
                    <a:lnTo>
                      <a:pt x="22" y="8"/>
                    </a:lnTo>
                    <a:lnTo>
                      <a:pt x="22" y="15"/>
                    </a:lnTo>
                    <a:lnTo>
                      <a:pt x="16" y="21"/>
                    </a:lnTo>
                    <a:lnTo>
                      <a:pt x="11" y="23"/>
                    </a:lnTo>
                    <a:lnTo>
                      <a:pt x="3" y="19"/>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010" name="Freeform 1925"/>
              <p:cNvSpPr>
                <a:spLocks/>
              </p:cNvSpPr>
              <p:nvPr/>
            </p:nvSpPr>
            <p:spPr bwMode="auto">
              <a:xfrm>
                <a:off x="2093" y="3624"/>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7" y="0"/>
                    </a:moveTo>
                    <a:lnTo>
                      <a:pt x="16" y="0"/>
                    </a:lnTo>
                    <a:lnTo>
                      <a:pt x="18" y="4"/>
                    </a:lnTo>
                    <a:lnTo>
                      <a:pt x="22" y="6"/>
                    </a:lnTo>
                    <a:lnTo>
                      <a:pt x="22" y="15"/>
                    </a:lnTo>
                    <a:lnTo>
                      <a:pt x="16" y="21"/>
                    </a:lnTo>
                    <a:lnTo>
                      <a:pt x="11" y="22"/>
                    </a:lnTo>
                    <a:lnTo>
                      <a:pt x="3" y="19"/>
                    </a:lnTo>
                    <a:lnTo>
                      <a:pt x="0" y="11"/>
                    </a:lnTo>
                    <a:lnTo>
                      <a:pt x="1" y="6"/>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011" name="Line 1926"/>
              <p:cNvSpPr>
                <a:spLocks noChangeShapeType="1"/>
              </p:cNvSpPr>
              <p:nvPr/>
            </p:nvSpPr>
            <p:spPr bwMode="auto">
              <a:xfrm flipV="1">
                <a:off x="2193" y="702"/>
                <a:ext cx="63"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12" name="Line 1927"/>
              <p:cNvSpPr>
                <a:spLocks noChangeShapeType="1"/>
              </p:cNvSpPr>
              <p:nvPr/>
            </p:nvSpPr>
            <p:spPr bwMode="auto">
              <a:xfrm flipV="1">
                <a:off x="2193" y="792"/>
                <a:ext cx="269" cy="4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13" name="Line 1928"/>
              <p:cNvSpPr>
                <a:spLocks noChangeShapeType="1"/>
              </p:cNvSpPr>
              <p:nvPr/>
            </p:nvSpPr>
            <p:spPr bwMode="auto">
              <a:xfrm>
                <a:off x="2193" y="932"/>
                <a:ext cx="252"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14" name="Line 1929"/>
              <p:cNvSpPr>
                <a:spLocks noChangeShapeType="1"/>
              </p:cNvSpPr>
              <p:nvPr/>
            </p:nvSpPr>
            <p:spPr bwMode="auto">
              <a:xfrm flipV="1">
                <a:off x="2193" y="989"/>
                <a:ext cx="276"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15" name="Line 1930"/>
              <p:cNvSpPr>
                <a:spLocks noChangeShapeType="1"/>
              </p:cNvSpPr>
              <p:nvPr/>
            </p:nvSpPr>
            <p:spPr bwMode="auto">
              <a:xfrm flipV="1">
                <a:off x="2193" y="961"/>
                <a:ext cx="201" cy="15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16" name="Line 1931"/>
              <p:cNvSpPr>
                <a:spLocks noChangeShapeType="1"/>
              </p:cNvSpPr>
              <p:nvPr/>
            </p:nvSpPr>
            <p:spPr bwMode="auto">
              <a:xfrm flipV="1">
                <a:off x="2193" y="1080"/>
                <a:ext cx="49" cy="1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17" name="Line 1932"/>
              <p:cNvSpPr>
                <a:spLocks noChangeShapeType="1"/>
              </p:cNvSpPr>
              <p:nvPr/>
            </p:nvSpPr>
            <p:spPr bwMode="auto">
              <a:xfrm flipH="1">
                <a:off x="2153" y="1305"/>
                <a:ext cx="40"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18" name="Line 1933"/>
              <p:cNvSpPr>
                <a:spLocks noChangeShapeType="1"/>
              </p:cNvSpPr>
              <p:nvPr/>
            </p:nvSpPr>
            <p:spPr bwMode="auto">
              <a:xfrm flipH="1">
                <a:off x="2173" y="1398"/>
                <a:ext cx="20"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19" name="Line 1934"/>
              <p:cNvSpPr>
                <a:spLocks noChangeShapeType="1"/>
              </p:cNvSpPr>
              <p:nvPr/>
            </p:nvSpPr>
            <p:spPr bwMode="auto">
              <a:xfrm flipH="1">
                <a:off x="2176" y="1491"/>
                <a:ext cx="17"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20" name="Line 1935"/>
              <p:cNvSpPr>
                <a:spLocks noChangeShapeType="1"/>
              </p:cNvSpPr>
              <p:nvPr/>
            </p:nvSpPr>
            <p:spPr bwMode="auto">
              <a:xfrm>
                <a:off x="2193" y="1584"/>
                <a:ext cx="4"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21" name="Line 1936"/>
              <p:cNvSpPr>
                <a:spLocks noChangeShapeType="1"/>
              </p:cNvSpPr>
              <p:nvPr/>
            </p:nvSpPr>
            <p:spPr bwMode="auto">
              <a:xfrm flipV="1">
                <a:off x="2193" y="1662"/>
                <a:ext cx="24"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22" name="Line 1937"/>
              <p:cNvSpPr>
                <a:spLocks noChangeShapeType="1"/>
              </p:cNvSpPr>
              <p:nvPr/>
            </p:nvSpPr>
            <p:spPr bwMode="auto">
              <a:xfrm flipV="1">
                <a:off x="2193" y="1754"/>
                <a:ext cx="22"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23" name="Line 1938"/>
              <p:cNvSpPr>
                <a:spLocks noChangeShapeType="1"/>
              </p:cNvSpPr>
              <p:nvPr/>
            </p:nvSpPr>
            <p:spPr bwMode="auto">
              <a:xfrm flipV="1">
                <a:off x="2193" y="1843"/>
                <a:ext cx="19"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24" name="Line 1939"/>
              <p:cNvSpPr>
                <a:spLocks noChangeShapeType="1"/>
              </p:cNvSpPr>
              <p:nvPr/>
            </p:nvSpPr>
            <p:spPr bwMode="auto">
              <a:xfrm flipV="1">
                <a:off x="2193" y="1941"/>
                <a:ext cx="48"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25" name="Line 1940"/>
              <p:cNvSpPr>
                <a:spLocks noChangeShapeType="1"/>
              </p:cNvSpPr>
              <p:nvPr/>
            </p:nvSpPr>
            <p:spPr bwMode="auto">
              <a:xfrm flipV="1">
                <a:off x="2193" y="2042"/>
                <a:ext cx="13"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26" name="Line 1941"/>
              <p:cNvSpPr>
                <a:spLocks noChangeShapeType="1"/>
              </p:cNvSpPr>
              <p:nvPr/>
            </p:nvSpPr>
            <p:spPr bwMode="auto">
              <a:xfrm flipV="1">
                <a:off x="2193" y="2135"/>
                <a:ext cx="51"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27" name="Line 1942"/>
              <p:cNvSpPr>
                <a:spLocks noChangeShapeType="1"/>
              </p:cNvSpPr>
              <p:nvPr/>
            </p:nvSpPr>
            <p:spPr bwMode="auto">
              <a:xfrm>
                <a:off x="2193" y="2235"/>
                <a:ext cx="0" cy="1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28" name="Line 1943"/>
              <p:cNvSpPr>
                <a:spLocks noChangeShapeType="1"/>
              </p:cNvSpPr>
              <p:nvPr/>
            </p:nvSpPr>
            <p:spPr bwMode="auto">
              <a:xfrm flipH="1">
                <a:off x="2044" y="2327"/>
                <a:ext cx="149" cy="25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29" name="Line 1944"/>
              <p:cNvSpPr>
                <a:spLocks noChangeShapeType="1"/>
              </p:cNvSpPr>
              <p:nvPr/>
            </p:nvSpPr>
            <p:spPr bwMode="auto">
              <a:xfrm flipH="1">
                <a:off x="2110" y="2420"/>
                <a:ext cx="83" cy="1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30" name="Line 1945"/>
              <p:cNvSpPr>
                <a:spLocks noChangeShapeType="1"/>
              </p:cNvSpPr>
              <p:nvPr/>
            </p:nvSpPr>
            <p:spPr bwMode="auto">
              <a:xfrm flipH="1">
                <a:off x="2166" y="2513"/>
                <a:ext cx="27"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31" name="Line 1946"/>
              <p:cNvSpPr>
                <a:spLocks noChangeShapeType="1"/>
              </p:cNvSpPr>
              <p:nvPr/>
            </p:nvSpPr>
            <p:spPr bwMode="auto">
              <a:xfrm flipV="1">
                <a:off x="2193" y="2593"/>
                <a:ext cx="2"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32" name="Line 1947"/>
              <p:cNvSpPr>
                <a:spLocks noChangeShapeType="1"/>
              </p:cNvSpPr>
              <p:nvPr/>
            </p:nvSpPr>
            <p:spPr bwMode="auto">
              <a:xfrm flipV="1">
                <a:off x="2193" y="2699"/>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33" name="Line 1948"/>
              <p:cNvSpPr>
                <a:spLocks noChangeShapeType="1"/>
              </p:cNvSpPr>
              <p:nvPr/>
            </p:nvSpPr>
            <p:spPr bwMode="auto">
              <a:xfrm flipH="1">
                <a:off x="2188" y="2792"/>
                <a:ext cx="5"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34" name="Line 1949"/>
              <p:cNvSpPr>
                <a:spLocks noChangeShapeType="1"/>
              </p:cNvSpPr>
              <p:nvPr/>
            </p:nvSpPr>
            <p:spPr bwMode="auto">
              <a:xfrm flipH="1">
                <a:off x="2188" y="2885"/>
                <a:ext cx="5"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35" name="Line 1950"/>
              <p:cNvSpPr>
                <a:spLocks noChangeShapeType="1"/>
              </p:cNvSpPr>
              <p:nvPr/>
            </p:nvSpPr>
            <p:spPr bwMode="auto">
              <a:xfrm flipV="1">
                <a:off x="2193" y="2976"/>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36" name="Line 1951"/>
              <p:cNvSpPr>
                <a:spLocks noChangeShapeType="1"/>
              </p:cNvSpPr>
              <p:nvPr/>
            </p:nvSpPr>
            <p:spPr bwMode="auto">
              <a:xfrm flipV="1">
                <a:off x="2193" y="3069"/>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37" name="Line 1952"/>
              <p:cNvSpPr>
                <a:spLocks noChangeShapeType="1"/>
              </p:cNvSpPr>
              <p:nvPr/>
            </p:nvSpPr>
            <p:spPr bwMode="auto">
              <a:xfrm>
                <a:off x="2193" y="3164"/>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38" name="Line 1953"/>
              <p:cNvSpPr>
                <a:spLocks noChangeShapeType="1"/>
              </p:cNvSpPr>
              <p:nvPr/>
            </p:nvSpPr>
            <p:spPr bwMode="auto">
              <a:xfrm flipH="1">
                <a:off x="2191" y="325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39" name="Line 1954"/>
              <p:cNvSpPr>
                <a:spLocks noChangeShapeType="1"/>
              </p:cNvSpPr>
              <p:nvPr/>
            </p:nvSpPr>
            <p:spPr bwMode="auto">
              <a:xfrm flipH="1">
                <a:off x="2191" y="335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40" name="Freeform 1955"/>
              <p:cNvSpPr>
                <a:spLocks/>
              </p:cNvSpPr>
              <p:nvPr/>
            </p:nvSpPr>
            <p:spPr bwMode="auto">
              <a:xfrm>
                <a:off x="2188" y="343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3"/>
                  <a:gd name="T35" fmla="*/ 22 w 2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3">
                    <a:moveTo>
                      <a:pt x="11" y="0"/>
                    </a:moveTo>
                    <a:lnTo>
                      <a:pt x="17" y="2"/>
                    </a:lnTo>
                    <a:lnTo>
                      <a:pt x="22" y="8"/>
                    </a:lnTo>
                    <a:lnTo>
                      <a:pt x="22" y="17"/>
                    </a:lnTo>
                    <a:lnTo>
                      <a:pt x="17" y="23"/>
                    </a:lnTo>
                    <a:lnTo>
                      <a:pt x="8" y="23"/>
                    </a:lnTo>
                    <a:lnTo>
                      <a:pt x="4" y="21"/>
                    </a:lnTo>
                    <a:lnTo>
                      <a:pt x="2" y="17"/>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041" name="Freeform 1956"/>
              <p:cNvSpPr>
                <a:spLocks/>
              </p:cNvSpPr>
              <p:nvPr/>
            </p:nvSpPr>
            <p:spPr bwMode="auto">
              <a:xfrm>
                <a:off x="2188" y="353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7" y="2"/>
                    </a:lnTo>
                    <a:lnTo>
                      <a:pt x="22" y="8"/>
                    </a:lnTo>
                    <a:lnTo>
                      <a:pt x="22" y="15"/>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042" name="Freeform 1957"/>
              <p:cNvSpPr>
                <a:spLocks/>
              </p:cNvSpPr>
              <p:nvPr/>
            </p:nvSpPr>
            <p:spPr bwMode="auto">
              <a:xfrm>
                <a:off x="2188" y="3624"/>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8" y="0"/>
                    </a:moveTo>
                    <a:lnTo>
                      <a:pt x="17" y="0"/>
                    </a:lnTo>
                    <a:lnTo>
                      <a:pt x="19" y="4"/>
                    </a:lnTo>
                    <a:lnTo>
                      <a:pt x="22" y="6"/>
                    </a:lnTo>
                    <a:lnTo>
                      <a:pt x="22" y="15"/>
                    </a:lnTo>
                    <a:lnTo>
                      <a:pt x="17" y="21"/>
                    </a:lnTo>
                    <a:lnTo>
                      <a:pt x="11" y="22"/>
                    </a:lnTo>
                    <a:lnTo>
                      <a:pt x="4" y="19"/>
                    </a:lnTo>
                    <a:lnTo>
                      <a:pt x="0" y="11"/>
                    </a:lnTo>
                    <a:lnTo>
                      <a:pt x="2" y="6"/>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043" name="Line 1958"/>
              <p:cNvSpPr>
                <a:spLocks noChangeShapeType="1"/>
              </p:cNvSpPr>
              <p:nvPr/>
            </p:nvSpPr>
            <p:spPr bwMode="auto">
              <a:xfrm>
                <a:off x="2286" y="747"/>
                <a:ext cx="17"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44" name="Line 1959"/>
              <p:cNvSpPr>
                <a:spLocks noChangeShapeType="1"/>
              </p:cNvSpPr>
              <p:nvPr/>
            </p:nvSpPr>
            <p:spPr bwMode="auto">
              <a:xfrm flipV="1">
                <a:off x="2286" y="836"/>
                <a:ext cx="8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45" name="Line 1960"/>
              <p:cNvSpPr>
                <a:spLocks noChangeShapeType="1"/>
              </p:cNvSpPr>
              <p:nvPr/>
            </p:nvSpPr>
            <p:spPr bwMode="auto">
              <a:xfrm>
                <a:off x="2286" y="932"/>
                <a:ext cx="68"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46" name="Line 1961"/>
              <p:cNvSpPr>
                <a:spLocks noChangeShapeType="1"/>
              </p:cNvSpPr>
              <p:nvPr/>
            </p:nvSpPr>
            <p:spPr bwMode="auto">
              <a:xfrm flipV="1">
                <a:off x="2286" y="989"/>
                <a:ext cx="66"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47" name="Line 1962"/>
              <p:cNvSpPr>
                <a:spLocks noChangeShapeType="1"/>
              </p:cNvSpPr>
              <p:nvPr/>
            </p:nvSpPr>
            <p:spPr bwMode="auto">
              <a:xfrm flipV="1">
                <a:off x="2286" y="895"/>
                <a:ext cx="93" cy="22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48" name="Line 1963"/>
              <p:cNvSpPr>
                <a:spLocks noChangeShapeType="1"/>
              </p:cNvSpPr>
              <p:nvPr/>
            </p:nvSpPr>
            <p:spPr bwMode="auto">
              <a:xfrm flipV="1">
                <a:off x="2286" y="990"/>
                <a:ext cx="49" cy="22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49" name="Line 1964"/>
              <p:cNvSpPr>
                <a:spLocks noChangeShapeType="1"/>
              </p:cNvSpPr>
              <p:nvPr/>
            </p:nvSpPr>
            <p:spPr bwMode="auto">
              <a:xfrm flipH="1" flipV="1">
                <a:off x="2218" y="1278"/>
                <a:ext cx="68"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50" name="Line 1965"/>
              <p:cNvSpPr>
                <a:spLocks noChangeShapeType="1"/>
              </p:cNvSpPr>
              <p:nvPr/>
            </p:nvSpPr>
            <p:spPr bwMode="auto">
              <a:xfrm flipH="1">
                <a:off x="2273" y="1398"/>
                <a:ext cx="13"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51" name="Line 1966"/>
              <p:cNvSpPr>
                <a:spLocks noChangeShapeType="1"/>
              </p:cNvSpPr>
              <p:nvPr/>
            </p:nvSpPr>
            <p:spPr bwMode="auto">
              <a:xfrm flipH="1">
                <a:off x="2266" y="1491"/>
                <a:ext cx="20"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52" name="Line 1967"/>
              <p:cNvSpPr>
                <a:spLocks noChangeShapeType="1"/>
              </p:cNvSpPr>
              <p:nvPr/>
            </p:nvSpPr>
            <p:spPr bwMode="auto">
              <a:xfrm flipH="1">
                <a:off x="2266" y="1584"/>
                <a:ext cx="20"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53" name="Line 1968"/>
              <p:cNvSpPr>
                <a:spLocks noChangeShapeType="1"/>
              </p:cNvSpPr>
              <p:nvPr/>
            </p:nvSpPr>
            <p:spPr bwMode="auto">
              <a:xfrm flipH="1">
                <a:off x="2282" y="1677"/>
                <a:ext cx="4"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54" name="Line 1969"/>
              <p:cNvSpPr>
                <a:spLocks noChangeShapeType="1"/>
              </p:cNvSpPr>
              <p:nvPr/>
            </p:nvSpPr>
            <p:spPr bwMode="auto">
              <a:xfrm flipV="1">
                <a:off x="2286" y="1759"/>
                <a:ext cx="13"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55" name="Line 1970"/>
              <p:cNvSpPr>
                <a:spLocks noChangeShapeType="1"/>
              </p:cNvSpPr>
              <p:nvPr/>
            </p:nvSpPr>
            <p:spPr bwMode="auto">
              <a:xfrm flipV="1">
                <a:off x="2286" y="1847"/>
                <a:ext cx="19"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56" name="Line 1971"/>
              <p:cNvSpPr>
                <a:spLocks noChangeShapeType="1"/>
              </p:cNvSpPr>
              <p:nvPr/>
            </p:nvSpPr>
            <p:spPr bwMode="auto">
              <a:xfrm flipV="1">
                <a:off x="2286" y="1943"/>
                <a:ext cx="33"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57" name="Line 1972"/>
              <p:cNvSpPr>
                <a:spLocks noChangeShapeType="1"/>
              </p:cNvSpPr>
              <p:nvPr/>
            </p:nvSpPr>
            <p:spPr bwMode="auto">
              <a:xfrm>
                <a:off x="2286" y="2049"/>
                <a:ext cx="19"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58" name="Line 1973"/>
              <p:cNvSpPr>
                <a:spLocks noChangeShapeType="1"/>
              </p:cNvSpPr>
              <p:nvPr/>
            </p:nvSpPr>
            <p:spPr bwMode="auto">
              <a:xfrm flipV="1">
                <a:off x="2286" y="2138"/>
                <a:ext cx="2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59" name="Line 1974"/>
              <p:cNvSpPr>
                <a:spLocks noChangeShapeType="1"/>
              </p:cNvSpPr>
              <p:nvPr/>
            </p:nvSpPr>
            <p:spPr bwMode="auto">
              <a:xfrm>
                <a:off x="2286" y="2235"/>
                <a:ext cx="13" cy="6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60" name="Line 1975"/>
              <p:cNvSpPr>
                <a:spLocks noChangeShapeType="1"/>
              </p:cNvSpPr>
              <p:nvPr/>
            </p:nvSpPr>
            <p:spPr bwMode="auto">
              <a:xfrm flipH="1">
                <a:off x="2127" y="2327"/>
                <a:ext cx="159" cy="15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61" name="Line 1976"/>
              <p:cNvSpPr>
                <a:spLocks noChangeShapeType="1"/>
              </p:cNvSpPr>
              <p:nvPr/>
            </p:nvSpPr>
            <p:spPr bwMode="auto">
              <a:xfrm flipH="1">
                <a:off x="2080" y="2420"/>
                <a:ext cx="206" cy="1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62" name="Line 1977"/>
              <p:cNvSpPr>
                <a:spLocks noChangeShapeType="1"/>
              </p:cNvSpPr>
              <p:nvPr/>
            </p:nvSpPr>
            <p:spPr bwMode="auto">
              <a:xfrm flipH="1">
                <a:off x="2149" y="2513"/>
                <a:ext cx="137" cy="8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63" name="Line 1978"/>
              <p:cNvSpPr>
                <a:spLocks noChangeShapeType="1"/>
              </p:cNvSpPr>
              <p:nvPr/>
            </p:nvSpPr>
            <p:spPr bwMode="auto">
              <a:xfrm flipH="1">
                <a:off x="2222" y="2608"/>
                <a:ext cx="64" cy="4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64" name="Line 1979"/>
              <p:cNvSpPr>
                <a:spLocks noChangeShapeType="1"/>
              </p:cNvSpPr>
              <p:nvPr/>
            </p:nvSpPr>
            <p:spPr bwMode="auto">
              <a:xfrm flipH="1" flipV="1">
                <a:off x="2271" y="2699"/>
                <a:ext cx="1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65" name="Line 1980"/>
              <p:cNvSpPr>
                <a:spLocks noChangeShapeType="1"/>
              </p:cNvSpPr>
              <p:nvPr/>
            </p:nvSpPr>
            <p:spPr bwMode="auto">
              <a:xfrm flipV="1">
                <a:off x="2286" y="2781"/>
                <a:ext cx="6"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66" name="Line 1981"/>
              <p:cNvSpPr>
                <a:spLocks noChangeShapeType="1"/>
              </p:cNvSpPr>
              <p:nvPr/>
            </p:nvSpPr>
            <p:spPr bwMode="auto">
              <a:xfrm>
                <a:off x="2286" y="2885"/>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67" name="Line 1982"/>
              <p:cNvSpPr>
                <a:spLocks noChangeShapeType="1"/>
              </p:cNvSpPr>
              <p:nvPr/>
            </p:nvSpPr>
            <p:spPr bwMode="auto">
              <a:xfrm flipH="1">
                <a:off x="2279" y="2978"/>
                <a:ext cx="7"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68" name="Line 1983"/>
              <p:cNvSpPr>
                <a:spLocks noChangeShapeType="1"/>
              </p:cNvSpPr>
              <p:nvPr/>
            </p:nvSpPr>
            <p:spPr bwMode="auto">
              <a:xfrm flipH="1">
                <a:off x="2282" y="3071"/>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69" name="Line 1984"/>
              <p:cNvSpPr>
                <a:spLocks noChangeShapeType="1"/>
              </p:cNvSpPr>
              <p:nvPr/>
            </p:nvSpPr>
            <p:spPr bwMode="auto">
              <a:xfrm flipV="1">
                <a:off x="2286" y="316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70" name="Line 1985"/>
              <p:cNvSpPr>
                <a:spLocks noChangeShapeType="1"/>
              </p:cNvSpPr>
              <p:nvPr/>
            </p:nvSpPr>
            <p:spPr bwMode="auto">
              <a:xfrm flipV="1">
                <a:off x="2286" y="3255"/>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71" name="Line 1986"/>
              <p:cNvSpPr>
                <a:spLocks noChangeShapeType="1"/>
              </p:cNvSpPr>
              <p:nvPr/>
            </p:nvSpPr>
            <p:spPr bwMode="auto">
              <a:xfrm flipH="1">
                <a:off x="2284" y="335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72" name="Line 1987"/>
              <p:cNvSpPr>
                <a:spLocks noChangeShapeType="1"/>
              </p:cNvSpPr>
              <p:nvPr/>
            </p:nvSpPr>
            <p:spPr bwMode="auto">
              <a:xfrm>
                <a:off x="2286" y="3444"/>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73" name="Line 1988"/>
              <p:cNvSpPr>
                <a:spLocks noChangeShapeType="1"/>
              </p:cNvSpPr>
              <p:nvPr/>
            </p:nvSpPr>
            <p:spPr bwMode="auto">
              <a:xfrm flipH="1">
                <a:off x="2284" y="3537"/>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74" name="Line 1989"/>
              <p:cNvSpPr>
                <a:spLocks noChangeShapeType="1"/>
              </p:cNvSpPr>
              <p:nvPr/>
            </p:nvSpPr>
            <p:spPr bwMode="auto">
              <a:xfrm flipH="1">
                <a:off x="2282" y="3630"/>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75" name="Line 1990"/>
              <p:cNvSpPr>
                <a:spLocks noChangeShapeType="1"/>
              </p:cNvSpPr>
              <p:nvPr/>
            </p:nvSpPr>
            <p:spPr bwMode="auto">
              <a:xfrm flipH="1">
                <a:off x="2373" y="747"/>
                <a:ext cx="6"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76" name="Line 1991"/>
              <p:cNvSpPr>
                <a:spLocks noChangeShapeType="1"/>
              </p:cNvSpPr>
              <p:nvPr/>
            </p:nvSpPr>
            <p:spPr bwMode="auto">
              <a:xfrm flipH="1">
                <a:off x="2370" y="840"/>
                <a:ext cx="9"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77" name="Line 1992"/>
              <p:cNvSpPr>
                <a:spLocks noChangeShapeType="1"/>
              </p:cNvSpPr>
              <p:nvPr/>
            </p:nvSpPr>
            <p:spPr bwMode="auto">
              <a:xfrm flipV="1">
                <a:off x="2379" y="923"/>
                <a:ext cx="0"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78" name="Line 1993"/>
              <p:cNvSpPr>
                <a:spLocks noChangeShapeType="1"/>
              </p:cNvSpPr>
              <p:nvPr/>
            </p:nvSpPr>
            <p:spPr bwMode="auto">
              <a:xfrm flipH="1" flipV="1">
                <a:off x="2360" y="1014"/>
                <a:ext cx="19"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79" name="Line 1994"/>
              <p:cNvSpPr>
                <a:spLocks noChangeShapeType="1"/>
              </p:cNvSpPr>
              <p:nvPr/>
            </p:nvSpPr>
            <p:spPr bwMode="auto">
              <a:xfrm flipV="1">
                <a:off x="2379" y="945"/>
                <a:ext cx="36" cy="17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80" name="Line 1995"/>
              <p:cNvSpPr>
                <a:spLocks noChangeShapeType="1"/>
              </p:cNvSpPr>
              <p:nvPr/>
            </p:nvSpPr>
            <p:spPr bwMode="auto">
              <a:xfrm flipV="1">
                <a:off x="2379" y="919"/>
                <a:ext cx="124" cy="29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81" name="Line 1996"/>
              <p:cNvSpPr>
                <a:spLocks noChangeShapeType="1"/>
              </p:cNvSpPr>
              <p:nvPr/>
            </p:nvSpPr>
            <p:spPr bwMode="auto">
              <a:xfrm flipV="1">
                <a:off x="2379" y="1258"/>
                <a:ext cx="13" cy="4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82" name="Line 1997"/>
              <p:cNvSpPr>
                <a:spLocks noChangeShapeType="1"/>
              </p:cNvSpPr>
              <p:nvPr/>
            </p:nvSpPr>
            <p:spPr bwMode="auto">
              <a:xfrm flipH="1">
                <a:off x="2372" y="1398"/>
                <a:ext cx="7" cy="6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83" name="Line 1998"/>
              <p:cNvSpPr>
                <a:spLocks noChangeShapeType="1"/>
              </p:cNvSpPr>
              <p:nvPr/>
            </p:nvSpPr>
            <p:spPr bwMode="auto">
              <a:xfrm flipH="1">
                <a:off x="2368" y="1491"/>
                <a:ext cx="1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84" name="Line 1999"/>
              <p:cNvSpPr>
                <a:spLocks noChangeShapeType="1"/>
              </p:cNvSpPr>
              <p:nvPr/>
            </p:nvSpPr>
            <p:spPr bwMode="auto">
              <a:xfrm flipH="1">
                <a:off x="2362" y="1584"/>
                <a:ext cx="17"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85" name="Line 2000"/>
              <p:cNvSpPr>
                <a:spLocks noChangeShapeType="1"/>
              </p:cNvSpPr>
              <p:nvPr/>
            </p:nvSpPr>
            <p:spPr bwMode="auto">
              <a:xfrm flipH="1">
                <a:off x="2355" y="1677"/>
                <a:ext cx="24"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86" name="Line 2001"/>
              <p:cNvSpPr>
                <a:spLocks noChangeShapeType="1"/>
              </p:cNvSpPr>
              <p:nvPr/>
            </p:nvSpPr>
            <p:spPr bwMode="auto">
              <a:xfrm flipH="1">
                <a:off x="2366" y="1769"/>
                <a:ext cx="13"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87" name="Line 2002"/>
              <p:cNvSpPr>
                <a:spLocks noChangeShapeType="1"/>
              </p:cNvSpPr>
              <p:nvPr/>
            </p:nvSpPr>
            <p:spPr bwMode="auto">
              <a:xfrm flipV="1">
                <a:off x="2379" y="1862"/>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88" name="Line 2003"/>
              <p:cNvSpPr>
                <a:spLocks noChangeShapeType="1"/>
              </p:cNvSpPr>
              <p:nvPr/>
            </p:nvSpPr>
            <p:spPr bwMode="auto">
              <a:xfrm flipV="1">
                <a:off x="2379" y="1941"/>
                <a:ext cx="17"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89" name="Line 2004"/>
              <p:cNvSpPr>
                <a:spLocks noChangeShapeType="1"/>
              </p:cNvSpPr>
              <p:nvPr/>
            </p:nvSpPr>
            <p:spPr bwMode="auto">
              <a:xfrm flipV="1">
                <a:off x="2379" y="2033"/>
                <a:ext cx="20"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90" name="Line 2005"/>
              <p:cNvSpPr>
                <a:spLocks noChangeShapeType="1"/>
              </p:cNvSpPr>
              <p:nvPr/>
            </p:nvSpPr>
            <p:spPr bwMode="auto">
              <a:xfrm flipV="1">
                <a:off x="2379" y="2129"/>
                <a:ext cx="15"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91" name="Line 2006"/>
              <p:cNvSpPr>
                <a:spLocks noChangeShapeType="1"/>
              </p:cNvSpPr>
              <p:nvPr/>
            </p:nvSpPr>
            <p:spPr bwMode="auto">
              <a:xfrm flipV="1">
                <a:off x="2379" y="2211"/>
                <a:ext cx="29"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92" name="Line 2007"/>
              <p:cNvSpPr>
                <a:spLocks noChangeShapeType="1"/>
              </p:cNvSpPr>
              <p:nvPr/>
            </p:nvSpPr>
            <p:spPr bwMode="auto">
              <a:xfrm flipH="1">
                <a:off x="2313" y="2327"/>
                <a:ext cx="66" cy="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93" name="Line 2008"/>
              <p:cNvSpPr>
                <a:spLocks noChangeShapeType="1"/>
              </p:cNvSpPr>
              <p:nvPr/>
            </p:nvSpPr>
            <p:spPr bwMode="auto">
              <a:xfrm flipH="1">
                <a:off x="2205" y="2420"/>
                <a:ext cx="174" cy="1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94" name="Line 2009"/>
              <p:cNvSpPr>
                <a:spLocks noChangeShapeType="1"/>
              </p:cNvSpPr>
              <p:nvPr/>
            </p:nvSpPr>
            <p:spPr bwMode="auto">
              <a:xfrm flipH="1">
                <a:off x="2165" y="2513"/>
                <a:ext cx="214" cy="14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95" name="Line 2010"/>
              <p:cNvSpPr>
                <a:spLocks noChangeShapeType="1"/>
              </p:cNvSpPr>
              <p:nvPr/>
            </p:nvSpPr>
            <p:spPr bwMode="auto">
              <a:xfrm flipH="1">
                <a:off x="2197" y="2608"/>
                <a:ext cx="182" cy="10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96" name="Line 2011"/>
              <p:cNvSpPr>
                <a:spLocks noChangeShapeType="1"/>
              </p:cNvSpPr>
              <p:nvPr/>
            </p:nvSpPr>
            <p:spPr bwMode="auto">
              <a:xfrm flipH="1">
                <a:off x="2267" y="2701"/>
                <a:ext cx="112" cy="6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97" name="Line 2012"/>
              <p:cNvSpPr>
                <a:spLocks noChangeShapeType="1"/>
              </p:cNvSpPr>
              <p:nvPr/>
            </p:nvSpPr>
            <p:spPr bwMode="auto">
              <a:xfrm flipH="1">
                <a:off x="2332" y="2792"/>
                <a:ext cx="47" cy="2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98" name="Line 2013"/>
              <p:cNvSpPr>
                <a:spLocks noChangeShapeType="1"/>
              </p:cNvSpPr>
              <p:nvPr/>
            </p:nvSpPr>
            <p:spPr bwMode="auto">
              <a:xfrm flipH="1" flipV="1">
                <a:off x="2373" y="2876"/>
                <a:ext cx="6"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99" name="Line 2014"/>
              <p:cNvSpPr>
                <a:spLocks noChangeShapeType="1"/>
              </p:cNvSpPr>
              <p:nvPr/>
            </p:nvSpPr>
            <p:spPr bwMode="auto">
              <a:xfrm flipV="1">
                <a:off x="2379" y="2971"/>
                <a:ext cx="6"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00" name="Line 2015"/>
              <p:cNvSpPr>
                <a:spLocks noChangeShapeType="1"/>
              </p:cNvSpPr>
              <p:nvPr/>
            </p:nvSpPr>
            <p:spPr bwMode="auto">
              <a:xfrm flipH="1">
                <a:off x="2377" y="3071"/>
                <a:ext cx="2"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01" name="Line 2016"/>
              <p:cNvSpPr>
                <a:spLocks noChangeShapeType="1"/>
              </p:cNvSpPr>
              <p:nvPr/>
            </p:nvSpPr>
            <p:spPr bwMode="auto">
              <a:xfrm flipH="1">
                <a:off x="2372" y="3164"/>
                <a:ext cx="7"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02" name="Line 2017"/>
              <p:cNvSpPr>
                <a:spLocks noChangeShapeType="1"/>
              </p:cNvSpPr>
              <p:nvPr/>
            </p:nvSpPr>
            <p:spPr bwMode="auto">
              <a:xfrm flipH="1">
                <a:off x="2373" y="3257"/>
                <a:ext cx="6"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03" name="Line 2018"/>
              <p:cNvSpPr>
                <a:spLocks noChangeShapeType="1"/>
              </p:cNvSpPr>
              <p:nvPr/>
            </p:nvSpPr>
            <p:spPr bwMode="auto">
              <a:xfrm flipV="1">
                <a:off x="2379" y="3347"/>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04" name="Line 2019"/>
              <p:cNvSpPr>
                <a:spLocks noChangeShapeType="1"/>
              </p:cNvSpPr>
              <p:nvPr/>
            </p:nvSpPr>
            <p:spPr bwMode="auto">
              <a:xfrm flipV="1">
                <a:off x="2379" y="3442"/>
                <a:ext cx="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05" name="Line 2020"/>
              <p:cNvSpPr>
                <a:spLocks noChangeShapeType="1"/>
              </p:cNvSpPr>
              <p:nvPr/>
            </p:nvSpPr>
            <p:spPr bwMode="auto">
              <a:xfrm flipH="1" flipV="1">
                <a:off x="2377" y="3533"/>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06" name="Line 2021"/>
              <p:cNvSpPr>
                <a:spLocks noChangeShapeType="1"/>
              </p:cNvSpPr>
              <p:nvPr/>
            </p:nvSpPr>
            <p:spPr bwMode="auto">
              <a:xfrm flipV="1">
                <a:off x="2379" y="3626"/>
                <a:ext cx="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07" name="Line 2022"/>
              <p:cNvSpPr>
                <a:spLocks noChangeShapeType="1"/>
              </p:cNvSpPr>
              <p:nvPr/>
            </p:nvSpPr>
            <p:spPr bwMode="auto">
              <a:xfrm flipV="1">
                <a:off x="2472" y="741"/>
                <a:ext cx="5"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08" name="Line 2023"/>
              <p:cNvSpPr>
                <a:spLocks noChangeShapeType="1"/>
              </p:cNvSpPr>
              <p:nvPr/>
            </p:nvSpPr>
            <p:spPr bwMode="auto">
              <a:xfrm>
                <a:off x="2472" y="840"/>
                <a:ext cx="4"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09" name="Line 2024"/>
              <p:cNvSpPr>
                <a:spLocks noChangeShapeType="1"/>
              </p:cNvSpPr>
              <p:nvPr/>
            </p:nvSpPr>
            <p:spPr bwMode="auto">
              <a:xfrm flipV="1">
                <a:off x="2472" y="931"/>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10" name="Line 2025"/>
              <p:cNvSpPr>
                <a:spLocks noChangeShapeType="1"/>
              </p:cNvSpPr>
              <p:nvPr/>
            </p:nvSpPr>
            <p:spPr bwMode="auto">
              <a:xfrm>
                <a:off x="2472" y="1025"/>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11" name="Line 2026"/>
              <p:cNvSpPr>
                <a:spLocks noChangeShapeType="1"/>
              </p:cNvSpPr>
              <p:nvPr/>
            </p:nvSpPr>
            <p:spPr bwMode="auto">
              <a:xfrm flipV="1">
                <a:off x="2472" y="1038"/>
                <a:ext cx="29" cy="8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12" name="Line 2027"/>
              <p:cNvSpPr>
                <a:spLocks noChangeShapeType="1"/>
              </p:cNvSpPr>
              <p:nvPr/>
            </p:nvSpPr>
            <p:spPr bwMode="auto">
              <a:xfrm flipV="1">
                <a:off x="2472" y="967"/>
                <a:ext cx="106" cy="24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13" name="Line 2028"/>
              <p:cNvSpPr>
                <a:spLocks noChangeShapeType="1"/>
              </p:cNvSpPr>
              <p:nvPr/>
            </p:nvSpPr>
            <p:spPr bwMode="auto">
              <a:xfrm flipV="1">
                <a:off x="2472" y="1148"/>
                <a:ext cx="55" cy="15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14" name="Line 2029"/>
              <p:cNvSpPr>
                <a:spLocks noChangeShapeType="1"/>
              </p:cNvSpPr>
              <p:nvPr/>
            </p:nvSpPr>
            <p:spPr bwMode="auto">
              <a:xfrm flipH="1" flipV="1">
                <a:off x="2457" y="1396"/>
                <a:ext cx="1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15" name="Line 2030"/>
              <p:cNvSpPr>
                <a:spLocks noChangeShapeType="1"/>
              </p:cNvSpPr>
              <p:nvPr/>
            </p:nvSpPr>
            <p:spPr bwMode="auto">
              <a:xfrm flipH="1">
                <a:off x="2470" y="1491"/>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16" name="Line 2031"/>
              <p:cNvSpPr>
                <a:spLocks noChangeShapeType="1"/>
              </p:cNvSpPr>
              <p:nvPr/>
            </p:nvSpPr>
            <p:spPr bwMode="auto">
              <a:xfrm flipH="1">
                <a:off x="2464" y="1584"/>
                <a:ext cx="8"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17" name="Line 2032"/>
              <p:cNvSpPr>
                <a:spLocks noChangeShapeType="1"/>
              </p:cNvSpPr>
              <p:nvPr/>
            </p:nvSpPr>
            <p:spPr bwMode="auto">
              <a:xfrm flipH="1">
                <a:off x="2441" y="1677"/>
                <a:ext cx="31"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18" name="Line 2033"/>
              <p:cNvSpPr>
                <a:spLocks noChangeShapeType="1"/>
              </p:cNvSpPr>
              <p:nvPr/>
            </p:nvSpPr>
            <p:spPr bwMode="auto">
              <a:xfrm flipH="1">
                <a:off x="2450" y="1769"/>
                <a:ext cx="22"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19" name="Line 2034"/>
              <p:cNvSpPr>
                <a:spLocks noChangeShapeType="1"/>
              </p:cNvSpPr>
              <p:nvPr/>
            </p:nvSpPr>
            <p:spPr bwMode="auto">
              <a:xfrm flipH="1">
                <a:off x="2453" y="1863"/>
                <a:ext cx="19"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20" name="Line 2035"/>
              <p:cNvSpPr>
                <a:spLocks noChangeShapeType="1"/>
              </p:cNvSpPr>
              <p:nvPr/>
            </p:nvSpPr>
            <p:spPr bwMode="auto">
              <a:xfrm flipH="1">
                <a:off x="2470" y="1956"/>
                <a:ext cx="2"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21" name="Line 2036"/>
              <p:cNvSpPr>
                <a:spLocks noChangeShapeType="1"/>
              </p:cNvSpPr>
              <p:nvPr/>
            </p:nvSpPr>
            <p:spPr bwMode="auto">
              <a:xfrm>
                <a:off x="2472" y="2049"/>
                <a:ext cx="2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22" name="Line 2037"/>
              <p:cNvSpPr>
                <a:spLocks noChangeShapeType="1"/>
              </p:cNvSpPr>
              <p:nvPr/>
            </p:nvSpPr>
            <p:spPr bwMode="auto">
              <a:xfrm>
                <a:off x="2472" y="2142"/>
                <a:ext cx="27"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23" name="Line 2038"/>
              <p:cNvSpPr>
                <a:spLocks noChangeShapeType="1"/>
              </p:cNvSpPr>
              <p:nvPr/>
            </p:nvSpPr>
            <p:spPr bwMode="auto">
              <a:xfrm flipV="1">
                <a:off x="2472" y="2216"/>
                <a:ext cx="55"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24" name="Line 2039"/>
              <p:cNvSpPr>
                <a:spLocks noChangeShapeType="1"/>
              </p:cNvSpPr>
              <p:nvPr/>
            </p:nvSpPr>
            <p:spPr bwMode="auto">
              <a:xfrm flipV="1">
                <a:off x="2472" y="2283"/>
                <a:ext cx="62" cy="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25" name="Line 2040"/>
              <p:cNvSpPr>
                <a:spLocks noChangeShapeType="1"/>
              </p:cNvSpPr>
              <p:nvPr/>
            </p:nvSpPr>
            <p:spPr bwMode="auto">
              <a:xfrm flipH="1" flipV="1">
                <a:off x="2464" y="2398"/>
                <a:ext cx="8"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26" name="Line 2041"/>
              <p:cNvSpPr>
                <a:spLocks noChangeShapeType="1"/>
              </p:cNvSpPr>
              <p:nvPr/>
            </p:nvSpPr>
            <p:spPr bwMode="auto">
              <a:xfrm flipH="1">
                <a:off x="2359" y="2513"/>
                <a:ext cx="113" cy="7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27" name="Line 2042"/>
              <p:cNvSpPr>
                <a:spLocks noChangeShapeType="1"/>
              </p:cNvSpPr>
              <p:nvPr/>
            </p:nvSpPr>
            <p:spPr bwMode="auto">
              <a:xfrm flipH="1">
                <a:off x="2280" y="2608"/>
                <a:ext cx="192" cy="1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28" name="Line 2043"/>
              <p:cNvSpPr>
                <a:spLocks noChangeShapeType="1"/>
              </p:cNvSpPr>
              <p:nvPr/>
            </p:nvSpPr>
            <p:spPr bwMode="auto">
              <a:xfrm flipH="1">
                <a:off x="2264" y="2701"/>
                <a:ext cx="208" cy="13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29" name="Line 2044"/>
              <p:cNvSpPr>
                <a:spLocks noChangeShapeType="1"/>
              </p:cNvSpPr>
              <p:nvPr/>
            </p:nvSpPr>
            <p:spPr bwMode="auto">
              <a:xfrm flipH="1">
                <a:off x="2315" y="2792"/>
                <a:ext cx="157" cy="9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30" name="Line 2045"/>
              <p:cNvSpPr>
                <a:spLocks noChangeShapeType="1"/>
              </p:cNvSpPr>
              <p:nvPr/>
            </p:nvSpPr>
            <p:spPr bwMode="auto">
              <a:xfrm flipH="1">
                <a:off x="2386" y="2885"/>
                <a:ext cx="86" cy="5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31" name="Line 2046"/>
              <p:cNvSpPr>
                <a:spLocks noChangeShapeType="1"/>
              </p:cNvSpPr>
              <p:nvPr/>
            </p:nvSpPr>
            <p:spPr bwMode="auto">
              <a:xfrm flipH="1">
                <a:off x="2445" y="2978"/>
                <a:ext cx="27"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32" name="Line 2047"/>
              <p:cNvSpPr>
                <a:spLocks noChangeShapeType="1"/>
              </p:cNvSpPr>
              <p:nvPr/>
            </p:nvSpPr>
            <p:spPr bwMode="auto">
              <a:xfrm flipV="1">
                <a:off x="2472" y="3060"/>
                <a:ext cx="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33" name="Line 2048"/>
              <p:cNvSpPr>
                <a:spLocks noChangeShapeType="1"/>
              </p:cNvSpPr>
              <p:nvPr/>
            </p:nvSpPr>
            <p:spPr bwMode="auto">
              <a:xfrm flipV="1">
                <a:off x="2472" y="3159"/>
                <a:ext cx="7"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34" name="Line 2049"/>
              <p:cNvSpPr>
                <a:spLocks noChangeShapeType="1"/>
              </p:cNvSpPr>
              <p:nvPr/>
            </p:nvSpPr>
            <p:spPr bwMode="auto">
              <a:xfrm flipH="1">
                <a:off x="2468" y="3257"/>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35" name="Line 2050"/>
              <p:cNvSpPr>
                <a:spLocks noChangeShapeType="1"/>
              </p:cNvSpPr>
              <p:nvPr/>
            </p:nvSpPr>
            <p:spPr bwMode="auto">
              <a:xfrm flipH="1">
                <a:off x="2463" y="3351"/>
                <a:ext cx="9"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36" name="Line 2051"/>
              <p:cNvSpPr>
                <a:spLocks noChangeShapeType="1"/>
              </p:cNvSpPr>
              <p:nvPr/>
            </p:nvSpPr>
            <p:spPr bwMode="auto">
              <a:xfrm flipH="1">
                <a:off x="2428" y="3444"/>
                <a:ext cx="4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37" name="Line 2052"/>
              <p:cNvSpPr>
                <a:spLocks noChangeShapeType="1"/>
              </p:cNvSpPr>
              <p:nvPr/>
            </p:nvSpPr>
            <p:spPr bwMode="auto">
              <a:xfrm flipH="1" flipV="1">
                <a:off x="2411" y="3535"/>
                <a:ext cx="6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38" name="Line 2053"/>
              <p:cNvSpPr>
                <a:spLocks noChangeShapeType="1"/>
              </p:cNvSpPr>
              <p:nvPr/>
            </p:nvSpPr>
            <p:spPr bwMode="auto">
              <a:xfrm flipH="1">
                <a:off x="2390" y="3630"/>
                <a:ext cx="82" cy="1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39" name="Freeform 2054"/>
              <p:cNvSpPr>
                <a:spLocks/>
              </p:cNvSpPr>
              <p:nvPr/>
            </p:nvSpPr>
            <p:spPr bwMode="auto">
              <a:xfrm>
                <a:off x="2558" y="741"/>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1 w 24"/>
                  <a:gd name="T19" fmla="*/ 1 h 24"/>
                  <a:gd name="T20" fmla="*/ 0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6" y="2"/>
                    </a:lnTo>
                    <a:lnTo>
                      <a:pt x="20" y="4"/>
                    </a:lnTo>
                    <a:lnTo>
                      <a:pt x="24" y="11"/>
                    </a:lnTo>
                    <a:lnTo>
                      <a:pt x="22" y="17"/>
                    </a:lnTo>
                    <a:lnTo>
                      <a:pt x="20" y="21"/>
                    </a:lnTo>
                    <a:lnTo>
                      <a:pt x="16" y="22"/>
                    </a:lnTo>
                    <a:lnTo>
                      <a:pt x="11" y="24"/>
                    </a:lnTo>
                    <a:lnTo>
                      <a:pt x="3" y="21"/>
                    </a:lnTo>
                    <a:lnTo>
                      <a:pt x="1"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128140" name="Line 2055"/>
              <p:cNvSpPr>
                <a:spLocks noChangeShapeType="1"/>
              </p:cNvSpPr>
              <p:nvPr/>
            </p:nvSpPr>
            <p:spPr bwMode="auto">
              <a:xfrm>
                <a:off x="2564" y="840"/>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41" name="Line 2056"/>
              <p:cNvSpPr>
                <a:spLocks noChangeShapeType="1"/>
              </p:cNvSpPr>
              <p:nvPr/>
            </p:nvSpPr>
            <p:spPr bwMode="auto">
              <a:xfrm flipH="1" flipV="1">
                <a:off x="2562" y="921"/>
                <a:ext cx="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42" name="Line 2057"/>
              <p:cNvSpPr>
                <a:spLocks noChangeShapeType="1"/>
              </p:cNvSpPr>
              <p:nvPr/>
            </p:nvSpPr>
            <p:spPr bwMode="auto">
              <a:xfrm>
                <a:off x="2564" y="1025"/>
                <a:ext cx="4"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43" name="Line 2058"/>
              <p:cNvSpPr>
                <a:spLocks noChangeShapeType="1"/>
              </p:cNvSpPr>
              <p:nvPr/>
            </p:nvSpPr>
            <p:spPr bwMode="auto">
              <a:xfrm flipH="1" flipV="1">
                <a:off x="2558" y="1047"/>
                <a:ext cx="6" cy="7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44" name="Line 2059"/>
              <p:cNvSpPr>
                <a:spLocks noChangeShapeType="1"/>
              </p:cNvSpPr>
              <p:nvPr/>
            </p:nvSpPr>
            <p:spPr bwMode="auto">
              <a:xfrm flipH="1" flipV="1">
                <a:off x="2503" y="946"/>
                <a:ext cx="61" cy="26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45" name="Line 2060"/>
              <p:cNvSpPr>
                <a:spLocks noChangeShapeType="1"/>
              </p:cNvSpPr>
              <p:nvPr/>
            </p:nvSpPr>
            <p:spPr bwMode="auto">
              <a:xfrm flipH="1" flipV="1">
                <a:off x="2556" y="1137"/>
                <a:ext cx="8" cy="16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46" name="Line 2061"/>
              <p:cNvSpPr>
                <a:spLocks noChangeShapeType="1"/>
              </p:cNvSpPr>
              <p:nvPr/>
            </p:nvSpPr>
            <p:spPr bwMode="auto">
              <a:xfrm flipH="1">
                <a:off x="2542" y="1398"/>
                <a:ext cx="22"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47" name="Line 2062"/>
              <p:cNvSpPr>
                <a:spLocks noChangeShapeType="1"/>
              </p:cNvSpPr>
              <p:nvPr/>
            </p:nvSpPr>
            <p:spPr bwMode="auto">
              <a:xfrm flipH="1">
                <a:off x="2556" y="1491"/>
                <a:ext cx="8"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48" name="Line 2063"/>
              <p:cNvSpPr>
                <a:spLocks noChangeShapeType="1"/>
              </p:cNvSpPr>
              <p:nvPr/>
            </p:nvSpPr>
            <p:spPr bwMode="auto">
              <a:xfrm flipH="1" flipV="1">
                <a:off x="2555" y="1578"/>
                <a:ext cx="9"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49" name="Line 2064"/>
              <p:cNvSpPr>
                <a:spLocks noChangeShapeType="1"/>
              </p:cNvSpPr>
              <p:nvPr/>
            </p:nvSpPr>
            <p:spPr bwMode="auto">
              <a:xfrm flipH="1">
                <a:off x="2526" y="1677"/>
                <a:ext cx="38"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50" name="Line 2065"/>
              <p:cNvSpPr>
                <a:spLocks noChangeShapeType="1"/>
              </p:cNvSpPr>
              <p:nvPr/>
            </p:nvSpPr>
            <p:spPr bwMode="auto">
              <a:xfrm flipH="1">
                <a:off x="2518" y="1769"/>
                <a:ext cx="46"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51" name="Line 2066"/>
              <p:cNvSpPr>
                <a:spLocks noChangeShapeType="1"/>
              </p:cNvSpPr>
              <p:nvPr/>
            </p:nvSpPr>
            <p:spPr bwMode="auto">
              <a:xfrm flipH="1">
                <a:off x="2533" y="1863"/>
                <a:ext cx="31"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52" name="Line 2067"/>
              <p:cNvSpPr>
                <a:spLocks noChangeShapeType="1"/>
              </p:cNvSpPr>
              <p:nvPr/>
            </p:nvSpPr>
            <p:spPr bwMode="auto">
              <a:xfrm flipH="1">
                <a:off x="2520" y="1956"/>
                <a:ext cx="44"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53" name="Line 2068"/>
              <p:cNvSpPr>
                <a:spLocks noChangeShapeType="1"/>
              </p:cNvSpPr>
              <p:nvPr/>
            </p:nvSpPr>
            <p:spPr bwMode="auto">
              <a:xfrm flipH="1">
                <a:off x="2542" y="2049"/>
                <a:ext cx="2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54" name="Line 2069"/>
              <p:cNvSpPr>
                <a:spLocks noChangeShapeType="1"/>
              </p:cNvSpPr>
              <p:nvPr/>
            </p:nvSpPr>
            <p:spPr bwMode="auto">
              <a:xfrm flipH="1">
                <a:off x="2540" y="2142"/>
                <a:ext cx="24"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55" name="Line 2070"/>
              <p:cNvSpPr>
                <a:spLocks noChangeShapeType="1"/>
              </p:cNvSpPr>
              <p:nvPr/>
            </p:nvSpPr>
            <p:spPr bwMode="auto">
              <a:xfrm flipH="1">
                <a:off x="2547" y="2235"/>
                <a:ext cx="17"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56" name="Line 2071"/>
              <p:cNvSpPr>
                <a:spLocks noChangeShapeType="1"/>
              </p:cNvSpPr>
              <p:nvPr/>
            </p:nvSpPr>
            <p:spPr bwMode="auto">
              <a:xfrm flipV="1">
                <a:off x="2564" y="2296"/>
                <a:ext cx="27"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57" name="Line 2072"/>
              <p:cNvSpPr>
                <a:spLocks noChangeShapeType="1"/>
              </p:cNvSpPr>
              <p:nvPr/>
            </p:nvSpPr>
            <p:spPr bwMode="auto">
              <a:xfrm flipV="1">
                <a:off x="2564" y="2376"/>
                <a:ext cx="58" cy="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58" name="Line 2073"/>
              <p:cNvSpPr>
                <a:spLocks noChangeShapeType="1"/>
              </p:cNvSpPr>
              <p:nvPr/>
            </p:nvSpPr>
            <p:spPr bwMode="auto">
              <a:xfrm flipV="1">
                <a:off x="2564" y="2477"/>
                <a:ext cx="38"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59" name="Line 2074"/>
              <p:cNvSpPr>
                <a:spLocks noChangeShapeType="1"/>
              </p:cNvSpPr>
              <p:nvPr/>
            </p:nvSpPr>
            <p:spPr bwMode="auto">
              <a:xfrm flipH="1">
                <a:off x="2520" y="2608"/>
                <a:ext cx="44"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60" name="Line 2075"/>
              <p:cNvSpPr>
                <a:spLocks noChangeShapeType="1"/>
              </p:cNvSpPr>
              <p:nvPr/>
            </p:nvSpPr>
            <p:spPr bwMode="auto">
              <a:xfrm flipH="1">
                <a:off x="2427" y="2701"/>
                <a:ext cx="137" cy="10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61" name="Line 2076"/>
              <p:cNvSpPr>
                <a:spLocks noChangeShapeType="1"/>
              </p:cNvSpPr>
              <p:nvPr/>
            </p:nvSpPr>
            <p:spPr bwMode="auto">
              <a:xfrm flipH="1">
                <a:off x="2367" y="2792"/>
                <a:ext cx="197" cy="15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62" name="Line 2077"/>
              <p:cNvSpPr>
                <a:spLocks noChangeShapeType="1"/>
              </p:cNvSpPr>
              <p:nvPr/>
            </p:nvSpPr>
            <p:spPr bwMode="auto">
              <a:xfrm flipH="1">
                <a:off x="2365" y="2885"/>
                <a:ext cx="199" cy="1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63" name="Line 2078"/>
              <p:cNvSpPr>
                <a:spLocks noChangeShapeType="1"/>
              </p:cNvSpPr>
              <p:nvPr/>
            </p:nvSpPr>
            <p:spPr bwMode="auto">
              <a:xfrm flipH="1">
                <a:off x="2438" y="2978"/>
                <a:ext cx="126" cy="7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64" name="Line 2079"/>
              <p:cNvSpPr>
                <a:spLocks noChangeShapeType="1"/>
              </p:cNvSpPr>
              <p:nvPr/>
            </p:nvSpPr>
            <p:spPr bwMode="auto">
              <a:xfrm flipH="1">
                <a:off x="2509" y="3071"/>
                <a:ext cx="55"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65" name="Line 2080"/>
              <p:cNvSpPr>
                <a:spLocks noChangeShapeType="1"/>
              </p:cNvSpPr>
              <p:nvPr/>
            </p:nvSpPr>
            <p:spPr bwMode="auto">
              <a:xfrm flipH="1">
                <a:off x="2531" y="3164"/>
                <a:ext cx="3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66" name="Line 2081"/>
              <p:cNvSpPr>
                <a:spLocks noChangeShapeType="1"/>
              </p:cNvSpPr>
              <p:nvPr/>
            </p:nvSpPr>
            <p:spPr bwMode="auto">
              <a:xfrm flipH="1" flipV="1">
                <a:off x="2494" y="3240"/>
                <a:ext cx="70"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67" name="Line 2082"/>
              <p:cNvSpPr>
                <a:spLocks noChangeShapeType="1"/>
              </p:cNvSpPr>
              <p:nvPr/>
            </p:nvSpPr>
            <p:spPr bwMode="auto">
              <a:xfrm flipH="1" flipV="1">
                <a:off x="2407" y="3307"/>
                <a:ext cx="157" cy="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68" name="Line 2083"/>
              <p:cNvSpPr>
                <a:spLocks noChangeShapeType="1"/>
              </p:cNvSpPr>
              <p:nvPr/>
            </p:nvSpPr>
            <p:spPr bwMode="auto">
              <a:xfrm flipH="1" flipV="1">
                <a:off x="2348" y="3391"/>
                <a:ext cx="216" cy="5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69" name="Line 2084"/>
              <p:cNvSpPr>
                <a:spLocks noChangeShapeType="1"/>
              </p:cNvSpPr>
              <p:nvPr/>
            </p:nvSpPr>
            <p:spPr bwMode="auto">
              <a:xfrm flipH="1" flipV="1">
                <a:off x="2331" y="3495"/>
                <a:ext cx="233"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70" name="Line 2085"/>
              <p:cNvSpPr>
                <a:spLocks noChangeShapeType="1"/>
              </p:cNvSpPr>
              <p:nvPr/>
            </p:nvSpPr>
            <p:spPr bwMode="auto">
              <a:xfrm flipH="1" flipV="1">
                <a:off x="2329" y="3584"/>
                <a:ext cx="235" cy="4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71" name="Line 2086"/>
              <p:cNvSpPr>
                <a:spLocks noChangeShapeType="1"/>
              </p:cNvSpPr>
              <p:nvPr/>
            </p:nvSpPr>
            <p:spPr bwMode="auto">
              <a:xfrm flipH="1" flipV="1">
                <a:off x="2653" y="741"/>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72" name="Line 2087"/>
              <p:cNvSpPr>
                <a:spLocks noChangeShapeType="1"/>
              </p:cNvSpPr>
              <p:nvPr/>
            </p:nvSpPr>
            <p:spPr bwMode="auto">
              <a:xfrm>
                <a:off x="2657" y="840"/>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73" name="Line 2088"/>
              <p:cNvSpPr>
                <a:spLocks noChangeShapeType="1"/>
              </p:cNvSpPr>
              <p:nvPr/>
            </p:nvSpPr>
            <p:spPr bwMode="auto">
              <a:xfrm flipH="1">
                <a:off x="2655" y="93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74" name="Line 2089"/>
              <p:cNvSpPr>
                <a:spLocks noChangeShapeType="1"/>
              </p:cNvSpPr>
              <p:nvPr/>
            </p:nvSpPr>
            <p:spPr bwMode="auto">
              <a:xfrm flipH="1" flipV="1">
                <a:off x="2630" y="1022"/>
                <a:ext cx="27"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75" name="Line 2090"/>
              <p:cNvSpPr>
                <a:spLocks noChangeShapeType="1"/>
              </p:cNvSpPr>
              <p:nvPr/>
            </p:nvSpPr>
            <p:spPr bwMode="auto">
              <a:xfrm flipH="1" flipV="1">
                <a:off x="2530" y="972"/>
                <a:ext cx="127" cy="14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76" name="Line 2091"/>
              <p:cNvSpPr>
                <a:spLocks noChangeShapeType="1"/>
              </p:cNvSpPr>
              <p:nvPr/>
            </p:nvSpPr>
            <p:spPr bwMode="auto">
              <a:xfrm flipH="1" flipV="1">
                <a:off x="2534" y="965"/>
                <a:ext cx="123" cy="24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77" name="Line 2092"/>
              <p:cNvSpPr>
                <a:spLocks noChangeShapeType="1"/>
              </p:cNvSpPr>
              <p:nvPr/>
            </p:nvSpPr>
            <p:spPr bwMode="auto">
              <a:xfrm flipH="1" flipV="1">
                <a:off x="2636" y="1186"/>
                <a:ext cx="21" cy="1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78" name="Line 2093"/>
              <p:cNvSpPr>
                <a:spLocks noChangeShapeType="1"/>
              </p:cNvSpPr>
              <p:nvPr/>
            </p:nvSpPr>
            <p:spPr bwMode="auto">
              <a:xfrm flipV="1">
                <a:off x="2657" y="1394"/>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79" name="Line 2094"/>
              <p:cNvSpPr>
                <a:spLocks noChangeShapeType="1"/>
              </p:cNvSpPr>
              <p:nvPr/>
            </p:nvSpPr>
            <p:spPr bwMode="auto">
              <a:xfrm>
                <a:off x="2657" y="1491"/>
                <a:ext cx="3"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80" name="Line 2095"/>
              <p:cNvSpPr>
                <a:spLocks noChangeShapeType="1"/>
              </p:cNvSpPr>
              <p:nvPr/>
            </p:nvSpPr>
            <p:spPr bwMode="auto">
              <a:xfrm flipH="1" flipV="1">
                <a:off x="2651" y="1565"/>
                <a:ext cx="6"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81" name="Line 2096"/>
              <p:cNvSpPr>
                <a:spLocks noChangeShapeType="1"/>
              </p:cNvSpPr>
              <p:nvPr/>
            </p:nvSpPr>
            <p:spPr bwMode="auto">
              <a:xfrm flipH="1" flipV="1">
                <a:off x="2630" y="1656"/>
                <a:ext cx="27"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82" name="Line 2097"/>
              <p:cNvSpPr>
                <a:spLocks noChangeShapeType="1"/>
              </p:cNvSpPr>
              <p:nvPr/>
            </p:nvSpPr>
            <p:spPr bwMode="auto">
              <a:xfrm>
                <a:off x="2657" y="1769"/>
                <a:ext cx="17"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83" name="Line 2098"/>
              <p:cNvSpPr>
                <a:spLocks noChangeShapeType="1"/>
              </p:cNvSpPr>
              <p:nvPr/>
            </p:nvSpPr>
            <p:spPr bwMode="auto">
              <a:xfrm>
                <a:off x="2657" y="1863"/>
                <a:ext cx="75"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84" name="Line 2099"/>
              <p:cNvSpPr>
                <a:spLocks noChangeShapeType="1"/>
              </p:cNvSpPr>
              <p:nvPr/>
            </p:nvSpPr>
            <p:spPr bwMode="auto">
              <a:xfrm>
                <a:off x="2657" y="1956"/>
                <a:ext cx="115"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85" name="Line 2100"/>
              <p:cNvSpPr>
                <a:spLocks noChangeShapeType="1"/>
              </p:cNvSpPr>
              <p:nvPr/>
            </p:nvSpPr>
            <p:spPr bwMode="auto">
              <a:xfrm>
                <a:off x="2657" y="2049"/>
                <a:ext cx="73"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86" name="Line 2101"/>
              <p:cNvSpPr>
                <a:spLocks noChangeShapeType="1"/>
              </p:cNvSpPr>
              <p:nvPr/>
            </p:nvSpPr>
            <p:spPr bwMode="auto">
              <a:xfrm>
                <a:off x="2657" y="2142"/>
                <a:ext cx="22"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87" name="Line 2102"/>
              <p:cNvSpPr>
                <a:spLocks noChangeShapeType="1"/>
              </p:cNvSpPr>
              <p:nvPr/>
            </p:nvSpPr>
            <p:spPr bwMode="auto">
              <a:xfrm flipH="1">
                <a:off x="2622" y="2235"/>
                <a:ext cx="35"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88" name="Line 2103"/>
              <p:cNvSpPr>
                <a:spLocks noChangeShapeType="1"/>
              </p:cNvSpPr>
              <p:nvPr/>
            </p:nvSpPr>
            <p:spPr bwMode="auto">
              <a:xfrm flipH="1">
                <a:off x="2622" y="2327"/>
                <a:ext cx="35" cy="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89" name="Line 2104"/>
              <p:cNvSpPr>
                <a:spLocks noChangeShapeType="1"/>
              </p:cNvSpPr>
              <p:nvPr/>
            </p:nvSpPr>
            <p:spPr bwMode="auto">
              <a:xfrm flipV="1">
                <a:off x="2657" y="2409"/>
                <a:ext cx="5"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90" name="Line 2105"/>
              <p:cNvSpPr>
                <a:spLocks noChangeShapeType="1"/>
              </p:cNvSpPr>
              <p:nvPr/>
            </p:nvSpPr>
            <p:spPr bwMode="auto">
              <a:xfrm flipV="1">
                <a:off x="2657" y="2480"/>
                <a:ext cx="45" cy="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91" name="Line 2106"/>
              <p:cNvSpPr>
                <a:spLocks noChangeShapeType="1"/>
              </p:cNvSpPr>
              <p:nvPr/>
            </p:nvSpPr>
            <p:spPr bwMode="auto">
              <a:xfrm flipV="1">
                <a:off x="2657" y="2579"/>
                <a:ext cx="53"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92" name="Line 2107"/>
              <p:cNvSpPr>
                <a:spLocks noChangeShapeType="1"/>
              </p:cNvSpPr>
              <p:nvPr/>
            </p:nvSpPr>
            <p:spPr bwMode="auto">
              <a:xfrm flipV="1">
                <a:off x="2657" y="2680"/>
                <a:ext cx="17"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93" name="Line 2108"/>
              <p:cNvSpPr>
                <a:spLocks noChangeShapeType="1"/>
              </p:cNvSpPr>
              <p:nvPr/>
            </p:nvSpPr>
            <p:spPr bwMode="auto">
              <a:xfrm flipH="1">
                <a:off x="2585" y="2792"/>
                <a:ext cx="72"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94" name="Line 2109"/>
              <p:cNvSpPr>
                <a:spLocks noChangeShapeType="1"/>
              </p:cNvSpPr>
              <p:nvPr/>
            </p:nvSpPr>
            <p:spPr bwMode="auto">
              <a:xfrm flipH="1">
                <a:off x="2490" y="2885"/>
                <a:ext cx="167" cy="12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95" name="Line 2110"/>
              <p:cNvSpPr>
                <a:spLocks noChangeShapeType="1"/>
              </p:cNvSpPr>
              <p:nvPr/>
            </p:nvSpPr>
            <p:spPr bwMode="auto">
              <a:xfrm flipH="1">
                <a:off x="2441" y="2978"/>
                <a:ext cx="216" cy="15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96" name="Line 2111"/>
              <p:cNvSpPr>
                <a:spLocks noChangeShapeType="1"/>
              </p:cNvSpPr>
              <p:nvPr/>
            </p:nvSpPr>
            <p:spPr bwMode="auto">
              <a:xfrm flipH="1">
                <a:off x="2462" y="3071"/>
                <a:ext cx="195" cy="8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97" name="Line 2112"/>
              <p:cNvSpPr>
                <a:spLocks noChangeShapeType="1"/>
              </p:cNvSpPr>
              <p:nvPr/>
            </p:nvSpPr>
            <p:spPr bwMode="auto">
              <a:xfrm flipH="1" flipV="1">
                <a:off x="2454" y="3142"/>
                <a:ext cx="203"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98" name="Line 2113"/>
              <p:cNvSpPr>
                <a:spLocks noChangeShapeType="1"/>
              </p:cNvSpPr>
              <p:nvPr/>
            </p:nvSpPr>
            <p:spPr bwMode="auto">
              <a:xfrm flipH="1" flipV="1">
                <a:off x="2434" y="3138"/>
                <a:ext cx="223" cy="1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199" name="Line 2114"/>
              <p:cNvSpPr>
                <a:spLocks noChangeShapeType="1"/>
              </p:cNvSpPr>
              <p:nvPr/>
            </p:nvSpPr>
            <p:spPr bwMode="auto">
              <a:xfrm flipH="1" flipV="1">
                <a:off x="2403" y="3220"/>
                <a:ext cx="254" cy="1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00" name="Line 2115"/>
              <p:cNvSpPr>
                <a:spLocks noChangeShapeType="1"/>
              </p:cNvSpPr>
              <p:nvPr/>
            </p:nvSpPr>
            <p:spPr bwMode="auto">
              <a:xfrm flipH="1" flipV="1">
                <a:off x="2479" y="3370"/>
                <a:ext cx="178" cy="7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01" name="Line 2116"/>
              <p:cNvSpPr>
                <a:spLocks noChangeShapeType="1"/>
              </p:cNvSpPr>
              <p:nvPr/>
            </p:nvSpPr>
            <p:spPr bwMode="auto">
              <a:xfrm flipH="1" flipV="1">
                <a:off x="2487" y="3516"/>
                <a:ext cx="170"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02" name="Line 2117"/>
              <p:cNvSpPr>
                <a:spLocks noChangeShapeType="1"/>
              </p:cNvSpPr>
              <p:nvPr/>
            </p:nvSpPr>
            <p:spPr bwMode="auto">
              <a:xfrm flipH="1">
                <a:off x="2534" y="3630"/>
                <a:ext cx="123"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203" name="Line 2118"/>
              <p:cNvSpPr>
                <a:spLocks noChangeShapeType="1"/>
              </p:cNvSpPr>
              <p:nvPr/>
            </p:nvSpPr>
            <p:spPr bwMode="auto">
              <a:xfrm flipH="1">
                <a:off x="2746" y="747"/>
                <a:ext cx="4" cy="11"/>
              </a:xfrm>
              <a:prstGeom prst="line">
                <a:avLst/>
              </a:prstGeom>
              <a:noFill/>
              <a:ln w="17463">
                <a:solidFill>
                  <a:srgbClr val="0000FF"/>
                </a:solidFill>
                <a:round/>
                <a:headEnd/>
                <a:tailEnd/>
              </a:ln>
            </p:spPr>
            <p:txBody>
              <a:bodyPr>
                <a:prstTxWarp prst="textNoShape">
                  <a:avLst/>
                </a:prstTxWarp>
              </a:bodyPr>
              <a:lstStyle/>
              <a:p>
                <a:endParaRPr lang="en-US"/>
              </a:p>
            </p:txBody>
          </p:sp>
        </p:grpSp>
        <p:grpSp>
          <p:nvGrpSpPr>
            <p:cNvPr id="31042" name="Group 2119"/>
            <p:cNvGrpSpPr>
              <a:grpSpLocks/>
            </p:cNvGrpSpPr>
            <p:nvPr/>
          </p:nvGrpSpPr>
          <p:grpSpPr bwMode="auto">
            <a:xfrm>
              <a:off x="2505" y="702"/>
              <a:ext cx="1026" cy="2975"/>
              <a:chOff x="2505" y="702"/>
              <a:chExt cx="1026" cy="2975"/>
            </a:xfrm>
          </p:grpSpPr>
          <p:sp>
            <p:nvSpPr>
              <p:cNvPr id="31548" name="Line 2120"/>
              <p:cNvSpPr>
                <a:spLocks noChangeShapeType="1"/>
              </p:cNvSpPr>
              <p:nvPr/>
            </p:nvSpPr>
            <p:spPr bwMode="auto">
              <a:xfrm>
                <a:off x="2750" y="840"/>
                <a:ext cx="11"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49" name="Line 2121"/>
              <p:cNvSpPr>
                <a:spLocks noChangeShapeType="1"/>
              </p:cNvSpPr>
              <p:nvPr/>
            </p:nvSpPr>
            <p:spPr bwMode="auto">
              <a:xfrm flipH="1" flipV="1">
                <a:off x="2670" y="894"/>
                <a:ext cx="80"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50" name="Line 2122"/>
              <p:cNvSpPr>
                <a:spLocks noChangeShapeType="1"/>
              </p:cNvSpPr>
              <p:nvPr/>
            </p:nvSpPr>
            <p:spPr bwMode="auto">
              <a:xfrm flipH="1" flipV="1">
                <a:off x="2551" y="914"/>
                <a:ext cx="199" cy="1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51" name="Line 2123"/>
              <p:cNvSpPr>
                <a:spLocks noChangeShapeType="1"/>
              </p:cNvSpPr>
              <p:nvPr/>
            </p:nvSpPr>
            <p:spPr bwMode="auto">
              <a:xfrm flipH="1" flipV="1">
                <a:off x="2505" y="950"/>
                <a:ext cx="245" cy="17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52" name="Line 2124"/>
              <p:cNvSpPr>
                <a:spLocks noChangeShapeType="1"/>
              </p:cNvSpPr>
              <p:nvPr/>
            </p:nvSpPr>
            <p:spPr bwMode="auto">
              <a:xfrm flipH="1" flipV="1">
                <a:off x="2649" y="1052"/>
                <a:ext cx="101" cy="16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53" name="Line 2125"/>
              <p:cNvSpPr>
                <a:spLocks noChangeShapeType="1"/>
              </p:cNvSpPr>
              <p:nvPr/>
            </p:nvSpPr>
            <p:spPr bwMode="auto">
              <a:xfrm flipV="1">
                <a:off x="2750" y="1259"/>
                <a:ext cx="2" cy="4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54" name="Line 2126"/>
              <p:cNvSpPr>
                <a:spLocks noChangeShapeType="1"/>
              </p:cNvSpPr>
              <p:nvPr/>
            </p:nvSpPr>
            <p:spPr bwMode="auto">
              <a:xfrm>
                <a:off x="2750" y="1398"/>
                <a:ext cx="43" cy="3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55" name="Line 2127"/>
              <p:cNvSpPr>
                <a:spLocks noChangeShapeType="1"/>
              </p:cNvSpPr>
              <p:nvPr/>
            </p:nvSpPr>
            <p:spPr bwMode="auto">
              <a:xfrm>
                <a:off x="2750" y="1491"/>
                <a:ext cx="1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56" name="Line 2128"/>
              <p:cNvSpPr>
                <a:spLocks noChangeShapeType="1"/>
              </p:cNvSpPr>
              <p:nvPr/>
            </p:nvSpPr>
            <p:spPr bwMode="auto">
              <a:xfrm flipH="1" flipV="1">
                <a:off x="2726" y="1546"/>
                <a:ext cx="24"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57" name="Line 2129"/>
              <p:cNvSpPr>
                <a:spLocks noChangeShapeType="1"/>
              </p:cNvSpPr>
              <p:nvPr/>
            </p:nvSpPr>
            <p:spPr bwMode="auto">
              <a:xfrm flipH="1">
                <a:off x="2744" y="1677"/>
                <a:ext cx="6"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58" name="Line 2130"/>
              <p:cNvSpPr>
                <a:spLocks noChangeShapeType="1"/>
              </p:cNvSpPr>
              <p:nvPr/>
            </p:nvSpPr>
            <p:spPr bwMode="auto">
              <a:xfrm>
                <a:off x="2750" y="1769"/>
                <a:ext cx="111" cy="1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59" name="Line 2131"/>
              <p:cNvSpPr>
                <a:spLocks noChangeShapeType="1"/>
              </p:cNvSpPr>
              <p:nvPr/>
            </p:nvSpPr>
            <p:spPr bwMode="auto">
              <a:xfrm>
                <a:off x="2750" y="1863"/>
                <a:ext cx="225" cy="1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60" name="Line 2132"/>
              <p:cNvSpPr>
                <a:spLocks noChangeShapeType="1"/>
              </p:cNvSpPr>
              <p:nvPr/>
            </p:nvSpPr>
            <p:spPr bwMode="auto">
              <a:xfrm>
                <a:off x="2750" y="1956"/>
                <a:ext cx="255" cy="2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61" name="Line 2133"/>
              <p:cNvSpPr>
                <a:spLocks noChangeShapeType="1"/>
              </p:cNvSpPr>
              <p:nvPr/>
            </p:nvSpPr>
            <p:spPr bwMode="auto">
              <a:xfrm flipV="1">
                <a:off x="2750" y="1966"/>
                <a:ext cx="244" cy="8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62" name="Line 2134"/>
              <p:cNvSpPr>
                <a:spLocks noChangeShapeType="1"/>
              </p:cNvSpPr>
              <p:nvPr/>
            </p:nvSpPr>
            <p:spPr bwMode="auto">
              <a:xfrm flipV="1">
                <a:off x="2750" y="2053"/>
                <a:ext cx="172" cy="8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63" name="Line 2135"/>
              <p:cNvSpPr>
                <a:spLocks noChangeShapeType="1"/>
              </p:cNvSpPr>
              <p:nvPr/>
            </p:nvSpPr>
            <p:spPr bwMode="auto">
              <a:xfrm flipV="1">
                <a:off x="2750" y="2190"/>
                <a:ext cx="71"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64" name="Line 2136"/>
              <p:cNvSpPr>
                <a:spLocks noChangeShapeType="1"/>
              </p:cNvSpPr>
              <p:nvPr/>
            </p:nvSpPr>
            <p:spPr bwMode="auto">
              <a:xfrm flipH="1">
                <a:off x="2739" y="2327"/>
                <a:ext cx="11"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65" name="Line 2137"/>
              <p:cNvSpPr>
                <a:spLocks noChangeShapeType="1"/>
              </p:cNvSpPr>
              <p:nvPr/>
            </p:nvSpPr>
            <p:spPr bwMode="auto">
              <a:xfrm flipH="1">
                <a:off x="2719" y="2420"/>
                <a:ext cx="31"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66" name="Line 2138"/>
              <p:cNvSpPr>
                <a:spLocks noChangeShapeType="1"/>
              </p:cNvSpPr>
              <p:nvPr/>
            </p:nvSpPr>
            <p:spPr bwMode="auto">
              <a:xfrm flipH="1">
                <a:off x="2742" y="2513"/>
                <a:ext cx="8"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67" name="Line 2139"/>
              <p:cNvSpPr>
                <a:spLocks noChangeShapeType="1"/>
              </p:cNvSpPr>
              <p:nvPr/>
            </p:nvSpPr>
            <p:spPr bwMode="auto">
              <a:xfrm flipV="1">
                <a:off x="2750" y="2589"/>
                <a:ext cx="18"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68" name="Line 2140"/>
              <p:cNvSpPr>
                <a:spLocks noChangeShapeType="1"/>
              </p:cNvSpPr>
              <p:nvPr/>
            </p:nvSpPr>
            <p:spPr bwMode="auto">
              <a:xfrm flipV="1">
                <a:off x="2750" y="2676"/>
                <a:ext cx="40" cy="2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69" name="Line 2141"/>
              <p:cNvSpPr>
                <a:spLocks noChangeShapeType="1"/>
              </p:cNvSpPr>
              <p:nvPr/>
            </p:nvSpPr>
            <p:spPr bwMode="auto">
              <a:xfrm flipV="1">
                <a:off x="2750" y="2758"/>
                <a:ext cx="43"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70" name="Line 2142"/>
              <p:cNvSpPr>
                <a:spLocks noChangeShapeType="1"/>
              </p:cNvSpPr>
              <p:nvPr/>
            </p:nvSpPr>
            <p:spPr bwMode="auto">
              <a:xfrm flipH="1" flipV="1">
                <a:off x="2742" y="2863"/>
                <a:ext cx="8"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71" name="Line 2143"/>
              <p:cNvSpPr>
                <a:spLocks noChangeShapeType="1"/>
              </p:cNvSpPr>
              <p:nvPr/>
            </p:nvSpPr>
            <p:spPr bwMode="auto">
              <a:xfrm flipH="1">
                <a:off x="2627" y="2978"/>
                <a:ext cx="123" cy="5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72" name="Line 2144"/>
              <p:cNvSpPr>
                <a:spLocks noChangeShapeType="1"/>
              </p:cNvSpPr>
              <p:nvPr/>
            </p:nvSpPr>
            <p:spPr bwMode="auto">
              <a:xfrm flipH="1">
                <a:off x="2538" y="3071"/>
                <a:ext cx="212" cy="5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73" name="Line 2145"/>
              <p:cNvSpPr>
                <a:spLocks noChangeShapeType="1"/>
              </p:cNvSpPr>
              <p:nvPr/>
            </p:nvSpPr>
            <p:spPr bwMode="auto">
              <a:xfrm flipH="1" flipV="1">
                <a:off x="2545" y="3137"/>
                <a:ext cx="205"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74" name="Line 2146"/>
              <p:cNvSpPr>
                <a:spLocks noChangeShapeType="1"/>
              </p:cNvSpPr>
              <p:nvPr/>
            </p:nvSpPr>
            <p:spPr bwMode="auto">
              <a:xfrm flipH="1" flipV="1">
                <a:off x="2593" y="3189"/>
                <a:ext cx="157" cy="6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75" name="Line 2147"/>
              <p:cNvSpPr>
                <a:spLocks noChangeShapeType="1"/>
              </p:cNvSpPr>
              <p:nvPr/>
            </p:nvSpPr>
            <p:spPr bwMode="auto">
              <a:xfrm flipH="1">
                <a:off x="2678" y="3351"/>
                <a:ext cx="7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76" name="Line 2148"/>
              <p:cNvSpPr>
                <a:spLocks noChangeShapeType="1"/>
              </p:cNvSpPr>
              <p:nvPr/>
            </p:nvSpPr>
            <p:spPr bwMode="auto">
              <a:xfrm flipH="1">
                <a:off x="2739" y="3444"/>
                <a:ext cx="11" cy="3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77" name="Line 2149"/>
              <p:cNvSpPr>
                <a:spLocks noChangeShapeType="1"/>
              </p:cNvSpPr>
              <p:nvPr/>
            </p:nvSpPr>
            <p:spPr bwMode="auto">
              <a:xfrm>
                <a:off x="2750" y="3537"/>
                <a:ext cx="13"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78" name="Line 2150"/>
              <p:cNvSpPr>
                <a:spLocks noChangeShapeType="1"/>
              </p:cNvSpPr>
              <p:nvPr/>
            </p:nvSpPr>
            <p:spPr bwMode="auto">
              <a:xfrm flipH="1">
                <a:off x="2739" y="3630"/>
                <a:ext cx="11" cy="4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79" name="Line 2151"/>
              <p:cNvSpPr>
                <a:spLocks noChangeShapeType="1"/>
              </p:cNvSpPr>
              <p:nvPr/>
            </p:nvSpPr>
            <p:spPr bwMode="auto">
              <a:xfrm>
                <a:off x="2843" y="747"/>
                <a:ext cx="5"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80" name="Line 2152"/>
              <p:cNvSpPr>
                <a:spLocks noChangeShapeType="1"/>
              </p:cNvSpPr>
              <p:nvPr/>
            </p:nvSpPr>
            <p:spPr bwMode="auto">
              <a:xfrm flipH="1" flipV="1">
                <a:off x="2841" y="764"/>
                <a:ext cx="2" cy="7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81" name="Line 2153"/>
              <p:cNvSpPr>
                <a:spLocks noChangeShapeType="1"/>
              </p:cNvSpPr>
              <p:nvPr/>
            </p:nvSpPr>
            <p:spPr bwMode="auto">
              <a:xfrm flipH="1" flipV="1">
                <a:off x="2780" y="724"/>
                <a:ext cx="63" cy="20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82" name="Line 2154"/>
              <p:cNvSpPr>
                <a:spLocks noChangeShapeType="1"/>
              </p:cNvSpPr>
              <p:nvPr/>
            </p:nvSpPr>
            <p:spPr bwMode="auto">
              <a:xfrm flipH="1" flipV="1">
                <a:off x="2647" y="859"/>
                <a:ext cx="196" cy="16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83" name="Line 2155"/>
              <p:cNvSpPr>
                <a:spLocks noChangeShapeType="1"/>
              </p:cNvSpPr>
              <p:nvPr/>
            </p:nvSpPr>
            <p:spPr bwMode="auto">
              <a:xfrm flipH="1" flipV="1">
                <a:off x="2689" y="1071"/>
                <a:ext cx="154" cy="4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84" name="Line 2156"/>
              <p:cNvSpPr>
                <a:spLocks noChangeShapeType="1"/>
              </p:cNvSpPr>
              <p:nvPr/>
            </p:nvSpPr>
            <p:spPr bwMode="auto">
              <a:xfrm flipH="1" flipV="1">
                <a:off x="2830" y="1209"/>
                <a:ext cx="13"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85" name="Line 2157"/>
              <p:cNvSpPr>
                <a:spLocks noChangeShapeType="1"/>
              </p:cNvSpPr>
              <p:nvPr/>
            </p:nvSpPr>
            <p:spPr bwMode="auto">
              <a:xfrm>
                <a:off x="2843" y="1305"/>
                <a:ext cx="51"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86" name="Line 2158"/>
              <p:cNvSpPr>
                <a:spLocks noChangeShapeType="1"/>
              </p:cNvSpPr>
              <p:nvPr/>
            </p:nvSpPr>
            <p:spPr bwMode="auto">
              <a:xfrm>
                <a:off x="2843" y="1398"/>
                <a:ext cx="27"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87" name="Line 2159"/>
              <p:cNvSpPr>
                <a:spLocks noChangeShapeType="1"/>
              </p:cNvSpPr>
              <p:nvPr/>
            </p:nvSpPr>
            <p:spPr bwMode="auto">
              <a:xfrm flipH="1" flipV="1">
                <a:off x="2831" y="1438"/>
                <a:ext cx="12" cy="5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88" name="Line 2160"/>
              <p:cNvSpPr>
                <a:spLocks noChangeShapeType="1"/>
              </p:cNvSpPr>
              <p:nvPr/>
            </p:nvSpPr>
            <p:spPr bwMode="auto">
              <a:xfrm flipH="1" flipV="1">
                <a:off x="2818" y="1549"/>
                <a:ext cx="25" cy="3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89" name="Line 2161"/>
              <p:cNvSpPr>
                <a:spLocks noChangeShapeType="1"/>
              </p:cNvSpPr>
              <p:nvPr/>
            </p:nvSpPr>
            <p:spPr bwMode="auto">
              <a:xfrm flipH="1">
                <a:off x="2839" y="1677"/>
                <a:ext cx="4" cy="1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90" name="Line 2162"/>
              <p:cNvSpPr>
                <a:spLocks noChangeShapeType="1"/>
              </p:cNvSpPr>
              <p:nvPr/>
            </p:nvSpPr>
            <p:spPr bwMode="auto">
              <a:xfrm>
                <a:off x="2843" y="1769"/>
                <a:ext cx="104" cy="2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91" name="Line 2163"/>
              <p:cNvSpPr>
                <a:spLocks noChangeShapeType="1"/>
              </p:cNvSpPr>
              <p:nvPr/>
            </p:nvSpPr>
            <p:spPr bwMode="auto">
              <a:xfrm>
                <a:off x="2843" y="1863"/>
                <a:ext cx="187" cy="15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92" name="Line 2164"/>
              <p:cNvSpPr>
                <a:spLocks noChangeShapeType="1"/>
              </p:cNvSpPr>
              <p:nvPr/>
            </p:nvSpPr>
            <p:spPr bwMode="auto">
              <a:xfrm>
                <a:off x="2843" y="1956"/>
                <a:ext cx="89" cy="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93" name="Line 2165"/>
              <p:cNvSpPr>
                <a:spLocks noChangeShapeType="1"/>
              </p:cNvSpPr>
              <p:nvPr/>
            </p:nvSpPr>
            <p:spPr bwMode="auto">
              <a:xfrm flipV="1">
                <a:off x="2843" y="1985"/>
                <a:ext cx="132" cy="6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94" name="Line 2166"/>
              <p:cNvSpPr>
                <a:spLocks noChangeShapeType="1"/>
              </p:cNvSpPr>
              <p:nvPr/>
            </p:nvSpPr>
            <p:spPr bwMode="auto">
              <a:xfrm flipV="1">
                <a:off x="2843" y="1978"/>
                <a:ext cx="200" cy="16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95" name="Line 2167"/>
              <p:cNvSpPr>
                <a:spLocks noChangeShapeType="1"/>
              </p:cNvSpPr>
              <p:nvPr/>
            </p:nvSpPr>
            <p:spPr bwMode="auto">
              <a:xfrm flipV="1">
                <a:off x="2843" y="2085"/>
                <a:ext cx="213" cy="15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96" name="Line 2168"/>
              <p:cNvSpPr>
                <a:spLocks noChangeShapeType="1"/>
              </p:cNvSpPr>
              <p:nvPr/>
            </p:nvSpPr>
            <p:spPr bwMode="auto">
              <a:xfrm flipV="1">
                <a:off x="2843" y="2257"/>
                <a:ext cx="131" cy="7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97" name="Line 2169"/>
              <p:cNvSpPr>
                <a:spLocks noChangeShapeType="1"/>
              </p:cNvSpPr>
              <p:nvPr/>
            </p:nvSpPr>
            <p:spPr bwMode="auto">
              <a:xfrm flipV="1">
                <a:off x="2843" y="2413"/>
                <a:ext cx="14"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98" name="Line 2170"/>
              <p:cNvSpPr>
                <a:spLocks noChangeShapeType="1"/>
              </p:cNvSpPr>
              <p:nvPr/>
            </p:nvSpPr>
            <p:spPr bwMode="auto">
              <a:xfrm flipH="1">
                <a:off x="2810" y="2513"/>
                <a:ext cx="33"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99" name="Line 2171"/>
              <p:cNvSpPr>
                <a:spLocks noChangeShapeType="1"/>
              </p:cNvSpPr>
              <p:nvPr/>
            </p:nvSpPr>
            <p:spPr bwMode="auto">
              <a:xfrm flipH="1">
                <a:off x="2826" y="2608"/>
                <a:ext cx="17"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00" name="Line 2172"/>
              <p:cNvSpPr>
                <a:spLocks noChangeShapeType="1"/>
              </p:cNvSpPr>
              <p:nvPr/>
            </p:nvSpPr>
            <p:spPr bwMode="auto">
              <a:xfrm>
                <a:off x="2843" y="2701"/>
                <a:ext cx="3"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01" name="Line 2173"/>
              <p:cNvSpPr>
                <a:spLocks noChangeShapeType="1"/>
              </p:cNvSpPr>
              <p:nvPr/>
            </p:nvSpPr>
            <p:spPr bwMode="auto">
              <a:xfrm flipV="1">
                <a:off x="2843" y="2776"/>
                <a:ext cx="27"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02" name="Line 2174"/>
              <p:cNvSpPr>
                <a:spLocks noChangeShapeType="1"/>
              </p:cNvSpPr>
              <p:nvPr/>
            </p:nvSpPr>
            <p:spPr bwMode="auto">
              <a:xfrm flipV="1">
                <a:off x="2843" y="2845"/>
                <a:ext cx="32"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03" name="Line 2175"/>
              <p:cNvSpPr>
                <a:spLocks noChangeShapeType="1"/>
              </p:cNvSpPr>
              <p:nvPr/>
            </p:nvSpPr>
            <p:spPr bwMode="auto">
              <a:xfrm flipH="1" flipV="1">
                <a:off x="2841" y="2931"/>
                <a:ext cx="2" cy="4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04" name="Line 2176"/>
              <p:cNvSpPr>
                <a:spLocks noChangeShapeType="1"/>
              </p:cNvSpPr>
              <p:nvPr/>
            </p:nvSpPr>
            <p:spPr bwMode="auto">
              <a:xfrm flipH="1">
                <a:off x="2805" y="3071"/>
                <a:ext cx="3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05" name="Line 2177"/>
              <p:cNvSpPr>
                <a:spLocks noChangeShapeType="1"/>
              </p:cNvSpPr>
              <p:nvPr/>
            </p:nvSpPr>
            <p:spPr bwMode="auto">
              <a:xfrm flipH="1">
                <a:off x="2803" y="3164"/>
                <a:ext cx="40" cy="3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06" name="Line 2178"/>
              <p:cNvSpPr>
                <a:spLocks noChangeShapeType="1"/>
              </p:cNvSpPr>
              <p:nvPr/>
            </p:nvSpPr>
            <p:spPr bwMode="auto">
              <a:xfrm>
                <a:off x="2843" y="3257"/>
                <a:ext cx="1"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07" name="Line 2179"/>
              <p:cNvSpPr>
                <a:spLocks noChangeShapeType="1"/>
              </p:cNvSpPr>
              <p:nvPr/>
            </p:nvSpPr>
            <p:spPr bwMode="auto">
              <a:xfrm>
                <a:off x="2843" y="3351"/>
                <a:ext cx="38"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08" name="Line 2180"/>
              <p:cNvSpPr>
                <a:spLocks noChangeShapeType="1"/>
              </p:cNvSpPr>
              <p:nvPr/>
            </p:nvSpPr>
            <p:spPr bwMode="auto">
              <a:xfrm flipH="1">
                <a:off x="2841" y="3444"/>
                <a:ext cx="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09" name="Line 2181"/>
              <p:cNvSpPr>
                <a:spLocks noChangeShapeType="1"/>
              </p:cNvSpPr>
              <p:nvPr/>
            </p:nvSpPr>
            <p:spPr bwMode="auto">
              <a:xfrm flipV="1">
                <a:off x="2843" y="3514"/>
                <a:ext cx="0" cy="2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10" name="Line 2182"/>
              <p:cNvSpPr>
                <a:spLocks noChangeShapeType="1"/>
              </p:cNvSpPr>
              <p:nvPr/>
            </p:nvSpPr>
            <p:spPr bwMode="auto">
              <a:xfrm flipH="1" flipV="1">
                <a:off x="2790" y="3592"/>
                <a:ext cx="53"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11" name="Line 2183"/>
              <p:cNvSpPr>
                <a:spLocks noChangeShapeType="1"/>
              </p:cNvSpPr>
              <p:nvPr/>
            </p:nvSpPr>
            <p:spPr bwMode="auto">
              <a:xfrm flipV="1">
                <a:off x="2937" y="741"/>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12" name="Line 2184"/>
              <p:cNvSpPr>
                <a:spLocks noChangeShapeType="1"/>
              </p:cNvSpPr>
              <p:nvPr/>
            </p:nvSpPr>
            <p:spPr bwMode="auto">
              <a:xfrm flipH="1" flipV="1">
                <a:off x="2926" y="774"/>
                <a:ext cx="11" cy="6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13" name="Line 2185"/>
              <p:cNvSpPr>
                <a:spLocks noChangeShapeType="1"/>
              </p:cNvSpPr>
              <p:nvPr/>
            </p:nvSpPr>
            <p:spPr bwMode="auto">
              <a:xfrm flipV="1">
                <a:off x="2937" y="702"/>
                <a:ext cx="50" cy="23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14" name="Line 2186"/>
              <p:cNvSpPr>
                <a:spLocks noChangeShapeType="1"/>
              </p:cNvSpPr>
              <p:nvPr/>
            </p:nvSpPr>
            <p:spPr bwMode="auto">
              <a:xfrm flipV="1">
                <a:off x="2937" y="823"/>
                <a:ext cx="25" cy="20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15" name="Line 2187"/>
              <p:cNvSpPr>
                <a:spLocks noChangeShapeType="1"/>
              </p:cNvSpPr>
              <p:nvPr/>
            </p:nvSpPr>
            <p:spPr bwMode="auto">
              <a:xfrm>
                <a:off x="2937" y="1120"/>
                <a:ext cx="10"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16" name="Line 2188"/>
              <p:cNvSpPr>
                <a:spLocks noChangeShapeType="1"/>
              </p:cNvSpPr>
              <p:nvPr/>
            </p:nvSpPr>
            <p:spPr bwMode="auto">
              <a:xfrm>
                <a:off x="2937" y="1213"/>
                <a:ext cx="27" cy="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17" name="Line 2189"/>
              <p:cNvSpPr>
                <a:spLocks noChangeShapeType="1"/>
              </p:cNvSpPr>
              <p:nvPr/>
            </p:nvSpPr>
            <p:spPr bwMode="auto">
              <a:xfrm flipV="1">
                <a:off x="2937" y="1299"/>
                <a:ext cx="19"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18" name="Line 2190"/>
              <p:cNvSpPr>
                <a:spLocks noChangeShapeType="1"/>
              </p:cNvSpPr>
              <p:nvPr/>
            </p:nvSpPr>
            <p:spPr bwMode="auto">
              <a:xfrm flipH="1" flipV="1">
                <a:off x="2930" y="1369"/>
                <a:ext cx="7"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19" name="Line 2191"/>
              <p:cNvSpPr>
                <a:spLocks noChangeShapeType="1"/>
              </p:cNvSpPr>
              <p:nvPr/>
            </p:nvSpPr>
            <p:spPr bwMode="auto">
              <a:xfrm flipH="1" flipV="1">
                <a:off x="2934" y="1443"/>
                <a:ext cx="3" cy="4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20" name="Line 2192"/>
              <p:cNvSpPr>
                <a:spLocks noChangeShapeType="1"/>
              </p:cNvSpPr>
              <p:nvPr/>
            </p:nvSpPr>
            <p:spPr bwMode="auto">
              <a:xfrm flipV="1">
                <a:off x="2937" y="1553"/>
                <a:ext cx="17"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21" name="Line 2193"/>
              <p:cNvSpPr>
                <a:spLocks noChangeShapeType="1"/>
              </p:cNvSpPr>
              <p:nvPr/>
            </p:nvSpPr>
            <p:spPr bwMode="auto">
              <a:xfrm>
                <a:off x="2937" y="1677"/>
                <a:ext cx="8" cy="15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22" name="Line 2194"/>
              <p:cNvSpPr>
                <a:spLocks noChangeShapeType="1"/>
              </p:cNvSpPr>
              <p:nvPr/>
            </p:nvSpPr>
            <p:spPr bwMode="auto">
              <a:xfrm>
                <a:off x="2937" y="1769"/>
                <a:ext cx="23" cy="31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23" name="Line 2195"/>
              <p:cNvSpPr>
                <a:spLocks noChangeShapeType="1"/>
              </p:cNvSpPr>
              <p:nvPr/>
            </p:nvSpPr>
            <p:spPr bwMode="auto">
              <a:xfrm>
                <a:off x="2937" y="1863"/>
                <a:ext cx="21" cy="10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24" name="Line 2196"/>
              <p:cNvSpPr>
                <a:spLocks noChangeShapeType="1"/>
              </p:cNvSpPr>
              <p:nvPr/>
            </p:nvSpPr>
            <p:spPr bwMode="auto">
              <a:xfrm flipH="1" flipV="1">
                <a:off x="2936" y="1926"/>
                <a:ext cx="1" cy="3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25" name="Line 2197"/>
              <p:cNvSpPr>
                <a:spLocks noChangeShapeType="1"/>
              </p:cNvSpPr>
              <p:nvPr/>
            </p:nvSpPr>
            <p:spPr bwMode="auto">
              <a:xfrm flipH="1">
                <a:off x="2926" y="2049"/>
                <a:ext cx="11"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26" name="Line 2198"/>
              <p:cNvSpPr>
                <a:spLocks noChangeShapeType="1"/>
              </p:cNvSpPr>
              <p:nvPr/>
            </p:nvSpPr>
            <p:spPr bwMode="auto">
              <a:xfrm flipV="1">
                <a:off x="2937" y="2135"/>
                <a:ext cx="55"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27" name="Line 2199"/>
              <p:cNvSpPr>
                <a:spLocks noChangeShapeType="1"/>
              </p:cNvSpPr>
              <p:nvPr/>
            </p:nvSpPr>
            <p:spPr bwMode="auto">
              <a:xfrm flipV="1">
                <a:off x="2937" y="2120"/>
                <a:ext cx="159" cy="1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28" name="Line 2200"/>
              <p:cNvSpPr>
                <a:spLocks noChangeShapeType="1"/>
              </p:cNvSpPr>
              <p:nvPr/>
            </p:nvSpPr>
            <p:spPr bwMode="auto">
              <a:xfrm flipV="1">
                <a:off x="2937" y="2137"/>
                <a:ext cx="225" cy="19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29" name="Line 2201"/>
              <p:cNvSpPr>
                <a:spLocks noChangeShapeType="1"/>
              </p:cNvSpPr>
              <p:nvPr/>
            </p:nvSpPr>
            <p:spPr bwMode="auto">
              <a:xfrm flipV="1">
                <a:off x="2937" y="2291"/>
                <a:ext cx="192" cy="1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30" name="Line 2202"/>
              <p:cNvSpPr>
                <a:spLocks noChangeShapeType="1"/>
              </p:cNvSpPr>
              <p:nvPr/>
            </p:nvSpPr>
            <p:spPr bwMode="auto">
              <a:xfrm flipV="1">
                <a:off x="2937" y="2492"/>
                <a:ext cx="78" cy="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31" name="Line 2203"/>
              <p:cNvSpPr>
                <a:spLocks noChangeShapeType="1"/>
              </p:cNvSpPr>
              <p:nvPr/>
            </p:nvSpPr>
            <p:spPr bwMode="auto">
              <a:xfrm flipH="1">
                <a:off x="2922" y="2608"/>
                <a:ext cx="15"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32" name="Line 2204"/>
              <p:cNvSpPr>
                <a:spLocks noChangeShapeType="1"/>
              </p:cNvSpPr>
              <p:nvPr/>
            </p:nvSpPr>
            <p:spPr bwMode="auto">
              <a:xfrm flipH="1">
                <a:off x="2907" y="2701"/>
                <a:ext cx="30"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33" name="Line 2205"/>
              <p:cNvSpPr>
                <a:spLocks noChangeShapeType="1"/>
              </p:cNvSpPr>
              <p:nvPr/>
            </p:nvSpPr>
            <p:spPr bwMode="auto">
              <a:xfrm flipH="1" flipV="1">
                <a:off x="2928" y="2787"/>
                <a:ext cx="9"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34" name="Line 2206"/>
              <p:cNvSpPr>
                <a:spLocks noChangeShapeType="1"/>
              </p:cNvSpPr>
              <p:nvPr/>
            </p:nvSpPr>
            <p:spPr bwMode="auto">
              <a:xfrm flipH="1" flipV="1">
                <a:off x="2910" y="2834"/>
                <a:ext cx="27"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35" name="Line 2207"/>
              <p:cNvSpPr>
                <a:spLocks noChangeShapeType="1"/>
              </p:cNvSpPr>
              <p:nvPr/>
            </p:nvSpPr>
            <p:spPr bwMode="auto">
              <a:xfrm flipH="1" flipV="1">
                <a:off x="2928" y="2958"/>
                <a:ext cx="9"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36" name="Line 2208"/>
              <p:cNvSpPr>
                <a:spLocks noChangeShapeType="1"/>
              </p:cNvSpPr>
              <p:nvPr/>
            </p:nvSpPr>
            <p:spPr bwMode="auto">
              <a:xfrm>
                <a:off x="2937" y="3071"/>
                <a:ext cx="35"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37" name="Line 2209"/>
              <p:cNvSpPr>
                <a:spLocks noChangeShapeType="1"/>
              </p:cNvSpPr>
              <p:nvPr/>
            </p:nvSpPr>
            <p:spPr bwMode="auto">
              <a:xfrm>
                <a:off x="2937" y="3164"/>
                <a:ext cx="8"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38" name="Line 2210"/>
              <p:cNvSpPr>
                <a:spLocks noChangeShapeType="1"/>
              </p:cNvSpPr>
              <p:nvPr/>
            </p:nvSpPr>
            <p:spPr bwMode="auto">
              <a:xfrm flipH="1">
                <a:off x="2926" y="3257"/>
                <a:ext cx="11"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39" name="Freeform 2211"/>
              <p:cNvSpPr>
                <a:spLocks/>
              </p:cNvSpPr>
              <p:nvPr/>
            </p:nvSpPr>
            <p:spPr bwMode="auto">
              <a:xfrm>
                <a:off x="2932" y="334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8" y="3"/>
                    </a:lnTo>
                    <a:lnTo>
                      <a:pt x="22" y="11"/>
                    </a:lnTo>
                    <a:lnTo>
                      <a:pt x="20" y="16"/>
                    </a:lnTo>
                    <a:lnTo>
                      <a:pt x="18" y="20"/>
                    </a:lnTo>
                    <a:lnTo>
                      <a:pt x="14" y="22"/>
                    </a:lnTo>
                    <a:lnTo>
                      <a:pt x="5" y="22"/>
                    </a:lnTo>
                    <a:lnTo>
                      <a:pt x="1" y="20"/>
                    </a:lnTo>
                    <a:lnTo>
                      <a:pt x="0" y="16"/>
                    </a:lnTo>
                    <a:lnTo>
                      <a:pt x="0" y="7"/>
                    </a:lnTo>
                    <a:lnTo>
                      <a:pt x="1" y="3"/>
                    </a:lnTo>
                    <a:lnTo>
                      <a:pt x="5"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640" name="Line 2212"/>
              <p:cNvSpPr>
                <a:spLocks noChangeShapeType="1"/>
              </p:cNvSpPr>
              <p:nvPr/>
            </p:nvSpPr>
            <p:spPr bwMode="auto">
              <a:xfrm flipV="1">
                <a:off x="2937" y="3436"/>
                <a:ext cx="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41" name="Line 2213"/>
              <p:cNvSpPr>
                <a:spLocks noChangeShapeType="1"/>
              </p:cNvSpPr>
              <p:nvPr/>
            </p:nvSpPr>
            <p:spPr bwMode="auto">
              <a:xfrm flipV="1">
                <a:off x="2937" y="3499"/>
                <a:ext cx="0"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42" name="Line 2214"/>
              <p:cNvSpPr>
                <a:spLocks noChangeShapeType="1"/>
              </p:cNvSpPr>
              <p:nvPr/>
            </p:nvSpPr>
            <p:spPr bwMode="auto">
              <a:xfrm flipH="1" flipV="1">
                <a:off x="2930" y="3571"/>
                <a:ext cx="7" cy="5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43" name="Line 2215"/>
              <p:cNvSpPr>
                <a:spLocks noChangeShapeType="1"/>
              </p:cNvSpPr>
              <p:nvPr/>
            </p:nvSpPr>
            <p:spPr bwMode="auto">
              <a:xfrm flipH="1" flipV="1">
                <a:off x="3028" y="741"/>
                <a:ext cx="2"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44" name="Line 2216"/>
              <p:cNvSpPr>
                <a:spLocks noChangeShapeType="1"/>
              </p:cNvSpPr>
              <p:nvPr/>
            </p:nvSpPr>
            <p:spPr bwMode="auto">
              <a:xfrm flipH="1" flipV="1">
                <a:off x="3027" y="807"/>
                <a:ext cx="3" cy="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45" name="Line 2217"/>
              <p:cNvSpPr>
                <a:spLocks noChangeShapeType="1"/>
              </p:cNvSpPr>
              <p:nvPr/>
            </p:nvSpPr>
            <p:spPr bwMode="auto">
              <a:xfrm flipV="1">
                <a:off x="3030" y="761"/>
                <a:ext cx="86" cy="17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46" name="Line 2218"/>
              <p:cNvSpPr>
                <a:spLocks noChangeShapeType="1"/>
              </p:cNvSpPr>
              <p:nvPr/>
            </p:nvSpPr>
            <p:spPr bwMode="auto">
              <a:xfrm flipV="1">
                <a:off x="3030" y="819"/>
                <a:ext cx="154" cy="20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47" name="Line 2219"/>
              <p:cNvSpPr>
                <a:spLocks noChangeShapeType="1"/>
              </p:cNvSpPr>
              <p:nvPr/>
            </p:nvSpPr>
            <p:spPr bwMode="auto">
              <a:xfrm flipV="1">
                <a:off x="3030" y="1073"/>
                <a:ext cx="48" cy="4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48" name="Line 2220"/>
              <p:cNvSpPr>
                <a:spLocks noChangeShapeType="1"/>
              </p:cNvSpPr>
              <p:nvPr/>
            </p:nvSpPr>
            <p:spPr bwMode="auto">
              <a:xfrm>
                <a:off x="3030" y="1213"/>
                <a:ext cx="0"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49" name="Line 2221"/>
              <p:cNvSpPr>
                <a:spLocks noChangeShapeType="1"/>
              </p:cNvSpPr>
              <p:nvPr/>
            </p:nvSpPr>
            <p:spPr bwMode="auto">
              <a:xfrm flipV="1">
                <a:off x="3030" y="1298"/>
                <a:ext cx="17"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50" name="Line 2222"/>
              <p:cNvSpPr>
                <a:spLocks noChangeShapeType="1"/>
              </p:cNvSpPr>
              <p:nvPr/>
            </p:nvSpPr>
            <p:spPr bwMode="auto">
              <a:xfrm flipV="1">
                <a:off x="3030" y="1379"/>
                <a:ext cx="13"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51" name="Line 2223"/>
              <p:cNvSpPr>
                <a:spLocks noChangeShapeType="1"/>
              </p:cNvSpPr>
              <p:nvPr/>
            </p:nvSpPr>
            <p:spPr bwMode="auto">
              <a:xfrm flipV="1">
                <a:off x="3030" y="1462"/>
                <a:ext cx="37"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52" name="Line 2224"/>
              <p:cNvSpPr>
                <a:spLocks noChangeShapeType="1"/>
              </p:cNvSpPr>
              <p:nvPr/>
            </p:nvSpPr>
            <p:spPr bwMode="auto">
              <a:xfrm flipV="1">
                <a:off x="3030" y="1561"/>
                <a:ext cx="44" cy="2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53" name="Line 2225"/>
              <p:cNvSpPr>
                <a:spLocks noChangeShapeType="1"/>
              </p:cNvSpPr>
              <p:nvPr/>
            </p:nvSpPr>
            <p:spPr bwMode="auto">
              <a:xfrm flipH="1">
                <a:off x="3021" y="1677"/>
                <a:ext cx="9" cy="1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54" name="Line 2226"/>
              <p:cNvSpPr>
                <a:spLocks noChangeShapeType="1"/>
              </p:cNvSpPr>
              <p:nvPr/>
            </p:nvSpPr>
            <p:spPr bwMode="auto">
              <a:xfrm flipH="1">
                <a:off x="2950" y="1769"/>
                <a:ext cx="80" cy="26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55" name="Line 2227"/>
              <p:cNvSpPr>
                <a:spLocks noChangeShapeType="1"/>
              </p:cNvSpPr>
              <p:nvPr/>
            </p:nvSpPr>
            <p:spPr bwMode="auto">
              <a:xfrm flipH="1">
                <a:off x="2994" y="1863"/>
                <a:ext cx="36" cy="13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56" name="Line 2228"/>
              <p:cNvSpPr>
                <a:spLocks noChangeShapeType="1"/>
              </p:cNvSpPr>
              <p:nvPr/>
            </p:nvSpPr>
            <p:spPr bwMode="auto">
              <a:xfrm>
                <a:off x="3030" y="1956"/>
                <a:ext cx="15"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57" name="Line 2229"/>
              <p:cNvSpPr>
                <a:spLocks noChangeShapeType="1"/>
              </p:cNvSpPr>
              <p:nvPr/>
            </p:nvSpPr>
            <p:spPr bwMode="auto">
              <a:xfrm flipV="1">
                <a:off x="3030" y="2044"/>
                <a:ext cx="4"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58" name="Line 2230"/>
              <p:cNvSpPr>
                <a:spLocks noChangeShapeType="1"/>
              </p:cNvSpPr>
              <p:nvPr/>
            </p:nvSpPr>
            <p:spPr bwMode="auto">
              <a:xfrm flipH="1">
                <a:off x="3017" y="2142"/>
                <a:ext cx="13"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59" name="Line 2231"/>
              <p:cNvSpPr>
                <a:spLocks noChangeShapeType="1"/>
              </p:cNvSpPr>
              <p:nvPr/>
            </p:nvSpPr>
            <p:spPr bwMode="auto">
              <a:xfrm>
                <a:off x="3030" y="2235"/>
                <a:ext cx="6"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60" name="Line 2232"/>
              <p:cNvSpPr>
                <a:spLocks noChangeShapeType="1"/>
              </p:cNvSpPr>
              <p:nvPr/>
            </p:nvSpPr>
            <p:spPr bwMode="auto">
              <a:xfrm flipV="1">
                <a:off x="3030" y="2289"/>
                <a:ext cx="97"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61" name="Line 2233"/>
              <p:cNvSpPr>
                <a:spLocks noChangeShapeType="1"/>
              </p:cNvSpPr>
              <p:nvPr/>
            </p:nvSpPr>
            <p:spPr bwMode="auto">
              <a:xfrm flipV="1">
                <a:off x="3030" y="2265"/>
                <a:ext cx="210" cy="1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62" name="Line 2234"/>
              <p:cNvSpPr>
                <a:spLocks noChangeShapeType="1"/>
              </p:cNvSpPr>
              <p:nvPr/>
            </p:nvSpPr>
            <p:spPr bwMode="auto">
              <a:xfrm flipV="1">
                <a:off x="3030" y="2323"/>
                <a:ext cx="237" cy="19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63" name="Line 2235"/>
              <p:cNvSpPr>
                <a:spLocks noChangeShapeType="1"/>
              </p:cNvSpPr>
              <p:nvPr/>
            </p:nvSpPr>
            <p:spPr bwMode="auto">
              <a:xfrm flipV="1">
                <a:off x="3030" y="2518"/>
                <a:ext cx="150" cy="9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64" name="Line 2236"/>
              <p:cNvSpPr>
                <a:spLocks noChangeShapeType="1"/>
              </p:cNvSpPr>
              <p:nvPr/>
            </p:nvSpPr>
            <p:spPr bwMode="auto">
              <a:xfrm>
                <a:off x="3030" y="2701"/>
                <a:ext cx="40"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65" name="Line 2237"/>
              <p:cNvSpPr>
                <a:spLocks noChangeShapeType="1"/>
              </p:cNvSpPr>
              <p:nvPr/>
            </p:nvSpPr>
            <p:spPr bwMode="auto">
              <a:xfrm flipH="1" flipV="1">
                <a:off x="2988" y="2778"/>
                <a:ext cx="42" cy="1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66" name="Line 2238"/>
              <p:cNvSpPr>
                <a:spLocks noChangeShapeType="1"/>
              </p:cNvSpPr>
              <p:nvPr/>
            </p:nvSpPr>
            <p:spPr bwMode="auto">
              <a:xfrm flipH="1" flipV="1">
                <a:off x="2983" y="2845"/>
                <a:ext cx="47"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67" name="Line 2239"/>
              <p:cNvSpPr>
                <a:spLocks noChangeShapeType="1"/>
              </p:cNvSpPr>
              <p:nvPr/>
            </p:nvSpPr>
            <p:spPr bwMode="auto">
              <a:xfrm>
                <a:off x="3030" y="2978"/>
                <a:ext cx="19"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68" name="Line 2240"/>
              <p:cNvSpPr>
                <a:spLocks noChangeShapeType="1"/>
              </p:cNvSpPr>
              <p:nvPr/>
            </p:nvSpPr>
            <p:spPr bwMode="auto">
              <a:xfrm>
                <a:off x="3030" y="3071"/>
                <a:ext cx="4"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69" name="Line 2241"/>
              <p:cNvSpPr>
                <a:spLocks noChangeShapeType="1"/>
              </p:cNvSpPr>
              <p:nvPr/>
            </p:nvSpPr>
            <p:spPr bwMode="auto">
              <a:xfrm flipH="1" flipV="1">
                <a:off x="3014" y="3153"/>
                <a:ext cx="16"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70" name="Line 2242"/>
              <p:cNvSpPr>
                <a:spLocks noChangeShapeType="1"/>
              </p:cNvSpPr>
              <p:nvPr/>
            </p:nvSpPr>
            <p:spPr bwMode="auto">
              <a:xfrm flipH="1">
                <a:off x="2985" y="3257"/>
                <a:ext cx="45"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71" name="Line 2243"/>
              <p:cNvSpPr>
                <a:spLocks noChangeShapeType="1"/>
              </p:cNvSpPr>
              <p:nvPr/>
            </p:nvSpPr>
            <p:spPr bwMode="auto">
              <a:xfrm flipH="1">
                <a:off x="3021" y="3351"/>
                <a:ext cx="9"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72" name="Line 2244"/>
              <p:cNvSpPr>
                <a:spLocks noChangeShapeType="1"/>
              </p:cNvSpPr>
              <p:nvPr/>
            </p:nvSpPr>
            <p:spPr bwMode="auto">
              <a:xfrm>
                <a:off x="3030" y="3444"/>
                <a:ext cx="8"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73" name="Line 2245"/>
              <p:cNvSpPr>
                <a:spLocks noChangeShapeType="1"/>
              </p:cNvSpPr>
              <p:nvPr/>
            </p:nvSpPr>
            <p:spPr bwMode="auto">
              <a:xfrm flipV="1">
                <a:off x="3030" y="3508"/>
                <a:ext cx="23"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74" name="Line 2246"/>
              <p:cNvSpPr>
                <a:spLocks noChangeShapeType="1"/>
              </p:cNvSpPr>
              <p:nvPr/>
            </p:nvSpPr>
            <p:spPr bwMode="auto">
              <a:xfrm flipV="1">
                <a:off x="3030" y="3579"/>
                <a:ext cx="46"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75" name="Line 2247"/>
              <p:cNvSpPr>
                <a:spLocks noChangeShapeType="1"/>
              </p:cNvSpPr>
              <p:nvPr/>
            </p:nvSpPr>
            <p:spPr bwMode="auto">
              <a:xfrm flipV="1">
                <a:off x="3122" y="739"/>
                <a:ext cx="0"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76" name="Line 2248"/>
              <p:cNvSpPr>
                <a:spLocks noChangeShapeType="1"/>
              </p:cNvSpPr>
              <p:nvPr/>
            </p:nvSpPr>
            <p:spPr bwMode="auto">
              <a:xfrm>
                <a:off x="3122" y="840"/>
                <a:ext cx="0"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77" name="Line 2249"/>
              <p:cNvSpPr>
                <a:spLocks noChangeShapeType="1"/>
              </p:cNvSpPr>
              <p:nvPr/>
            </p:nvSpPr>
            <p:spPr bwMode="auto">
              <a:xfrm flipV="1">
                <a:off x="3122" y="857"/>
                <a:ext cx="31" cy="7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78" name="Line 2250"/>
              <p:cNvSpPr>
                <a:spLocks noChangeShapeType="1"/>
              </p:cNvSpPr>
              <p:nvPr/>
            </p:nvSpPr>
            <p:spPr bwMode="auto">
              <a:xfrm flipV="1">
                <a:off x="3122" y="783"/>
                <a:ext cx="117" cy="2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79" name="Line 2251"/>
              <p:cNvSpPr>
                <a:spLocks noChangeShapeType="1"/>
              </p:cNvSpPr>
              <p:nvPr/>
            </p:nvSpPr>
            <p:spPr bwMode="auto">
              <a:xfrm flipV="1">
                <a:off x="3122" y="978"/>
                <a:ext cx="2" cy="1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80" name="Line 2252"/>
              <p:cNvSpPr>
                <a:spLocks noChangeShapeType="1"/>
              </p:cNvSpPr>
              <p:nvPr/>
            </p:nvSpPr>
            <p:spPr bwMode="auto">
              <a:xfrm flipH="1">
                <a:off x="3067" y="1213"/>
                <a:ext cx="55"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81" name="Line 2253"/>
              <p:cNvSpPr>
                <a:spLocks noChangeShapeType="1"/>
              </p:cNvSpPr>
              <p:nvPr/>
            </p:nvSpPr>
            <p:spPr bwMode="auto">
              <a:xfrm>
                <a:off x="3122" y="1305"/>
                <a:ext cx="4"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82" name="Line 2254"/>
              <p:cNvSpPr>
                <a:spLocks noChangeShapeType="1"/>
              </p:cNvSpPr>
              <p:nvPr/>
            </p:nvSpPr>
            <p:spPr bwMode="auto">
              <a:xfrm flipH="1" flipV="1">
                <a:off x="3113" y="1389"/>
                <a:ext cx="9"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83" name="Line 2255"/>
              <p:cNvSpPr>
                <a:spLocks noChangeShapeType="1"/>
              </p:cNvSpPr>
              <p:nvPr/>
            </p:nvSpPr>
            <p:spPr bwMode="auto">
              <a:xfrm flipV="1">
                <a:off x="3122" y="1474"/>
                <a:ext cx="0"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84" name="Line 2256"/>
              <p:cNvSpPr>
                <a:spLocks noChangeShapeType="1"/>
              </p:cNvSpPr>
              <p:nvPr/>
            </p:nvSpPr>
            <p:spPr bwMode="auto">
              <a:xfrm flipV="1">
                <a:off x="3122" y="1508"/>
                <a:ext cx="8" cy="7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85" name="Line 2257"/>
              <p:cNvSpPr>
                <a:spLocks noChangeShapeType="1"/>
              </p:cNvSpPr>
              <p:nvPr/>
            </p:nvSpPr>
            <p:spPr bwMode="auto">
              <a:xfrm flipH="1">
                <a:off x="3109" y="1677"/>
                <a:ext cx="13" cy="3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86" name="Line 2258"/>
              <p:cNvSpPr>
                <a:spLocks noChangeShapeType="1"/>
              </p:cNvSpPr>
              <p:nvPr/>
            </p:nvSpPr>
            <p:spPr bwMode="auto">
              <a:xfrm flipH="1">
                <a:off x="3086" y="1769"/>
                <a:ext cx="36" cy="28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87" name="Line 2259"/>
              <p:cNvSpPr>
                <a:spLocks noChangeShapeType="1"/>
              </p:cNvSpPr>
              <p:nvPr/>
            </p:nvSpPr>
            <p:spPr bwMode="auto">
              <a:xfrm flipH="1">
                <a:off x="3077" y="1863"/>
                <a:ext cx="45" cy="20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88" name="Line 2260"/>
              <p:cNvSpPr>
                <a:spLocks noChangeShapeType="1"/>
              </p:cNvSpPr>
              <p:nvPr/>
            </p:nvSpPr>
            <p:spPr bwMode="auto">
              <a:xfrm>
                <a:off x="3122" y="1956"/>
                <a:ext cx="2"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89" name="Freeform 2261"/>
              <p:cNvSpPr>
                <a:spLocks/>
              </p:cNvSpPr>
              <p:nvPr/>
            </p:nvSpPr>
            <p:spPr bwMode="auto">
              <a:xfrm>
                <a:off x="3117" y="2044"/>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12" y="0"/>
                    </a:moveTo>
                    <a:lnTo>
                      <a:pt x="17" y="2"/>
                    </a:lnTo>
                    <a:lnTo>
                      <a:pt x="23" y="8"/>
                    </a:lnTo>
                    <a:lnTo>
                      <a:pt x="23" y="15"/>
                    </a:lnTo>
                    <a:lnTo>
                      <a:pt x="17" y="21"/>
                    </a:lnTo>
                    <a:lnTo>
                      <a:pt x="12" y="23"/>
                    </a:lnTo>
                    <a:lnTo>
                      <a:pt x="4" y="19"/>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690" name="Line 2262"/>
              <p:cNvSpPr>
                <a:spLocks noChangeShapeType="1"/>
              </p:cNvSpPr>
              <p:nvPr/>
            </p:nvSpPr>
            <p:spPr bwMode="auto">
              <a:xfrm flipV="1">
                <a:off x="3122" y="2137"/>
                <a:ext cx="6"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91" name="Line 2263"/>
              <p:cNvSpPr>
                <a:spLocks noChangeShapeType="1"/>
              </p:cNvSpPr>
              <p:nvPr/>
            </p:nvSpPr>
            <p:spPr bwMode="auto">
              <a:xfrm flipH="1" flipV="1">
                <a:off x="3117" y="2231"/>
                <a:ext cx="5"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92" name="Line 2264"/>
              <p:cNvSpPr>
                <a:spLocks noChangeShapeType="1"/>
              </p:cNvSpPr>
              <p:nvPr/>
            </p:nvSpPr>
            <p:spPr bwMode="auto">
              <a:xfrm flipH="1">
                <a:off x="3107" y="2327"/>
                <a:ext cx="15"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93" name="Line 2265"/>
              <p:cNvSpPr>
                <a:spLocks noChangeShapeType="1"/>
              </p:cNvSpPr>
              <p:nvPr/>
            </p:nvSpPr>
            <p:spPr bwMode="auto">
              <a:xfrm>
                <a:off x="3122" y="2420"/>
                <a:ext cx="31"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94" name="Line 2266"/>
              <p:cNvSpPr>
                <a:spLocks noChangeShapeType="1"/>
              </p:cNvSpPr>
              <p:nvPr/>
            </p:nvSpPr>
            <p:spPr bwMode="auto">
              <a:xfrm flipV="1">
                <a:off x="3122" y="2429"/>
                <a:ext cx="142" cy="8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95" name="Line 2267"/>
              <p:cNvSpPr>
                <a:spLocks noChangeShapeType="1"/>
              </p:cNvSpPr>
              <p:nvPr/>
            </p:nvSpPr>
            <p:spPr bwMode="auto">
              <a:xfrm flipV="1">
                <a:off x="3122" y="2427"/>
                <a:ext cx="237" cy="18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96" name="Line 2268"/>
              <p:cNvSpPr>
                <a:spLocks noChangeShapeType="1"/>
              </p:cNvSpPr>
              <p:nvPr/>
            </p:nvSpPr>
            <p:spPr bwMode="auto">
              <a:xfrm flipV="1">
                <a:off x="3122" y="2530"/>
                <a:ext cx="225" cy="17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97" name="Line 2269"/>
              <p:cNvSpPr>
                <a:spLocks noChangeShapeType="1"/>
              </p:cNvSpPr>
              <p:nvPr/>
            </p:nvSpPr>
            <p:spPr bwMode="auto">
              <a:xfrm flipV="1">
                <a:off x="3122" y="2700"/>
                <a:ext cx="66" cy="9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98" name="Line 2270"/>
              <p:cNvSpPr>
                <a:spLocks noChangeShapeType="1"/>
              </p:cNvSpPr>
              <p:nvPr/>
            </p:nvSpPr>
            <p:spPr bwMode="auto">
              <a:xfrm flipH="1">
                <a:off x="3119" y="2885"/>
                <a:ext cx="3"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699" name="Line 2271"/>
              <p:cNvSpPr>
                <a:spLocks noChangeShapeType="1"/>
              </p:cNvSpPr>
              <p:nvPr/>
            </p:nvSpPr>
            <p:spPr bwMode="auto">
              <a:xfrm>
                <a:off x="3122" y="2978"/>
                <a:ext cx="21"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00" name="Line 2272"/>
              <p:cNvSpPr>
                <a:spLocks noChangeShapeType="1"/>
              </p:cNvSpPr>
              <p:nvPr/>
            </p:nvSpPr>
            <p:spPr bwMode="auto">
              <a:xfrm flipH="1" flipV="1">
                <a:off x="3111" y="3055"/>
                <a:ext cx="11"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01" name="Line 2273"/>
              <p:cNvSpPr>
                <a:spLocks noChangeShapeType="1"/>
              </p:cNvSpPr>
              <p:nvPr/>
            </p:nvSpPr>
            <p:spPr bwMode="auto">
              <a:xfrm flipH="1" flipV="1">
                <a:off x="3093" y="3128"/>
                <a:ext cx="29"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02" name="Line 2274"/>
              <p:cNvSpPr>
                <a:spLocks noChangeShapeType="1"/>
              </p:cNvSpPr>
              <p:nvPr/>
            </p:nvSpPr>
            <p:spPr bwMode="auto">
              <a:xfrm flipH="1">
                <a:off x="3098" y="3257"/>
                <a:ext cx="24"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03" name="Line 2275"/>
              <p:cNvSpPr>
                <a:spLocks noChangeShapeType="1"/>
              </p:cNvSpPr>
              <p:nvPr/>
            </p:nvSpPr>
            <p:spPr bwMode="auto">
              <a:xfrm flipH="1">
                <a:off x="3113" y="3351"/>
                <a:ext cx="9" cy="5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04" name="Line 2276"/>
              <p:cNvSpPr>
                <a:spLocks noChangeShapeType="1"/>
              </p:cNvSpPr>
              <p:nvPr/>
            </p:nvSpPr>
            <p:spPr bwMode="auto">
              <a:xfrm flipH="1">
                <a:off x="3117" y="3444"/>
                <a:ext cx="5"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05" name="Freeform 2277"/>
              <p:cNvSpPr>
                <a:spLocks/>
              </p:cNvSpPr>
              <p:nvPr/>
            </p:nvSpPr>
            <p:spPr bwMode="auto">
              <a:xfrm>
                <a:off x="3117" y="3531"/>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12" y="0"/>
                    </a:moveTo>
                    <a:lnTo>
                      <a:pt x="17" y="2"/>
                    </a:lnTo>
                    <a:lnTo>
                      <a:pt x="23" y="8"/>
                    </a:lnTo>
                    <a:lnTo>
                      <a:pt x="23" y="15"/>
                    </a:lnTo>
                    <a:lnTo>
                      <a:pt x="17" y="21"/>
                    </a:lnTo>
                    <a:lnTo>
                      <a:pt x="12" y="23"/>
                    </a:lnTo>
                    <a:lnTo>
                      <a:pt x="4" y="19"/>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706" name="Line 2278"/>
              <p:cNvSpPr>
                <a:spLocks noChangeShapeType="1"/>
              </p:cNvSpPr>
              <p:nvPr/>
            </p:nvSpPr>
            <p:spPr bwMode="auto">
              <a:xfrm flipV="1">
                <a:off x="3122" y="3617"/>
                <a:ext cx="27"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07" name="Line 2279"/>
              <p:cNvSpPr>
                <a:spLocks noChangeShapeType="1"/>
              </p:cNvSpPr>
              <p:nvPr/>
            </p:nvSpPr>
            <p:spPr bwMode="auto">
              <a:xfrm flipV="1">
                <a:off x="3215" y="743"/>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08" name="Line 2280"/>
              <p:cNvSpPr>
                <a:spLocks noChangeShapeType="1"/>
              </p:cNvSpPr>
              <p:nvPr/>
            </p:nvSpPr>
            <p:spPr bwMode="auto">
              <a:xfrm flipV="1">
                <a:off x="3215" y="838"/>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09" name="Line 2281"/>
              <p:cNvSpPr>
                <a:spLocks noChangeShapeType="1"/>
              </p:cNvSpPr>
              <p:nvPr/>
            </p:nvSpPr>
            <p:spPr bwMode="auto">
              <a:xfrm flipH="1" flipV="1">
                <a:off x="3195" y="878"/>
                <a:ext cx="20" cy="5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10" name="Line 2282"/>
              <p:cNvSpPr>
                <a:spLocks noChangeShapeType="1"/>
              </p:cNvSpPr>
              <p:nvPr/>
            </p:nvSpPr>
            <p:spPr bwMode="auto">
              <a:xfrm flipV="1">
                <a:off x="3215" y="792"/>
                <a:ext cx="42" cy="2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11" name="Line 2283"/>
              <p:cNvSpPr>
                <a:spLocks noChangeShapeType="1"/>
              </p:cNvSpPr>
              <p:nvPr/>
            </p:nvSpPr>
            <p:spPr bwMode="auto">
              <a:xfrm flipV="1">
                <a:off x="3215" y="901"/>
                <a:ext cx="33" cy="2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12" name="Line 2284"/>
              <p:cNvSpPr>
                <a:spLocks noChangeShapeType="1"/>
              </p:cNvSpPr>
              <p:nvPr/>
            </p:nvSpPr>
            <p:spPr bwMode="auto">
              <a:xfrm>
                <a:off x="3215" y="1213"/>
                <a:ext cx="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13" name="Line 2285"/>
              <p:cNvSpPr>
                <a:spLocks noChangeShapeType="1"/>
              </p:cNvSpPr>
              <p:nvPr/>
            </p:nvSpPr>
            <p:spPr bwMode="auto">
              <a:xfrm flipH="1">
                <a:off x="3170" y="1305"/>
                <a:ext cx="45"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14" name="Line 2286"/>
              <p:cNvSpPr>
                <a:spLocks noChangeShapeType="1"/>
              </p:cNvSpPr>
              <p:nvPr/>
            </p:nvSpPr>
            <p:spPr bwMode="auto">
              <a:xfrm flipH="1" flipV="1">
                <a:off x="3193" y="1376"/>
                <a:ext cx="22"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15" name="Line 2287"/>
              <p:cNvSpPr>
                <a:spLocks noChangeShapeType="1"/>
              </p:cNvSpPr>
              <p:nvPr/>
            </p:nvSpPr>
            <p:spPr bwMode="auto">
              <a:xfrm flipV="1">
                <a:off x="3215" y="1478"/>
                <a:ext cx="19"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16" name="Line 2288"/>
              <p:cNvSpPr>
                <a:spLocks noChangeShapeType="1"/>
              </p:cNvSpPr>
              <p:nvPr/>
            </p:nvSpPr>
            <p:spPr bwMode="auto">
              <a:xfrm flipV="1">
                <a:off x="3215" y="1548"/>
                <a:ext cx="142"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17" name="Line 2289"/>
              <p:cNvSpPr>
                <a:spLocks noChangeShapeType="1"/>
              </p:cNvSpPr>
              <p:nvPr/>
            </p:nvSpPr>
            <p:spPr bwMode="auto">
              <a:xfrm>
                <a:off x="3215" y="1677"/>
                <a:ext cx="203" cy="7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18" name="Line 2290"/>
              <p:cNvSpPr>
                <a:spLocks noChangeShapeType="1"/>
              </p:cNvSpPr>
              <p:nvPr/>
            </p:nvSpPr>
            <p:spPr bwMode="auto">
              <a:xfrm>
                <a:off x="3215" y="1769"/>
                <a:ext cx="170" cy="23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19" name="Line 2291"/>
              <p:cNvSpPr>
                <a:spLocks noChangeShapeType="1"/>
              </p:cNvSpPr>
              <p:nvPr/>
            </p:nvSpPr>
            <p:spPr bwMode="auto">
              <a:xfrm>
                <a:off x="3215" y="1863"/>
                <a:ext cx="8" cy="17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20" name="Line 2292"/>
              <p:cNvSpPr>
                <a:spLocks noChangeShapeType="1"/>
              </p:cNvSpPr>
              <p:nvPr/>
            </p:nvSpPr>
            <p:spPr bwMode="auto">
              <a:xfrm flipH="1">
                <a:off x="3213" y="1956"/>
                <a:ext cx="2" cy="4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21" name="Line 2293"/>
              <p:cNvSpPr>
                <a:spLocks noChangeShapeType="1"/>
              </p:cNvSpPr>
              <p:nvPr/>
            </p:nvSpPr>
            <p:spPr bwMode="auto">
              <a:xfrm flipH="1" flipV="1">
                <a:off x="3210" y="2047"/>
                <a:ext cx="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22" name="Line 2294"/>
              <p:cNvSpPr>
                <a:spLocks noChangeShapeType="1"/>
              </p:cNvSpPr>
              <p:nvPr/>
            </p:nvSpPr>
            <p:spPr bwMode="auto">
              <a:xfrm flipH="1">
                <a:off x="3213" y="2142"/>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23" name="Line 2295"/>
              <p:cNvSpPr>
                <a:spLocks noChangeShapeType="1"/>
              </p:cNvSpPr>
              <p:nvPr/>
            </p:nvSpPr>
            <p:spPr bwMode="auto">
              <a:xfrm flipV="1">
                <a:off x="3215" y="2233"/>
                <a:ext cx="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24" name="Line 2296"/>
              <p:cNvSpPr>
                <a:spLocks noChangeShapeType="1"/>
              </p:cNvSpPr>
              <p:nvPr/>
            </p:nvSpPr>
            <p:spPr bwMode="auto">
              <a:xfrm flipV="1">
                <a:off x="3215" y="2323"/>
                <a:ext cx="6"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25" name="Line 2297"/>
              <p:cNvSpPr>
                <a:spLocks noChangeShapeType="1"/>
              </p:cNvSpPr>
              <p:nvPr/>
            </p:nvSpPr>
            <p:spPr bwMode="auto">
              <a:xfrm flipH="1">
                <a:off x="3204" y="2420"/>
                <a:ext cx="1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26" name="Line 2298"/>
              <p:cNvSpPr>
                <a:spLocks noChangeShapeType="1"/>
              </p:cNvSpPr>
              <p:nvPr/>
            </p:nvSpPr>
            <p:spPr bwMode="auto">
              <a:xfrm flipH="1">
                <a:off x="3208" y="2513"/>
                <a:ext cx="7"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27" name="Line 2299"/>
              <p:cNvSpPr>
                <a:spLocks noChangeShapeType="1"/>
              </p:cNvSpPr>
              <p:nvPr/>
            </p:nvSpPr>
            <p:spPr bwMode="auto">
              <a:xfrm flipV="1">
                <a:off x="3215" y="2600"/>
                <a:ext cx="66"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28" name="Line 2300"/>
              <p:cNvSpPr>
                <a:spLocks noChangeShapeType="1"/>
              </p:cNvSpPr>
              <p:nvPr/>
            </p:nvSpPr>
            <p:spPr bwMode="auto">
              <a:xfrm flipV="1">
                <a:off x="3215" y="2540"/>
                <a:ext cx="182" cy="16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29" name="Line 2301"/>
              <p:cNvSpPr>
                <a:spLocks noChangeShapeType="1"/>
              </p:cNvSpPr>
              <p:nvPr/>
            </p:nvSpPr>
            <p:spPr bwMode="auto">
              <a:xfrm flipV="1">
                <a:off x="3215" y="2550"/>
                <a:ext cx="163" cy="2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30" name="Line 2302"/>
              <p:cNvSpPr>
                <a:spLocks noChangeShapeType="1"/>
              </p:cNvSpPr>
              <p:nvPr/>
            </p:nvSpPr>
            <p:spPr bwMode="auto">
              <a:xfrm flipV="1">
                <a:off x="3215" y="2798"/>
                <a:ext cx="15" cy="8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31" name="Line 2303"/>
              <p:cNvSpPr>
                <a:spLocks noChangeShapeType="1"/>
              </p:cNvSpPr>
              <p:nvPr/>
            </p:nvSpPr>
            <p:spPr bwMode="auto">
              <a:xfrm flipH="1">
                <a:off x="3211" y="2978"/>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32" name="Line 2304"/>
              <p:cNvSpPr>
                <a:spLocks noChangeShapeType="1"/>
              </p:cNvSpPr>
              <p:nvPr/>
            </p:nvSpPr>
            <p:spPr bwMode="auto">
              <a:xfrm flipH="1" flipV="1">
                <a:off x="3200" y="3041"/>
                <a:ext cx="15" cy="3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33" name="Line 2305"/>
              <p:cNvSpPr>
                <a:spLocks noChangeShapeType="1"/>
              </p:cNvSpPr>
              <p:nvPr/>
            </p:nvSpPr>
            <p:spPr bwMode="auto">
              <a:xfrm flipH="1" flipV="1">
                <a:off x="3198" y="3140"/>
                <a:ext cx="17"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34" name="Line 2306"/>
              <p:cNvSpPr>
                <a:spLocks noChangeShapeType="1"/>
              </p:cNvSpPr>
              <p:nvPr/>
            </p:nvSpPr>
            <p:spPr bwMode="auto">
              <a:xfrm>
                <a:off x="3215" y="3257"/>
                <a:ext cx="0"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35" name="Line 2307"/>
              <p:cNvSpPr>
                <a:spLocks noChangeShapeType="1"/>
              </p:cNvSpPr>
              <p:nvPr/>
            </p:nvSpPr>
            <p:spPr bwMode="auto">
              <a:xfrm flipH="1">
                <a:off x="3181" y="3351"/>
                <a:ext cx="34"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36" name="Line 2308"/>
              <p:cNvSpPr>
                <a:spLocks noChangeShapeType="1"/>
              </p:cNvSpPr>
              <p:nvPr/>
            </p:nvSpPr>
            <p:spPr bwMode="auto">
              <a:xfrm flipH="1">
                <a:off x="3195" y="3444"/>
                <a:ext cx="20"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37" name="Line 2309"/>
              <p:cNvSpPr>
                <a:spLocks noChangeShapeType="1"/>
              </p:cNvSpPr>
              <p:nvPr/>
            </p:nvSpPr>
            <p:spPr bwMode="auto">
              <a:xfrm flipH="1">
                <a:off x="3210" y="3537"/>
                <a:ext cx="5"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38" name="Line 2310"/>
              <p:cNvSpPr>
                <a:spLocks noChangeShapeType="1"/>
              </p:cNvSpPr>
              <p:nvPr/>
            </p:nvSpPr>
            <p:spPr bwMode="auto">
              <a:xfrm>
                <a:off x="3215" y="3630"/>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39" name="Line 2311"/>
              <p:cNvSpPr>
                <a:spLocks noChangeShapeType="1"/>
              </p:cNvSpPr>
              <p:nvPr/>
            </p:nvSpPr>
            <p:spPr bwMode="auto">
              <a:xfrm flipH="1" flipV="1">
                <a:off x="3306" y="745"/>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40" name="Line 2312"/>
              <p:cNvSpPr>
                <a:spLocks noChangeShapeType="1"/>
              </p:cNvSpPr>
              <p:nvPr/>
            </p:nvSpPr>
            <p:spPr bwMode="auto">
              <a:xfrm flipH="1">
                <a:off x="3307" y="840"/>
                <a:ext cx="1"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41" name="Line 2313"/>
              <p:cNvSpPr>
                <a:spLocks noChangeShapeType="1"/>
              </p:cNvSpPr>
              <p:nvPr/>
            </p:nvSpPr>
            <p:spPr bwMode="auto">
              <a:xfrm flipV="1">
                <a:off x="3308" y="894"/>
                <a:ext cx="2"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42" name="Line 2314"/>
              <p:cNvSpPr>
                <a:spLocks noChangeShapeType="1"/>
              </p:cNvSpPr>
              <p:nvPr/>
            </p:nvSpPr>
            <p:spPr bwMode="auto">
              <a:xfrm flipV="1">
                <a:off x="3308" y="834"/>
                <a:ext cx="64" cy="19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743" name="Line 2315"/>
              <p:cNvSpPr>
                <a:spLocks noChangeShapeType="1"/>
              </p:cNvSpPr>
              <p:nvPr/>
            </p:nvSpPr>
            <p:spPr bwMode="auto">
              <a:xfrm flipV="1">
                <a:off x="3308" y="938"/>
                <a:ext cx="190" cy="18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00" name="Line 2316"/>
              <p:cNvSpPr>
                <a:spLocks noChangeShapeType="1"/>
              </p:cNvSpPr>
              <p:nvPr/>
            </p:nvSpPr>
            <p:spPr bwMode="auto">
              <a:xfrm flipV="1">
                <a:off x="3308" y="1151"/>
                <a:ext cx="199" cy="6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01" name="Line 2317"/>
              <p:cNvSpPr>
                <a:spLocks noChangeShapeType="1"/>
              </p:cNvSpPr>
              <p:nvPr/>
            </p:nvSpPr>
            <p:spPr bwMode="auto">
              <a:xfrm flipV="1">
                <a:off x="3308" y="1288"/>
                <a:ext cx="188"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02" name="Line 2318"/>
              <p:cNvSpPr>
                <a:spLocks noChangeShapeType="1"/>
              </p:cNvSpPr>
              <p:nvPr/>
            </p:nvSpPr>
            <p:spPr bwMode="auto">
              <a:xfrm>
                <a:off x="3308" y="1398"/>
                <a:ext cx="176" cy="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128003" name="Line 2319"/>
              <p:cNvSpPr>
                <a:spLocks noChangeShapeType="1"/>
              </p:cNvSpPr>
              <p:nvPr/>
            </p:nvSpPr>
            <p:spPr bwMode="auto">
              <a:xfrm>
                <a:off x="3308" y="1491"/>
                <a:ext cx="223" cy="148"/>
              </a:xfrm>
              <a:prstGeom prst="line">
                <a:avLst/>
              </a:prstGeom>
              <a:noFill/>
              <a:ln w="17463">
                <a:solidFill>
                  <a:srgbClr val="0000FF"/>
                </a:solidFill>
                <a:round/>
                <a:headEnd/>
                <a:tailEnd/>
              </a:ln>
            </p:spPr>
            <p:txBody>
              <a:bodyPr>
                <a:prstTxWarp prst="textNoShape">
                  <a:avLst/>
                </a:prstTxWarp>
              </a:bodyPr>
              <a:lstStyle/>
              <a:p>
                <a:endParaRPr lang="en-US"/>
              </a:p>
            </p:txBody>
          </p:sp>
        </p:grpSp>
        <p:grpSp>
          <p:nvGrpSpPr>
            <p:cNvPr id="31043" name="Group 2320"/>
            <p:cNvGrpSpPr>
              <a:grpSpLocks/>
            </p:cNvGrpSpPr>
            <p:nvPr/>
          </p:nvGrpSpPr>
          <p:grpSpPr bwMode="auto">
            <a:xfrm>
              <a:off x="3266" y="741"/>
              <a:ext cx="606" cy="2930"/>
              <a:chOff x="3266" y="741"/>
              <a:chExt cx="606" cy="2930"/>
            </a:xfrm>
          </p:grpSpPr>
          <p:sp>
            <p:nvSpPr>
              <p:cNvPr id="31348" name="Line 2321"/>
              <p:cNvSpPr>
                <a:spLocks noChangeShapeType="1"/>
              </p:cNvSpPr>
              <p:nvPr/>
            </p:nvSpPr>
            <p:spPr bwMode="auto">
              <a:xfrm>
                <a:off x="3308" y="1584"/>
                <a:ext cx="269" cy="10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49" name="Line 2322"/>
              <p:cNvSpPr>
                <a:spLocks noChangeShapeType="1"/>
              </p:cNvSpPr>
              <p:nvPr/>
            </p:nvSpPr>
            <p:spPr bwMode="auto">
              <a:xfrm>
                <a:off x="3308" y="1677"/>
                <a:ext cx="288" cy="5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50" name="Line 2323"/>
              <p:cNvSpPr>
                <a:spLocks noChangeShapeType="1"/>
              </p:cNvSpPr>
              <p:nvPr/>
            </p:nvSpPr>
            <p:spPr bwMode="auto">
              <a:xfrm>
                <a:off x="3308" y="1769"/>
                <a:ext cx="170" cy="8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51" name="Line 2324"/>
              <p:cNvSpPr>
                <a:spLocks noChangeShapeType="1"/>
              </p:cNvSpPr>
              <p:nvPr/>
            </p:nvSpPr>
            <p:spPr bwMode="auto">
              <a:xfrm>
                <a:off x="3308" y="1863"/>
                <a:ext cx="51"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52" name="Line 2325"/>
              <p:cNvSpPr>
                <a:spLocks noChangeShapeType="1"/>
              </p:cNvSpPr>
              <p:nvPr/>
            </p:nvSpPr>
            <p:spPr bwMode="auto">
              <a:xfrm flipH="1" flipV="1">
                <a:off x="3304" y="1953"/>
                <a:ext cx="4"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53" name="Line 2326"/>
              <p:cNvSpPr>
                <a:spLocks noChangeShapeType="1"/>
              </p:cNvSpPr>
              <p:nvPr/>
            </p:nvSpPr>
            <p:spPr bwMode="auto">
              <a:xfrm>
                <a:off x="3308" y="204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54" name="Line 2327"/>
              <p:cNvSpPr>
                <a:spLocks noChangeShapeType="1"/>
              </p:cNvSpPr>
              <p:nvPr/>
            </p:nvSpPr>
            <p:spPr bwMode="auto">
              <a:xfrm flipH="1">
                <a:off x="3307" y="2142"/>
                <a:ext cx="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55" name="Line 2328"/>
              <p:cNvSpPr>
                <a:spLocks noChangeShapeType="1"/>
              </p:cNvSpPr>
              <p:nvPr/>
            </p:nvSpPr>
            <p:spPr bwMode="auto">
              <a:xfrm flipH="1">
                <a:off x="3307" y="2235"/>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56" name="Line 2329"/>
              <p:cNvSpPr>
                <a:spLocks noChangeShapeType="1"/>
              </p:cNvSpPr>
              <p:nvPr/>
            </p:nvSpPr>
            <p:spPr bwMode="auto">
              <a:xfrm>
                <a:off x="3308" y="232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57" name="Line 2330"/>
              <p:cNvSpPr>
                <a:spLocks noChangeShapeType="1"/>
              </p:cNvSpPr>
              <p:nvPr/>
            </p:nvSpPr>
            <p:spPr bwMode="auto">
              <a:xfrm>
                <a:off x="3308" y="2420"/>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58" name="Line 2331"/>
              <p:cNvSpPr>
                <a:spLocks noChangeShapeType="1"/>
              </p:cNvSpPr>
              <p:nvPr/>
            </p:nvSpPr>
            <p:spPr bwMode="auto">
              <a:xfrm flipH="1" flipV="1">
                <a:off x="3304" y="2507"/>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59" name="Line 2332"/>
              <p:cNvSpPr>
                <a:spLocks noChangeShapeType="1"/>
              </p:cNvSpPr>
              <p:nvPr/>
            </p:nvSpPr>
            <p:spPr bwMode="auto">
              <a:xfrm flipH="1">
                <a:off x="3289" y="2608"/>
                <a:ext cx="19"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60" name="Line 2333"/>
              <p:cNvSpPr>
                <a:spLocks noChangeShapeType="1"/>
              </p:cNvSpPr>
              <p:nvPr/>
            </p:nvSpPr>
            <p:spPr bwMode="auto">
              <a:xfrm flipV="1">
                <a:off x="3308" y="2627"/>
                <a:ext cx="17" cy="7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61" name="Line 2334"/>
              <p:cNvSpPr>
                <a:spLocks noChangeShapeType="1"/>
              </p:cNvSpPr>
              <p:nvPr/>
            </p:nvSpPr>
            <p:spPr bwMode="auto">
              <a:xfrm flipV="1">
                <a:off x="3308" y="2531"/>
                <a:ext cx="8" cy="26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62" name="Line 2335"/>
              <p:cNvSpPr>
                <a:spLocks noChangeShapeType="1"/>
              </p:cNvSpPr>
              <p:nvPr/>
            </p:nvSpPr>
            <p:spPr bwMode="auto">
              <a:xfrm flipV="1">
                <a:off x="3308" y="2728"/>
                <a:ext cx="4" cy="15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63" name="Line 2336"/>
              <p:cNvSpPr>
                <a:spLocks noChangeShapeType="1"/>
              </p:cNvSpPr>
              <p:nvPr/>
            </p:nvSpPr>
            <p:spPr bwMode="auto">
              <a:xfrm>
                <a:off x="3308" y="2978"/>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64" name="Line 2337"/>
              <p:cNvSpPr>
                <a:spLocks noChangeShapeType="1"/>
              </p:cNvSpPr>
              <p:nvPr/>
            </p:nvSpPr>
            <p:spPr bwMode="auto">
              <a:xfrm flipH="1" flipV="1">
                <a:off x="3289" y="3041"/>
                <a:ext cx="19" cy="3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65" name="Line 2338"/>
              <p:cNvSpPr>
                <a:spLocks noChangeShapeType="1"/>
              </p:cNvSpPr>
              <p:nvPr/>
            </p:nvSpPr>
            <p:spPr bwMode="auto">
              <a:xfrm flipH="1" flipV="1">
                <a:off x="3307" y="3146"/>
                <a:ext cx="1"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66" name="Line 2339"/>
              <p:cNvSpPr>
                <a:spLocks noChangeShapeType="1"/>
              </p:cNvSpPr>
              <p:nvPr/>
            </p:nvSpPr>
            <p:spPr bwMode="auto">
              <a:xfrm>
                <a:off x="3308" y="3257"/>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67" name="Line 2340"/>
              <p:cNvSpPr>
                <a:spLocks noChangeShapeType="1"/>
              </p:cNvSpPr>
              <p:nvPr/>
            </p:nvSpPr>
            <p:spPr bwMode="auto">
              <a:xfrm flipH="1">
                <a:off x="3270" y="3351"/>
                <a:ext cx="38" cy="3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68" name="Line 2341"/>
              <p:cNvSpPr>
                <a:spLocks noChangeShapeType="1"/>
              </p:cNvSpPr>
              <p:nvPr/>
            </p:nvSpPr>
            <p:spPr bwMode="auto">
              <a:xfrm flipH="1">
                <a:off x="3266" y="3444"/>
                <a:ext cx="42"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69" name="Line 2342"/>
              <p:cNvSpPr>
                <a:spLocks noChangeShapeType="1"/>
              </p:cNvSpPr>
              <p:nvPr/>
            </p:nvSpPr>
            <p:spPr bwMode="auto">
              <a:xfrm flipH="1">
                <a:off x="3288" y="3537"/>
                <a:ext cx="20"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70" name="Line 2343"/>
              <p:cNvSpPr>
                <a:spLocks noChangeShapeType="1"/>
              </p:cNvSpPr>
              <p:nvPr/>
            </p:nvSpPr>
            <p:spPr bwMode="auto">
              <a:xfrm flipH="1" flipV="1">
                <a:off x="3307" y="3628"/>
                <a:ext cx="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71" name="Freeform 2344"/>
              <p:cNvSpPr>
                <a:spLocks/>
              </p:cNvSpPr>
              <p:nvPr/>
            </p:nvSpPr>
            <p:spPr bwMode="auto">
              <a:xfrm>
                <a:off x="3395" y="741"/>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72" name="Line 2345"/>
              <p:cNvSpPr>
                <a:spLocks noChangeShapeType="1"/>
              </p:cNvSpPr>
              <p:nvPr/>
            </p:nvSpPr>
            <p:spPr bwMode="auto">
              <a:xfrm>
                <a:off x="3401" y="840"/>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73" name="Line 2346"/>
              <p:cNvSpPr>
                <a:spLocks noChangeShapeType="1"/>
              </p:cNvSpPr>
              <p:nvPr/>
            </p:nvSpPr>
            <p:spPr bwMode="auto">
              <a:xfrm flipH="1">
                <a:off x="3395" y="932"/>
                <a:ext cx="6"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74" name="Line 2347"/>
              <p:cNvSpPr>
                <a:spLocks noChangeShapeType="1"/>
              </p:cNvSpPr>
              <p:nvPr/>
            </p:nvSpPr>
            <p:spPr bwMode="auto">
              <a:xfrm flipV="1">
                <a:off x="3401" y="980"/>
                <a:ext cx="34"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75" name="Line 2348"/>
              <p:cNvSpPr>
                <a:spLocks noChangeShapeType="1"/>
              </p:cNvSpPr>
              <p:nvPr/>
            </p:nvSpPr>
            <p:spPr bwMode="auto">
              <a:xfrm flipV="1">
                <a:off x="3401" y="1035"/>
                <a:ext cx="199" cy="8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76" name="Line 2349"/>
              <p:cNvSpPr>
                <a:spLocks noChangeShapeType="1"/>
              </p:cNvSpPr>
              <p:nvPr/>
            </p:nvSpPr>
            <p:spPr bwMode="auto">
              <a:xfrm>
                <a:off x="3401" y="1213"/>
                <a:ext cx="219"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77" name="Line 2350"/>
              <p:cNvSpPr>
                <a:spLocks noChangeShapeType="1"/>
              </p:cNvSpPr>
              <p:nvPr/>
            </p:nvSpPr>
            <p:spPr bwMode="auto">
              <a:xfrm>
                <a:off x="3401" y="1305"/>
                <a:ext cx="265"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78" name="Line 2351"/>
              <p:cNvSpPr>
                <a:spLocks noChangeShapeType="1"/>
              </p:cNvSpPr>
              <p:nvPr/>
            </p:nvSpPr>
            <p:spPr bwMode="auto">
              <a:xfrm>
                <a:off x="3401" y="1398"/>
                <a:ext cx="241"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79" name="Line 2352"/>
              <p:cNvSpPr>
                <a:spLocks noChangeShapeType="1"/>
              </p:cNvSpPr>
              <p:nvPr/>
            </p:nvSpPr>
            <p:spPr bwMode="auto">
              <a:xfrm>
                <a:off x="3401" y="1491"/>
                <a:ext cx="195" cy="7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80" name="Line 2353"/>
              <p:cNvSpPr>
                <a:spLocks noChangeShapeType="1"/>
              </p:cNvSpPr>
              <p:nvPr/>
            </p:nvSpPr>
            <p:spPr bwMode="auto">
              <a:xfrm>
                <a:off x="3401" y="1584"/>
                <a:ext cx="85" cy="2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81" name="Line 2354"/>
              <p:cNvSpPr>
                <a:spLocks noChangeShapeType="1"/>
              </p:cNvSpPr>
              <p:nvPr/>
            </p:nvSpPr>
            <p:spPr bwMode="auto">
              <a:xfrm flipV="1">
                <a:off x="3401" y="1658"/>
                <a:ext cx="85"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82" name="Line 2355"/>
              <p:cNvSpPr>
                <a:spLocks noChangeShapeType="1"/>
              </p:cNvSpPr>
              <p:nvPr/>
            </p:nvSpPr>
            <p:spPr bwMode="auto">
              <a:xfrm flipV="1">
                <a:off x="3401" y="1767"/>
                <a:ext cx="3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83" name="Line 2356"/>
              <p:cNvSpPr>
                <a:spLocks noChangeShapeType="1"/>
              </p:cNvSpPr>
              <p:nvPr/>
            </p:nvSpPr>
            <p:spPr bwMode="auto">
              <a:xfrm flipV="1">
                <a:off x="3401" y="1862"/>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84" name="Line 2357"/>
              <p:cNvSpPr>
                <a:spLocks noChangeShapeType="1"/>
              </p:cNvSpPr>
              <p:nvPr/>
            </p:nvSpPr>
            <p:spPr bwMode="auto">
              <a:xfrm flipV="1">
                <a:off x="3401" y="1953"/>
                <a:ext cx="0"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85" name="Line 2358"/>
              <p:cNvSpPr>
                <a:spLocks noChangeShapeType="1"/>
              </p:cNvSpPr>
              <p:nvPr/>
            </p:nvSpPr>
            <p:spPr bwMode="auto">
              <a:xfrm>
                <a:off x="3401" y="2049"/>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86" name="Line 2359"/>
              <p:cNvSpPr>
                <a:spLocks noChangeShapeType="1"/>
              </p:cNvSpPr>
              <p:nvPr/>
            </p:nvSpPr>
            <p:spPr bwMode="auto">
              <a:xfrm flipV="1">
                <a:off x="3401" y="2140"/>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87" name="Freeform 2360"/>
              <p:cNvSpPr>
                <a:spLocks/>
              </p:cNvSpPr>
              <p:nvPr/>
            </p:nvSpPr>
            <p:spPr bwMode="auto">
              <a:xfrm>
                <a:off x="3395" y="2229"/>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88" name="Line 2361"/>
              <p:cNvSpPr>
                <a:spLocks noChangeShapeType="1"/>
              </p:cNvSpPr>
              <p:nvPr/>
            </p:nvSpPr>
            <p:spPr bwMode="auto">
              <a:xfrm>
                <a:off x="3401" y="232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89" name="Line 2362"/>
              <p:cNvSpPr>
                <a:spLocks noChangeShapeType="1"/>
              </p:cNvSpPr>
              <p:nvPr/>
            </p:nvSpPr>
            <p:spPr bwMode="auto">
              <a:xfrm flipH="1" flipV="1">
                <a:off x="3399" y="2418"/>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90" name="Line 2363"/>
              <p:cNvSpPr>
                <a:spLocks noChangeShapeType="1"/>
              </p:cNvSpPr>
              <p:nvPr/>
            </p:nvSpPr>
            <p:spPr bwMode="auto">
              <a:xfrm flipH="1" flipV="1">
                <a:off x="3399" y="2507"/>
                <a:ext cx="2"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91" name="Line 2364"/>
              <p:cNvSpPr>
                <a:spLocks noChangeShapeType="1"/>
              </p:cNvSpPr>
              <p:nvPr/>
            </p:nvSpPr>
            <p:spPr bwMode="auto">
              <a:xfrm>
                <a:off x="3401" y="2608"/>
                <a:ext cx="9"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92" name="Line 2365"/>
              <p:cNvSpPr>
                <a:spLocks noChangeShapeType="1"/>
              </p:cNvSpPr>
              <p:nvPr/>
            </p:nvSpPr>
            <p:spPr bwMode="auto">
              <a:xfrm flipH="1" flipV="1">
                <a:off x="3365" y="2568"/>
                <a:ext cx="36" cy="1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93" name="Line 2366"/>
              <p:cNvSpPr>
                <a:spLocks noChangeShapeType="1"/>
              </p:cNvSpPr>
              <p:nvPr/>
            </p:nvSpPr>
            <p:spPr bwMode="auto">
              <a:xfrm flipH="1" flipV="1">
                <a:off x="3319" y="2535"/>
                <a:ext cx="82" cy="25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94" name="Line 2367"/>
              <p:cNvSpPr>
                <a:spLocks noChangeShapeType="1"/>
              </p:cNvSpPr>
              <p:nvPr/>
            </p:nvSpPr>
            <p:spPr bwMode="auto">
              <a:xfrm flipV="1">
                <a:off x="3401" y="2794"/>
                <a:ext cx="15" cy="9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95" name="Line 2368"/>
              <p:cNvSpPr>
                <a:spLocks noChangeShapeType="1"/>
              </p:cNvSpPr>
              <p:nvPr/>
            </p:nvSpPr>
            <p:spPr bwMode="auto">
              <a:xfrm flipH="1" flipV="1">
                <a:off x="3392" y="2962"/>
                <a:ext cx="9"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96" name="Line 2369"/>
              <p:cNvSpPr>
                <a:spLocks noChangeShapeType="1"/>
              </p:cNvSpPr>
              <p:nvPr/>
            </p:nvSpPr>
            <p:spPr bwMode="auto">
              <a:xfrm flipH="1" flipV="1">
                <a:off x="3388" y="3037"/>
                <a:ext cx="13"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97" name="Line 2370"/>
              <p:cNvSpPr>
                <a:spLocks noChangeShapeType="1"/>
              </p:cNvSpPr>
              <p:nvPr/>
            </p:nvSpPr>
            <p:spPr bwMode="auto">
              <a:xfrm flipV="1">
                <a:off x="3401" y="3162"/>
                <a:ext cx="9"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98" name="Line 2371"/>
              <p:cNvSpPr>
                <a:spLocks noChangeShapeType="1"/>
              </p:cNvSpPr>
              <p:nvPr/>
            </p:nvSpPr>
            <p:spPr bwMode="auto">
              <a:xfrm flipV="1">
                <a:off x="3401" y="3242"/>
                <a:ext cx="15"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99" name="Line 2372"/>
              <p:cNvSpPr>
                <a:spLocks noChangeShapeType="1"/>
              </p:cNvSpPr>
              <p:nvPr/>
            </p:nvSpPr>
            <p:spPr bwMode="auto">
              <a:xfrm>
                <a:off x="3401" y="3351"/>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00" name="Line 2373"/>
              <p:cNvSpPr>
                <a:spLocks noChangeShapeType="1"/>
              </p:cNvSpPr>
              <p:nvPr/>
            </p:nvSpPr>
            <p:spPr bwMode="auto">
              <a:xfrm flipH="1">
                <a:off x="3370" y="3444"/>
                <a:ext cx="31"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01" name="Line 2374"/>
              <p:cNvSpPr>
                <a:spLocks noChangeShapeType="1"/>
              </p:cNvSpPr>
              <p:nvPr/>
            </p:nvSpPr>
            <p:spPr bwMode="auto">
              <a:xfrm flipH="1">
                <a:off x="3352" y="3537"/>
                <a:ext cx="49"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02" name="Line 2375"/>
              <p:cNvSpPr>
                <a:spLocks noChangeShapeType="1"/>
              </p:cNvSpPr>
              <p:nvPr/>
            </p:nvSpPr>
            <p:spPr bwMode="auto">
              <a:xfrm flipH="1">
                <a:off x="3368" y="3630"/>
                <a:ext cx="33" cy="4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03" name="Freeform 2376"/>
              <p:cNvSpPr>
                <a:spLocks/>
              </p:cNvSpPr>
              <p:nvPr/>
            </p:nvSpPr>
            <p:spPr bwMode="auto">
              <a:xfrm>
                <a:off x="3488"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04" name="Line 2377"/>
              <p:cNvSpPr>
                <a:spLocks noChangeShapeType="1"/>
              </p:cNvSpPr>
              <p:nvPr/>
            </p:nvSpPr>
            <p:spPr bwMode="auto">
              <a:xfrm flipV="1">
                <a:off x="3494" y="836"/>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05" name="Line 2378"/>
              <p:cNvSpPr>
                <a:spLocks noChangeShapeType="1"/>
              </p:cNvSpPr>
              <p:nvPr/>
            </p:nvSpPr>
            <p:spPr bwMode="auto">
              <a:xfrm flipV="1">
                <a:off x="3494" y="929"/>
                <a:ext cx="0"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06" name="Line 2379"/>
              <p:cNvSpPr>
                <a:spLocks noChangeShapeType="1"/>
              </p:cNvSpPr>
              <p:nvPr/>
            </p:nvSpPr>
            <p:spPr bwMode="auto">
              <a:xfrm flipH="1">
                <a:off x="3485" y="1025"/>
                <a:ext cx="9"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07" name="Line 2380"/>
              <p:cNvSpPr>
                <a:spLocks noChangeShapeType="1"/>
              </p:cNvSpPr>
              <p:nvPr/>
            </p:nvSpPr>
            <p:spPr bwMode="auto">
              <a:xfrm>
                <a:off x="3494" y="1120"/>
                <a:ext cx="4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08" name="Line 2381"/>
              <p:cNvSpPr>
                <a:spLocks noChangeShapeType="1"/>
              </p:cNvSpPr>
              <p:nvPr/>
            </p:nvSpPr>
            <p:spPr bwMode="auto">
              <a:xfrm>
                <a:off x="3494" y="1213"/>
                <a:ext cx="78"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09" name="Line 2382"/>
              <p:cNvSpPr>
                <a:spLocks noChangeShapeType="1"/>
              </p:cNvSpPr>
              <p:nvPr/>
            </p:nvSpPr>
            <p:spPr bwMode="auto">
              <a:xfrm>
                <a:off x="3494" y="1305"/>
                <a:ext cx="34"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10" name="Line 2383"/>
              <p:cNvSpPr>
                <a:spLocks noChangeShapeType="1"/>
              </p:cNvSpPr>
              <p:nvPr/>
            </p:nvSpPr>
            <p:spPr bwMode="auto">
              <a:xfrm flipV="1">
                <a:off x="3494" y="1383"/>
                <a:ext cx="58"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11" name="Line 2384"/>
              <p:cNvSpPr>
                <a:spLocks noChangeShapeType="1"/>
              </p:cNvSpPr>
              <p:nvPr/>
            </p:nvSpPr>
            <p:spPr bwMode="auto">
              <a:xfrm flipV="1">
                <a:off x="3494" y="1485"/>
                <a:ext cx="2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12" name="Line 2385"/>
              <p:cNvSpPr>
                <a:spLocks noChangeShapeType="1"/>
              </p:cNvSpPr>
              <p:nvPr/>
            </p:nvSpPr>
            <p:spPr bwMode="auto">
              <a:xfrm flipH="1" flipV="1">
                <a:off x="3479" y="1580"/>
                <a:ext cx="15"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13" name="Line 2386"/>
              <p:cNvSpPr>
                <a:spLocks noChangeShapeType="1"/>
              </p:cNvSpPr>
              <p:nvPr/>
            </p:nvSpPr>
            <p:spPr bwMode="auto">
              <a:xfrm flipH="1">
                <a:off x="3488" y="1677"/>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14" name="Line 2387"/>
              <p:cNvSpPr>
                <a:spLocks noChangeShapeType="1"/>
              </p:cNvSpPr>
              <p:nvPr/>
            </p:nvSpPr>
            <p:spPr bwMode="auto">
              <a:xfrm>
                <a:off x="3494" y="1769"/>
                <a:ext cx="2"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15" name="Line 2388"/>
              <p:cNvSpPr>
                <a:spLocks noChangeShapeType="1"/>
              </p:cNvSpPr>
              <p:nvPr/>
            </p:nvSpPr>
            <p:spPr bwMode="auto">
              <a:xfrm flipH="1">
                <a:off x="3490" y="1863"/>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16" name="Line 2389"/>
              <p:cNvSpPr>
                <a:spLocks noChangeShapeType="1"/>
              </p:cNvSpPr>
              <p:nvPr/>
            </p:nvSpPr>
            <p:spPr bwMode="auto">
              <a:xfrm>
                <a:off x="3494" y="1956"/>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17" name="Freeform 2390"/>
              <p:cNvSpPr>
                <a:spLocks/>
              </p:cNvSpPr>
              <p:nvPr/>
            </p:nvSpPr>
            <p:spPr bwMode="auto">
              <a:xfrm>
                <a:off x="3488"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8" y="4"/>
                    </a:lnTo>
                    <a:lnTo>
                      <a:pt x="22" y="11"/>
                    </a:lnTo>
                    <a:lnTo>
                      <a:pt x="18" y="19"/>
                    </a:lnTo>
                    <a:lnTo>
                      <a:pt x="11" y="23"/>
                    </a:lnTo>
                    <a:lnTo>
                      <a:pt x="5" y="21"/>
                    </a:lnTo>
                    <a:lnTo>
                      <a:pt x="0" y="15"/>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18" name="Freeform 2391"/>
              <p:cNvSpPr>
                <a:spLocks/>
              </p:cNvSpPr>
              <p:nvPr/>
            </p:nvSpPr>
            <p:spPr bwMode="auto">
              <a:xfrm>
                <a:off x="3488"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2"/>
                    </a:lnTo>
                    <a:lnTo>
                      <a:pt x="20" y="6"/>
                    </a:lnTo>
                    <a:lnTo>
                      <a:pt x="22" y="11"/>
                    </a:lnTo>
                    <a:lnTo>
                      <a:pt x="18" y="19"/>
                    </a:lnTo>
                    <a:lnTo>
                      <a:pt x="11" y="22"/>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19" name="Line 2392"/>
              <p:cNvSpPr>
                <a:spLocks noChangeShapeType="1"/>
              </p:cNvSpPr>
              <p:nvPr/>
            </p:nvSpPr>
            <p:spPr bwMode="auto">
              <a:xfrm>
                <a:off x="3494" y="2235"/>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20" name="Freeform 2393"/>
              <p:cNvSpPr>
                <a:spLocks/>
              </p:cNvSpPr>
              <p:nvPr/>
            </p:nvSpPr>
            <p:spPr bwMode="auto">
              <a:xfrm>
                <a:off x="3488"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8" y="20"/>
                    </a:lnTo>
                    <a:lnTo>
                      <a:pt x="14" y="22"/>
                    </a:lnTo>
                    <a:lnTo>
                      <a:pt x="5" y="22"/>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21" name="Freeform 2394"/>
              <p:cNvSpPr>
                <a:spLocks/>
              </p:cNvSpPr>
              <p:nvPr/>
            </p:nvSpPr>
            <p:spPr bwMode="auto">
              <a:xfrm>
                <a:off x="3488" y="2414"/>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8" y="20"/>
                    </a:lnTo>
                    <a:lnTo>
                      <a:pt x="14" y="22"/>
                    </a:lnTo>
                    <a:lnTo>
                      <a:pt x="5" y="22"/>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22" name="Line 2395"/>
              <p:cNvSpPr>
                <a:spLocks noChangeShapeType="1"/>
              </p:cNvSpPr>
              <p:nvPr/>
            </p:nvSpPr>
            <p:spPr bwMode="auto">
              <a:xfrm>
                <a:off x="3494" y="2513"/>
                <a:ext cx="4"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23" name="Line 2396"/>
              <p:cNvSpPr>
                <a:spLocks noChangeShapeType="1"/>
              </p:cNvSpPr>
              <p:nvPr/>
            </p:nvSpPr>
            <p:spPr bwMode="auto">
              <a:xfrm flipV="1">
                <a:off x="3494" y="2581"/>
                <a:ext cx="5"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24" name="Line 2397"/>
              <p:cNvSpPr>
                <a:spLocks noChangeShapeType="1"/>
              </p:cNvSpPr>
              <p:nvPr/>
            </p:nvSpPr>
            <p:spPr bwMode="auto">
              <a:xfrm flipH="1" flipV="1">
                <a:off x="3479" y="2536"/>
                <a:ext cx="15" cy="16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25" name="Line 2398"/>
              <p:cNvSpPr>
                <a:spLocks noChangeShapeType="1"/>
              </p:cNvSpPr>
              <p:nvPr/>
            </p:nvSpPr>
            <p:spPr bwMode="auto">
              <a:xfrm flipH="1" flipV="1">
                <a:off x="3456" y="2583"/>
                <a:ext cx="38" cy="20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26" name="Line 2399"/>
              <p:cNvSpPr>
                <a:spLocks noChangeShapeType="1"/>
              </p:cNvSpPr>
              <p:nvPr/>
            </p:nvSpPr>
            <p:spPr bwMode="auto">
              <a:xfrm flipH="1" flipV="1">
                <a:off x="3486" y="2800"/>
                <a:ext cx="8" cy="8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27" name="Line 2400"/>
              <p:cNvSpPr>
                <a:spLocks noChangeShapeType="1"/>
              </p:cNvSpPr>
              <p:nvPr/>
            </p:nvSpPr>
            <p:spPr bwMode="auto">
              <a:xfrm flipV="1">
                <a:off x="3494" y="2951"/>
                <a:ext cx="9"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28" name="Line 2401"/>
              <p:cNvSpPr>
                <a:spLocks noChangeShapeType="1"/>
              </p:cNvSpPr>
              <p:nvPr/>
            </p:nvSpPr>
            <p:spPr bwMode="auto">
              <a:xfrm flipV="1">
                <a:off x="3494" y="3062"/>
                <a:ext cx="22"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29" name="Line 2402"/>
              <p:cNvSpPr>
                <a:spLocks noChangeShapeType="1"/>
              </p:cNvSpPr>
              <p:nvPr/>
            </p:nvSpPr>
            <p:spPr bwMode="auto">
              <a:xfrm>
                <a:off x="3494" y="3164"/>
                <a:ext cx="31"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30" name="Line 2403"/>
              <p:cNvSpPr>
                <a:spLocks noChangeShapeType="1"/>
              </p:cNvSpPr>
              <p:nvPr/>
            </p:nvSpPr>
            <p:spPr bwMode="auto">
              <a:xfrm flipV="1">
                <a:off x="3494" y="3251"/>
                <a:ext cx="38"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31" name="Line 2404"/>
              <p:cNvSpPr>
                <a:spLocks noChangeShapeType="1"/>
              </p:cNvSpPr>
              <p:nvPr/>
            </p:nvSpPr>
            <p:spPr bwMode="auto">
              <a:xfrm flipV="1">
                <a:off x="3494" y="3336"/>
                <a:ext cx="49"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32" name="Line 2405"/>
              <p:cNvSpPr>
                <a:spLocks noChangeShapeType="1"/>
              </p:cNvSpPr>
              <p:nvPr/>
            </p:nvSpPr>
            <p:spPr bwMode="auto">
              <a:xfrm>
                <a:off x="3494" y="3444"/>
                <a:ext cx="17"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33" name="Line 2406"/>
              <p:cNvSpPr>
                <a:spLocks noChangeShapeType="1"/>
              </p:cNvSpPr>
              <p:nvPr/>
            </p:nvSpPr>
            <p:spPr bwMode="auto">
              <a:xfrm flipH="1">
                <a:off x="3467" y="3537"/>
                <a:ext cx="27" cy="1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34" name="Line 2407"/>
              <p:cNvSpPr>
                <a:spLocks noChangeShapeType="1"/>
              </p:cNvSpPr>
              <p:nvPr/>
            </p:nvSpPr>
            <p:spPr bwMode="auto">
              <a:xfrm flipH="1">
                <a:off x="3447" y="3630"/>
                <a:ext cx="47" cy="2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35" name="Freeform 2408"/>
              <p:cNvSpPr>
                <a:spLocks/>
              </p:cNvSpPr>
              <p:nvPr/>
            </p:nvSpPr>
            <p:spPr bwMode="auto">
              <a:xfrm>
                <a:off x="3580" y="741"/>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1 w 24"/>
                  <a:gd name="T19" fmla="*/ 1 h 24"/>
                  <a:gd name="T20" fmla="*/ 0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6" y="2"/>
                    </a:lnTo>
                    <a:lnTo>
                      <a:pt x="20" y="4"/>
                    </a:lnTo>
                    <a:lnTo>
                      <a:pt x="24" y="11"/>
                    </a:lnTo>
                    <a:lnTo>
                      <a:pt x="22" y="17"/>
                    </a:lnTo>
                    <a:lnTo>
                      <a:pt x="20" y="21"/>
                    </a:lnTo>
                    <a:lnTo>
                      <a:pt x="16" y="22"/>
                    </a:lnTo>
                    <a:lnTo>
                      <a:pt x="11" y="24"/>
                    </a:lnTo>
                    <a:lnTo>
                      <a:pt x="3" y="21"/>
                    </a:lnTo>
                    <a:lnTo>
                      <a:pt x="1"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36" name="Line 2409"/>
              <p:cNvSpPr>
                <a:spLocks noChangeShapeType="1"/>
              </p:cNvSpPr>
              <p:nvPr/>
            </p:nvSpPr>
            <p:spPr bwMode="auto">
              <a:xfrm>
                <a:off x="3586" y="840"/>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37" name="Line 2410"/>
              <p:cNvSpPr>
                <a:spLocks noChangeShapeType="1"/>
              </p:cNvSpPr>
              <p:nvPr/>
            </p:nvSpPr>
            <p:spPr bwMode="auto">
              <a:xfrm flipV="1">
                <a:off x="3586" y="931"/>
                <a:ext cx="4"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38" name="Line 2411"/>
              <p:cNvSpPr>
                <a:spLocks noChangeShapeType="1"/>
              </p:cNvSpPr>
              <p:nvPr/>
            </p:nvSpPr>
            <p:spPr bwMode="auto">
              <a:xfrm flipV="1">
                <a:off x="3586" y="1020"/>
                <a:ext cx="7"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39" name="Line 2412"/>
              <p:cNvSpPr>
                <a:spLocks noChangeShapeType="1"/>
              </p:cNvSpPr>
              <p:nvPr/>
            </p:nvSpPr>
            <p:spPr bwMode="auto">
              <a:xfrm flipH="1">
                <a:off x="3578" y="1120"/>
                <a:ext cx="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40" name="Freeform 2413"/>
              <p:cNvSpPr>
                <a:spLocks/>
              </p:cNvSpPr>
              <p:nvPr/>
            </p:nvSpPr>
            <p:spPr bwMode="auto">
              <a:xfrm>
                <a:off x="3580" y="1207"/>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6" y="2"/>
                    </a:lnTo>
                    <a:lnTo>
                      <a:pt x="20" y="4"/>
                    </a:lnTo>
                    <a:lnTo>
                      <a:pt x="22" y="8"/>
                    </a:lnTo>
                    <a:lnTo>
                      <a:pt x="24" y="13"/>
                    </a:lnTo>
                    <a:lnTo>
                      <a:pt x="20" y="21"/>
                    </a:lnTo>
                    <a:lnTo>
                      <a:pt x="16" y="22"/>
                    </a:lnTo>
                    <a:lnTo>
                      <a:pt x="11" y="24"/>
                    </a:lnTo>
                    <a:lnTo>
                      <a:pt x="3" y="21"/>
                    </a:lnTo>
                    <a:lnTo>
                      <a:pt x="0" y="13"/>
                    </a:lnTo>
                    <a:lnTo>
                      <a:pt x="1" y="8"/>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41" name="Line 2414"/>
              <p:cNvSpPr>
                <a:spLocks noChangeShapeType="1"/>
              </p:cNvSpPr>
              <p:nvPr/>
            </p:nvSpPr>
            <p:spPr bwMode="auto">
              <a:xfrm flipH="1" flipV="1">
                <a:off x="3575" y="1303"/>
                <a:ext cx="1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42" name="Line 2415"/>
              <p:cNvSpPr>
                <a:spLocks noChangeShapeType="1"/>
              </p:cNvSpPr>
              <p:nvPr/>
            </p:nvSpPr>
            <p:spPr bwMode="auto">
              <a:xfrm flipH="1">
                <a:off x="3584" y="1398"/>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43" name="Line 2416"/>
              <p:cNvSpPr>
                <a:spLocks noChangeShapeType="1"/>
              </p:cNvSpPr>
              <p:nvPr/>
            </p:nvSpPr>
            <p:spPr bwMode="auto">
              <a:xfrm>
                <a:off x="3586" y="1491"/>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44" name="Line 2417"/>
              <p:cNvSpPr>
                <a:spLocks noChangeShapeType="1"/>
              </p:cNvSpPr>
              <p:nvPr/>
            </p:nvSpPr>
            <p:spPr bwMode="auto">
              <a:xfrm>
                <a:off x="3586" y="158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45" name="Line 2418"/>
              <p:cNvSpPr>
                <a:spLocks noChangeShapeType="1"/>
              </p:cNvSpPr>
              <p:nvPr/>
            </p:nvSpPr>
            <p:spPr bwMode="auto">
              <a:xfrm>
                <a:off x="3586" y="1677"/>
                <a:ext cx="5"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46" name="Line 2419"/>
              <p:cNvSpPr>
                <a:spLocks noChangeShapeType="1"/>
              </p:cNvSpPr>
              <p:nvPr/>
            </p:nvSpPr>
            <p:spPr bwMode="auto">
              <a:xfrm>
                <a:off x="3586" y="1769"/>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47" name="Line 2420"/>
              <p:cNvSpPr>
                <a:spLocks noChangeShapeType="1"/>
              </p:cNvSpPr>
              <p:nvPr/>
            </p:nvSpPr>
            <p:spPr bwMode="auto">
              <a:xfrm flipV="1">
                <a:off x="3586" y="1862"/>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48" name="Line 2421"/>
              <p:cNvSpPr>
                <a:spLocks noChangeShapeType="1"/>
              </p:cNvSpPr>
              <p:nvPr/>
            </p:nvSpPr>
            <p:spPr bwMode="auto">
              <a:xfrm>
                <a:off x="3586" y="1956"/>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49" name="Freeform 2422"/>
              <p:cNvSpPr>
                <a:spLocks/>
              </p:cNvSpPr>
              <p:nvPr/>
            </p:nvSpPr>
            <p:spPr bwMode="auto">
              <a:xfrm>
                <a:off x="3580" y="2044"/>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0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1" y="0"/>
                    </a:moveTo>
                    <a:lnTo>
                      <a:pt x="16" y="2"/>
                    </a:lnTo>
                    <a:lnTo>
                      <a:pt x="20" y="4"/>
                    </a:lnTo>
                    <a:lnTo>
                      <a:pt x="24" y="11"/>
                    </a:lnTo>
                    <a:lnTo>
                      <a:pt x="20" y="19"/>
                    </a:lnTo>
                    <a:lnTo>
                      <a:pt x="16" y="21"/>
                    </a:lnTo>
                    <a:lnTo>
                      <a:pt x="11" y="23"/>
                    </a:lnTo>
                    <a:lnTo>
                      <a:pt x="3" y="19"/>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50" name="Line 2423"/>
              <p:cNvSpPr>
                <a:spLocks noChangeShapeType="1"/>
              </p:cNvSpPr>
              <p:nvPr/>
            </p:nvSpPr>
            <p:spPr bwMode="auto">
              <a:xfrm>
                <a:off x="3586" y="2142"/>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51" name="Line 2424"/>
              <p:cNvSpPr>
                <a:spLocks noChangeShapeType="1"/>
              </p:cNvSpPr>
              <p:nvPr/>
            </p:nvSpPr>
            <p:spPr bwMode="auto">
              <a:xfrm>
                <a:off x="3586" y="2235"/>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52" name="Line 2425"/>
              <p:cNvSpPr>
                <a:spLocks noChangeShapeType="1"/>
              </p:cNvSpPr>
              <p:nvPr/>
            </p:nvSpPr>
            <p:spPr bwMode="auto">
              <a:xfrm>
                <a:off x="3586" y="2327"/>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53" name="Freeform 2426"/>
              <p:cNvSpPr>
                <a:spLocks/>
              </p:cNvSpPr>
              <p:nvPr/>
            </p:nvSpPr>
            <p:spPr bwMode="auto">
              <a:xfrm>
                <a:off x="3580" y="2414"/>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1 w 24"/>
                  <a:gd name="T19" fmla="*/ 1 h 22"/>
                  <a:gd name="T20" fmla="*/ 0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11" y="0"/>
                    </a:moveTo>
                    <a:lnTo>
                      <a:pt x="16" y="2"/>
                    </a:lnTo>
                    <a:lnTo>
                      <a:pt x="20" y="3"/>
                    </a:lnTo>
                    <a:lnTo>
                      <a:pt x="24" y="11"/>
                    </a:lnTo>
                    <a:lnTo>
                      <a:pt x="22" y="16"/>
                    </a:lnTo>
                    <a:lnTo>
                      <a:pt x="20" y="20"/>
                    </a:lnTo>
                    <a:lnTo>
                      <a:pt x="16" y="22"/>
                    </a:lnTo>
                    <a:lnTo>
                      <a:pt x="7" y="22"/>
                    </a:lnTo>
                    <a:lnTo>
                      <a:pt x="3" y="20"/>
                    </a:lnTo>
                    <a:lnTo>
                      <a:pt x="1" y="16"/>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54" name="Freeform 2427"/>
              <p:cNvSpPr>
                <a:spLocks/>
              </p:cNvSpPr>
              <p:nvPr/>
            </p:nvSpPr>
            <p:spPr bwMode="auto">
              <a:xfrm>
                <a:off x="3580" y="2507"/>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6" y="1"/>
                    </a:lnTo>
                    <a:lnTo>
                      <a:pt x="20" y="3"/>
                    </a:lnTo>
                    <a:lnTo>
                      <a:pt x="24" y="11"/>
                    </a:lnTo>
                    <a:lnTo>
                      <a:pt x="20" y="18"/>
                    </a:lnTo>
                    <a:lnTo>
                      <a:pt x="16" y="20"/>
                    </a:lnTo>
                    <a:lnTo>
                      <a:pt x="11" y="22"/>
                    </a:lnTo>
                    <a:lnTo>
                      <a:pt x="3" y="18"/>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55" name="Line 2428"/>
              <p:cNvSpPr>
                <a:spLocks noChangeShapeType="1"/>
              </p:cNvSpPr>
              <p:nvPr/>
            </p:nvSpPr>
            <p:spPr bwMode="auto">
              <a:xfrm flipH="1" flipV="1">
                <a:off x="3584" y="2604"/>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56" name="Line 2429"/>
              <p:cNvSpPr>
                <a:spLocks noChangeShapeType="1"/>
              </p:cNvSpPr>
              <p:nvPr/>
            </p:nvSpPr>
            <p:spPr bwMode="auto">
              <a:xfrm flipV="1">
                <a:off x="3586" y="2525"/>
                <a:ext cx="9" cy="17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57" name="Line 2430"/>
              <p:cNvSpPr>
                <a:spLocks noChangeShapeType="1"/>
              </p:cNvSpPr>
              <p:nvPr/>
            </p:nvSpPr>
            <p:spPr bwMode="auto">
              <a:xfrm flipH="1" flipV="1">
                <a:off x="3533" y="2543"/>
                <a:ext cx="53" cy="24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58" name="Line 2431"/>
              <p:cNvSpPr>
                <a:spLocks noChangeShapeType="1"/>
              </p:cNvSpPr>
              <p:nvPr/>
            </p:nvSpPr>
            <p:spPr bwMode="auto">
              <a:xfrm flipH="1" flipV="1">
                <a:off x="3582" y="2842"/>
                <a:ext cx="4" cy="4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59" name="Line 2432"/>
              <p:cNvSpPr>
                <a:spLocks noChangeShapeType="1"/>
              </p:cNvSpPr>
              <p:nvPr/>
            </p:nvSpPr>
            <p:spPr bwMode="auto">
              <a:xfrm>
                <a:off x="3586" y="2978"/>
                <a:ext cx="45"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60" name="Line 2433"/>
              <p:cNvSpPr>
                <a:spLocks noChangeShapeType="1"/>
              </p:cNvSpPr>
              <p:nvPr/>
            </p:nvSpPr>
            <p:spPr bwMode="auto">
              <a:xfrm flipV="1">
                <a:off x="3586" y="3056"/>
                <a:ext cx="47"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61" name="Line 2434"/>
              <p:cNvSpPr>
                <a:spLocks noChangeShapeType="1"/>
              </p:cNvSpPr>
              <p:nvPr/>
            </p:nvSpPr>
            <p:spPr bwMode="auto">
              <a:xfrm>
                <a:off x="3586" y="3164"/>
                <a:ext cx="45"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62" name="Line 2435"/>
              <p:cNvSpPr>
                <a:spLocks noChangeShapeType="1"/>
              </p:cNvSpPr>
              <p:nvPr/>
            </p:nvSpPr>
            <p:spPr bwMode="auto">
              <a:xfrm>
                <a:off x="3586" y="3257"/>
                <a:ext cx="4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63" name="Line 2436"/>
              <p:cNvSpPr>
                <a:spLocks noChangeShapeType="1"/>
              </p:cNvSpPr>
              <p:nvPr/>
            </p:nvSpPr>
            <p:spPr bwMode="auto">
              <a:xfrm flipV="1">
                <a:off x="3586" y="3329"/>
                <a:ext cx="45"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64" name="Line 2437"/>
              <p:cNvSpPr>
                <a:spLocks noChangeShapeType="1"/>
              </p:cNvSpPr>
              <p:nvPr/>
            </p:nvSpPr>
            <p:spPr bwMode="auto">
              <a:xfrm flipV="1">
                <a:off x="3586" y="3408"/>
                <a:ext cx="47"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65" name="Line 2438"/>
              <p:cNvSpPr>
                <a:spLocks noChangeShapeType="1"/>
              </p:cNvSpPr>
              <p:nvPr/>
            </p:nvSpPr>
            <p:spPr bwMode="auto">
              <a:xfrm flipV="1">
                <a:off x="3586" y="3518"/>
                <a:ext cx="27"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66" name="Line 2439"/>
              <p:cNvSpPr>
                <a:spLocks noChangeShapeType="1"/>
              </p:cNvSpPr>
              <p:nvPr/>
            </p:nvSpPr>
            <p:spPr bwMode="auto">
              <a:xfrm flipH="1">
                <a:off x="3571" y="3630"/>
                <a:ext cx="15"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67" name="Line 2440"/>
              <p:cNvSpPr>
                <a:spLocks noChangeShapeType="1"/>
              </p:cNvSpPr>
              <p:nvPr/>
            </p:nvSpPr>
            <p:spPr bwMode="auto">
              <a:xfrm flipV="1">
                <a:off x="3681" y="74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68" name="Line 2441"/>
              <p:cNvSpPr>
                <a:spLocks noChangeShapeType="1"/>
              </p:cNvSpPr>
              <p:nvPr/>
            </p:nvSpPr>
            <p:spPr bwMode="auto">
              <a:xfrm flipH="1">
                <a:off x="3679" y="840"/>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69" name="Line 2442"/>
              <p:cNvSpPr>
                <a:spLocks noChangeShapeType="1"/>
              </p:cNvSpPr>
              <p:nvPr/>
            </p:nvSpPr>
            <p:spPr bwMode="auto">
              <a:xfrm flipH="1">
                <a:off x="3677" y="932"/>
                <a:ext cx="4"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70" name="Line 2443"/>
              <p:cNvSpPr>
                <a:spLocks noChangeShapeType="1"/>
              </p:cNvSpPr>
              <p:nvPr/>
            </p:nvSpPr>
            <p:spPr bwMode="auto">
              <a:xfrm>
                <a:off x="3681" y="102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71" name="Line 2444"/>
              <p:cNvSpPr>
                <a:spLocks noChangeShapeType="1"/>
              </p:cNvSpPr>
              <p:nvPr/>
            </p:nvSpPr>
            <p:spPr bwMode="auto">
              <a:xfrm flipV="1">
                <a:off x="3681" y="1118"/>
                <a:ext cx="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72" name="Line 2445"/>
              <p:cNvSpPr>
                <a:spLocks noChangeShapeType="1"/>
              </p:cNvSpPr>
              <p:nvPr/>
            </p:nvSpPr>
            <p:spPr bwMode="auto">
              <a:xfrm flipH="1">
                <a:off x="3679" y="121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73" name="Line 2446"/>
              <p:cNvSpPr>
                <a:spLocks noChangeShapeType="1"/>
              </p:cNvSpPr>
              <p:nvPr/>
            </p:nvSpPr>
            <p:spPr bwMode="auto">
              <a:xfrm>
                <a:off x="3681" y="1305"/>
                <a:ext cx="1"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74" name="Line 2447"/>
              <p:cNvSpPr>
                <a:spLocks noChangeShapeType="1"/>
              </p:cNvSpPr>
              <p:nvPr/>
            </p:nvSpPr>
            <p:spPr bwMode="auto">
              <a:xfrm flipV="1">
                <a:off x="3681" y="1396"/>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75" name="Line 2448"/>
              <p:cNvSpPr>
                <a:spLocks noChangeShapeType="1"/>
              </p:cNvSpPr>
              <p:nvPr/>
            </p:nvSpPr>
            <p:spPr bwMode="auto">
              <a:xfrm flipV="1">
                <a:off x="3681" y="1489"/>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76" name="Line 2449"/>
              <p:cNvSpPr>
                <a:spLocks noChangeShapeType="1"/>
              </p:cNvSpPr>
              <p:nvPr/>
            </p:nvSpPr>
            <p:spPr bwMode="auto">
              <a:xfrm flipH="1">
                <a:off x="3679" y="1584"/>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77" name="Line 2450"/>
              <p:cNvSpPr>
                <a:spLocks noChangeShapeType="1"/>
              </p:cNvSpPr>
              <p:nvPr/>
            </p:nvSpPr>
            <p:spPr bwMode="auto">
              <a:xfrm>
                <a:off x="3681" y="1677"/>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78" name="Line 2451"/>
              <p:cNvSpPr>
                <a:spLocks noChangeShapeType="1"/>
              </p:cNvSpPr>
              <p:nvPr/>
            </p:nvSpPr>
            <p:spPr bwMode="auto">
              <a:xfrm flipH="1">
                <a:off x="3679" y="1769"/>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79" name="Freeform 2452"/>
              <p:cNvSpPr>
                <a:spLocks/>
              </p:cNvSpPr>
              <p:nvPr/>
            </p:nvSpPr>
            <p:spPr bwMode="auto">
              <a:xfrm>
                <a:off x="3675"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3"/>
                    </a:lnTo>
                    <a:lnTo>
                      <a:pt x="22" y="7"/>
                    </a:lnTo>
                    <a:lnTo>
                      <a:pt x="22"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80" name="Freeform 2453"/>
              <p:cNvSpPr>
                <a:spLocks/>
              </p:cNvSpPr>
              <p:nvPr/>
            </p:nvSpPr>
            <p:spPr bwMode="auto">
              <a:xfrm>
                <a:off x="3675"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81" name="Freeform 2454"/>
              <p:cNvSpPr>
                <a:spLocks/>
              </p:cNvSpPr>
              <p:nvPr/>
            </p:nvSpPr>
            <p:spPr bwMode="auto">
              <a:xfrm>
                <a:off x="3675"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82" name="Freeform 2455"/>
              <p:cNvSpPr>
                <a:spLocks/>
              </p:cNvSpPr>
              <p:nvPr/>
            </p:nvSpPr>
            <p:spPr bwMode="auto">
              <a:xfrm>
                <a:off x="3675"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2"/>
                    </a:lnTo>
                    <a:lnTo>
                      <a:pt x="22" y="6"/>
                    </a:lnTo>
                    <a:lnTo>
                      <a:pt x="22" y="15"/>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83" name="Freeform 2456"/>
              <p:cNvSpPr>
                <a:spLocks/>
              </p:cNvSpPr>
              <p:nvPr/>
            </p:nvSpPr>
            <p:spPr bwMode="auto">
              <a:xfrm>
                <a:off x="3675"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484" name="Line 2457"/>
              <p:cNvSpPr>
                <a:spLocks noChangeShapeType="1"/>
              </p:cNvSpPr>
              <p:nvPr/>
            </p:nvSpPr>
            <p:spPr bwMode="auto">
              <a:xfrm flipV="1">
                <a:off x="3681" y="232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85" name="Line 2458"/>
              <p:cNvSpPr>
                <a:spLocks noChangeShapeType="1"/>
              </p:cNvSpPr>
              <p:nvPr/>
            </p:nvSpPr>
            <p:spPr bwMode="auto">
              <a:xfrm flipH="1" flipV="1">
                <a:off x="3679" y="2418"/>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86" name="Line 2459"/>
              <p:cNvSpPr>
                <a:spLocks noChangeShapeType="1"/>
              </p:cNvSpPr>
              <p:nvPr/>
            </p:nvSpPr>
            <p:spPr bwMode="auto">
              <a:xfrm>
                <a:off x="3681" y="2513"/>
                <a:ext cx="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87" name="Line 2460"/>
              <p:cNvSpPr>
                <a:spLocks noChangeShapeType="1"/>
              </p:cNvSpPr>
              <p:nvPr/>
            </p:nvSpPr>
            <p:spPr bwMode="auto">
              <a:xfrm flipH="1" flipV="1">
                <a:off x="3675" y="2591"/>
                <a:ext cx="6"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88" name="Line 2461"/>
              <p:cNvSpPr>
                <a:spLocks noChangeShapeType="1"/>
              </p:cNvSpPr>
              <p:nvPr/>
            </p:nvSpPr>
            <p:spPr bwMode="auto">
              <a:xfrm flipH="1" flipV="1">
                <a:off x="3668" y="2485"/>
                <a:ext cx="13" cy="2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89" name="Line 2462"/>
              <p:cNvSpPr>
                <a:spLocks noChangeShapeType="1"/>
              </p:cNvSpPr>
              <p:nvPr/>
            </p:nvSpPr>
            <p:spPr bwMode="auto">
              <a:xfrm flipV="1">
                <a:off x="3681" y="2571"/>
                <a:ext cx="15" cy="2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90" name="Line 2463"/>
              <p:cNvSpPr>
                <a:spLocks noChangeShapeType="1"/>
              </p:cNvSpPr>
              <p:nvPr/>
            </p:nvSpPr>
            <p:spPr bwMode="auto">
              <a:xfrm flipH="1">
                <a:off x="3677" y="2885"/>
                <a:ext cx="4" cy="1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91" name="Line 2464"/>
              <p:cNvSpPr>
                <a:spLocks noChangeShapeType="1"/>
              </p:cNvSpPr>
              <p:nvPr/>
            </p:nvSpPr>
            <p:spPr bwMode="auto">
              <a:xfrm>
                <a:off x="3681" y="2978"/>
                <a:ext cx="9"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92" name="Line 2465"/>
              <p:cNvSpPr>
                <a:spLocks noChangeShapeType="1"/>
              </p:cNvSpPr>
              <p:nvPr/>
            </p:nvSpPr>
            <p:spPr bwMode="auto">
              <a:xfrm flipV="1">
                <a:off x="3681" y="3062"/>
                <a:ext cx="28"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93" name="Line 2466"/>
              <p:cNvSpPr>
                <a:spLocks noChangeShapeType="1"/>
              </p:cNvSpPr>
              <p:nvPr/>
            </p:nvSpPr>
            <p:spPr bwMode="auto">
              <a:xfrm>
                <a:off x="3681" y="3164"/>
                <a:ext cx="2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94" name="Line 2467"/>
              <p:cNvSpPr>
                <a:spLocks noChangeShapeType="1"/>
              </p:cNvSpPr>
              <p:nvPr/>
            </p:nvSpPr>
            <p:spPr bwMode="auto">
              <a:xfrm flipV="1">
                <a:off x="3681" y="3251"/>
                <a:ext cx="13"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95" name="Line 2468"/>
              <p:cNvSpPr>
                <a:spLocks noChangeShapeType="1"/>
              </p:cNvSpPr>
              <p:nvPr/>
            </p:nvSpPr>
            <p:spPr bwMode="auto">
              <a:xfrm flipV="1">
                <a:off x="3681" y="3342"/>
                <a:ext cx="15"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96" name="Line 2469"/>
              <p:cNvSpPr>
                <a:spLocks noChangeShapeType="1"/>
              </p:cNvSpPr>
              <p:nvPr/>
            </p:nvSpPr>
            <p:spPr bwMode="auto">
              <a:xfrm flipV="1">
                <a:off x="3681" y="3425"/>
                <a:ext cx="28"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97" name="Line 2470"/>
              <p:cNvSpPr>
                <a:spLocks noChangeShapeType="1"/>
              </p:cNvSpPr>
              <p:nvPr/>
            </p:nvSpPr>
            <p:spPr bwMode="auto">
              <a:xfrm flipV="1">
                <a:off x="3681" y="3495"/>
                <a:ext cx="41" cy="4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98" name="Line 2471"/>
              <p:cNvSpPr>
                <a:spLocks noChangeShapeType="1"/>
              </p:cNvSpPr>
              <p:nvPr/>
            </p:nvSpPr>
            <p:spPr bwMode="auto">
              <a:xfrm flipV="1">
                <a:off x="3681" y="3575"/>
                <a:ext cx="28" cy="5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499" name="Freeform 2472"/>
              <p:cNvSpPr>
                <a:spLocks/>
              </p:cNvSpPr>
              <p:nvPr/>
            </p:nvSpPr>
            <p:spPr bwMode="auto">
              <a:xfrm>
                <a:off x="3768"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2" y="11"/>
                    </a:lnTo>
                    <a:lnTo>
                      <a:pt x="20" y="17"/>
                    </a:lnTo>
                    <a:lnTo>
                      <a:pt x="19" y="21"/>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00" name="Line 2473"/>
              <p:cNvSpPr>
                <a:spLocks noChangeShapeType="1"/>
              </p:cNvSpPr>
              <p:nvPr/>
            </p:nvSpPr>
            <p:spPr bwMode="auto">
              <a:xfrm flipV="1">
                <a:off x="3774" y="838"/>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01" name="Freeform 2474"/>
              <p:cNvSpPr>
                <a:spLocks/>
              </p:cNvSpPr>
              <p:nvPr/>
            </p:nvSpPr>
            <p:spPr bwMode="auto">
              <a:xfrm>
                <a:off x="3768"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9" y="3"/>
                    </a:lnTo>
                    <a:lnTo>
                      <a:pt x="22" y="11"/>
                    </a:lnTo>
                    <a:lnTo>
                      <a:pt x="19" y="18"/>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02" name="Line 2475"/>
              <p:cNvSpPr>
                <a:spLocks noChangeShapeType="1"/>
              </p:cNvSpPr>
              <p:nvPr/>
            </p:nvSpPr>
            <p:spPr bwMode="auto">
              <a:xfrm flipH="1">
                <a:off x="3772" y="1025"/>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03" name="Line 2476"/>
              <p:cNvSpPr>
                <a:spLocks noChangeShapeType="1"/>
              </p:cNvSpPr>
              <p:nvPr/>
            </p:nvSpPr>
            <p:spPr bwMode="auto">
              <a:xfrm flipV="1">
                <a:off x="3774" y="1118"/>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04" name="Line 2477"/>
              <p:cNvSpPr>
                <a:spLocks noChangeShapeType="1"/>
              </p:cNvSpPr>
              <p:nvPr/>
            </p:nvSpPr>
            <p:spPr bwMode="auto">
              <a:xfrm flipH="1">
                <a:off x="3772" y="121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05" name="Line 2478"/>
              <p:cNvSpPr>
                <a:spLocks noChangeShapeType="1"/>
              </p:cNvSpPr>
              <p:nvPr/>
            </p:nvSpPr>
            <p:spPr bwMode="auto">
              <a:xfrm flipH="1">
                <a:off x="3772" y="1305"/>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06" name="Line 2479"/>
              <p:cNvSpPr>
                <a:spLocks noChangeShapeType="1"/>
              </p:cNvSpPr>
              <p:nvPr/>
            </p:nvSpPr>
            <p:spPr bwMode="auto">
              <a:xfrm flipH="1">
                <a:off x="3772" y="139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07" name="Freeform 2480"/>
              <p:cNvSpPr>
                <a:spLocks/>
              </p:cNvSpPr>
              <p:nvPr/>
            </p:nvSpPr>
            <p:spPr bwMode="auto">
              <a:xfrm>
                <a:off x="3768"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9" y="3"/>
                    </a:lnTo>
                    <a:lnTo>
                      <a:pt x="22" y="11"/>
                    </a:lnTo>
                    <a:lnTo>
                      <a:pt x="19" y="18"/>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08" name="Freeform 2481"/>
              <p:cNvSpPr>
                <a:spLocks/>
              </p:cNvSpPr>
              <p:nvPr/>
            </p:nvSpPr>
            <p:spPr bwMode="auto">
              <a:xfrm>
                <a:off x="3768"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7" y="0"/>
                    </a:moveTo>
                    <a:lnTo>
                      <a:pt x="15" y="0"/>
                    </a:lnTo>
                    <a:lnTo>
                      <a:pt x="19" y="2"/>
                    </a:lnTo>
                    <a:lnTo>
                      <a:pt x="20" y="6"/>
                    </a:lnTo>
                    <a:lnTo>
                      <a:pt x="22" y="12"/>
                    </a:lnTo>
                    <a:lnTo>
                      <a:pt x="19" y="19"/>
                    </a:lnTo>
                    <a:lnTo>
                      <a:pt x="11" y="23"/>
                    </a:lnTo>
                    <a:lnTo>
                      <a:pt x="4" y="19"/>
                    </a:lnTo>
                    <a:lnTo>
                      <a:pt x="0" y="12"/>
                    </a:lnTo>
                    <a:lnTo>
                      <a:pt x="2" y="6"/>
                    </a:lnTo>
                    <a:lnTo>
                      <a:pt x="4"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09" name="Freeform 2482"/>
              <p:cNvSpPr>
                <a:spLocks/>
              </p:cNvSpPr>
              <p:nvPr/>
            </p:nvSpPr>
            <p:spPr bwMode="auto">
              <a:xfrm>
                <a:off x="3768"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10" name="Freeform 2483"/>
              <p:cNvSpPr>
                <a:spLocks/>
              </p:cNvSpPr>
              <p:nvPr/>
            </p:nvSpPr>
            <p:spPr bwMode="auto">
              <a:xfrm>
                <a:off x="3768"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2" y="11"/>
                    </a:lnTo>
                    <a:lnTo>
                      <a:pt x="20" y="17"/>
                    </a:lnTo>
                    <a:lnTo>
                      <a:pt x="19" y="21"/>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11" name="Freeform 2484"/>
              <p:cNvSpPr>
                <a:spLocks/>
              </p:cNvSpPr>
              <p:nvPr/>
            </p:nvSpPr>
            <p:spPr bwMode="auto">
              <a:xfrm>
                <a:off x="3768"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9" y="3"/>
                    </a:lnTo>
                    <a:lnTo>
                      <a:pt x="22" y="11"/>
                    </a:lnTo>
                    <a:lnTo>
                      <a:pt x="20" y="16"/>
                    </a:lnTo>
                    <a:lnTo>
                      <a:pt x="15" y="22"/>
                    </a:lnTo>
                    <a:lnTo>
                      <a:pt x="7"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12" name="Freeform 2485"/>
              <p:cNvSpPr>
                <a:spLocks/>
              </p:cNvSpPr>
              <p:nvPr/>
            </p:nvSpPr>
            <p:spPr bwMode="auto">
              <a:xfrm>
                <a:off x="3768"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2"/>
                    </a:lnTo>
                    <a:lnTo>
                      <a:pt x="19" y="19"/>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13" name="Freeform 2486"/>
              <p:cNvSpPr>
                <a:spLocks/>
              </p:cNvSpPr>
              <p:nvPr/>
            </p:nvSpPr>
            <p:spPr bwMode="auto">
              <a:xfrm>
                <a:off x="3768"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1"/>
                    </a:lnTo>
                    <a:lnTo>
                      <a:pt x="19" y="19"/>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14" name="Freeform 2487"/>
              <p:cNvSpPr>
                <a:spLocks/>
              </p:cNvSpPr>
              <p:nvPr/>
            </p:nvSpPr>
            <p:spPr bwMode="auto">
              <a:xfrm>
                <a:off x="3768"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9" y="2"/>
                    </a:lnTo>
                    <a:lnTo>
                      <a:pt x="20" y="6"/>
                    </a:lnTo>
                    <a:lnTo>
                      <a:pt x="22" y="11"/>
                    </a:lnTo>
                    <a:lnTo>
                      <a:pt x="19" y="19"/>
                    </a:lnTo>
                    <a:lnTo>
                      <a:pt x="11" y="22"/>
                    </a:lnTo>
                    <a:lnTo>
                      <a:pt x="4" y="19"/>
                    </a:lnTo>
                    <a:lnTo>
                      <a:pt x="0" y="11"/>
                    </a:lnTo>
                    <a:lnTo>
                      <a:pt x="2" y="6"/>
                    </a:lnTo>
                    <a:lnTo>
                      <a:pt x="4"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15" name="Freeform 2488"/>
              <p:cNvSpPr>
                <a:spLocks/>
              </p:cNvSpPr>
              <p:nvPr/>
            </p:nvSpPr>
            <p:spPr bwMode="auto">
              <a:xfrm>
                <a:off x="3768"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16" name="Freeform 2489"/>
              <p:cNvSpPr>
                <a:spLocks/>
              </p:cNvSpPr>
              <p:nvPr/>
            </p:nvSpPr>
            <p:spPr bwMode="auto">
              <a:xfrm>
                <a:off x="3768"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9" y="4"/>
                    </a:lnTo>
                    <a:lnTo>
                      <a:pt x="22" y="11"/>
                    </a:lnTo>
                    <a:lnTo>
                      <a:pt x="20" y="17"/>
                    </a:lnTo>
                    <a:lnTo>
                      <a:pt x="19" y="20"/>
                    </a:lnTo>
                    <a:lnTo>
                      <a:pt x="15" y="22"/>
                    </a:lnTo>
                    <a:lnTo>
                      <a:pt x="7" y="22"/>
                    </a:lnTo>
                    <a:lnTo>
                      <a:pt x="4" y="20"/>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17" name="Line 2490"/>
              <p:cNvSpPr>
                <a:spLocks noChangeShapeType="1"/>
              </p:cNvSpPr>
              <p:nvPr/>
            </p:nvSpPr>
            <p:spPr bwMode="auto">
              <a:xfrm>
                <a:off x="3774" y="2420"/>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18" name="Line 2491"/>
              <p:cNvSpPr>
                <a:spLocks noChangeShapeType="1"/>
              </p:cNvSpPr>
              <p:nvPr/>
            </p:nvSpPr>
            <p:spPr bwMode="auto">
              <a:xfrm flipV="1">
                <a:off x="3774" y="2507"/>
                <a:ext cx="1"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19" name="Line 2492"/>
              <p:cNvSpPr>
                <a:spLocks noChangeShapeType="1"/>
              </p:cNvSpPr>
              <p:nvPr/>
            </p:nvSpPr>
            <p:spPr bwMode="auto">
              <a:xfrm flipH="1" flipV="1">
                <a:off x="3770" y="2591"/>
                <a:ext cx="4"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20" name="Line 2493"/>
              <p:cNvSpPr>
                <a:spLocks noChangeShapeType="1"/>
              </p:cNvSpPr>
              <p:nvPr/>
            </p:nvSpPr>
            <p:spPr bwMode="auto">
              <a:xfrm flipV="1">
                <a:off x="3774" y="2545"/>
                <a:ext cx="20" cy="15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21" name="Line 2494"/>
              <p:cNvSpPr>
                <a:spLocks noChangeShapeType="1"/>
              </p:cNvSpPr>
              <p:nvPr/>
            </p:nvSpPr>
            <p:spPr bwMode="auto">
              <a:xfrm flipV="1">
                <a:off x="3774" y="2552"/>
                <a:ext cx="89" cy="2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22" name="Line 2495"/>
              <p:cNvSpPr>
                <a:spLocks noChangeShapeType="1"/>
              </p:cNvSpPr>
              <p:nvPr/>
            </p:nvSpPr>
            <p:spPr bwMode="auto">
              <a:xfrm flipV="1">
                <a:off x="3774" y="2836"/>
                <a:ext cx="1" cy="4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23" name="Line 2496"/>
              <p:cNvSpPr>
                <a:spLocks noChangeShapeType="1"/>
              </p:cNvSpPr>
              <p:nvPr/>
            </p:nvSpPr>
            <p:spPr bwMode="auto">
              <a:xfrm>
                <a:off x="3774" y="2978"/>
                <a:ext cx="7" cy="4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24" name="Line 2497"/>
              <p:cNvSpPr>
                <a:spLocks noChangeShapeType="1"/>
              </p:cNvSpPr>
              <p:nvPr/>
            </p:nvSpPr>
            <p:spPr bwMode="auto">
              <a:xfrm flipV="1">
                <a:off x="3774" y="3068"/>
                <a:ext cx="3"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25" name="Line 2498"/>
              <p:cNvSpPr>
                <a:spLocks noChangeShapeType="1"/>
              </p:cNvSpPr>
              <p:nvPr/>
            </p:nvSpPr>
            <p:spPr bwMode="auto">
              <a:xfrm flipH="1">
                <a:off x="3770" y="3164"/>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26" name="Line 2499"/>
              <p:cNvSpPr>
                <a:spLocks noChangeShapeType="1"/>
              </p:cNvSpPr>
              <p:nvPr/>
            </p:nvSpPr>
            <p:spPr bwMode="auto">
              <a:xfrm flipH="1" flipV="1">
                <a:off x="3772" y="3255"/>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27" name="Line 2500"/>
              <p:cNvSpPr>
                <a:spLocks noChangeShapeType="1"/>
              </p:cNvSpPr>
              <p:nvPr/>
            </p:nvSpPr>
            <p:spPr bwMode="auto">
              <a:xfrm flipV="1">
                <a:off x="3774" y="3343"/>
                <a:ext cx="5"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28" name="Line 2501"/>
              <p:cNvSpPr>
                <a:spLocks noChangeShapeType="1"/>
              </p:cNvSpPr>
              <p:nvPr/>
            </p:nvSpPr>
            <p:spPr bwMode="auto">
              <a:xfrm flipV="1">
                <a:off x="3774" y="3435"/>
                <a:ext cx="9"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29" name="Line 2502"/>
              <p:cNvSpPr>
                <a:spLocks noChangeShapeType="1"/>
              </p:cNvSpPr>
              <p:nvPr/>
            </p:nvSpPr>
            <p:spPr bwMode="auto">
              <a:xfrm flipV="1">
                <a:off x="3774" y="3518"/>
                <a:ext cx="18" cy="1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30" name="Line 2503"/>
              <p:cNvSpPr>
                <a:spLocks noChangeShapeType="1"/>
              </p:cNvSpPr>
              <p:nvPr/>
            </p:nvSpPr>
            <p:spPr bwMode="auto">
              <a:xfrm flipV="1">
                <a:off x="3774" y="3603"/>
                <a:ext cx="39"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31" name="Freeform 2504"/>
              <p:cNvSpPr>
                <a:spLocks/>
              </p:cNvSpPr>
              <p:nvPr/>
            </p:nvSpPr>
            <p:spPr bwMode="auto">
              <a:xfrm>
                <a:off x="3861"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3" y="21"/>
                    </a:lnTo>
                    <a:lnTo>
                      <a:pt x="2"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32" name="Freeform 2505"/>
              <p:cNvSpPr>
                <a:spLocks/>
              </p:cNvSpPr>
              <p:nvPr/>
            </p:nvSpPr>
            <p:spPr bwMode="auto">
              <a:xfrm>
                <a:off x="3861" y="834"/>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4"/>
                    </a:lnTo>
                    <a:lnTo>
                      <a:pt x="22" y="11"/>
                    </a:lnTo>
                    <a:lnTo>
                      <a:pt x="20" y="17"/>
                    </a:lnTo>
                    <a:lnTo>
                      <a:pt x="15" y="22"/>
                    </a:lnTo>
                    <a:lnTo>
                      <a:pt x="7" y="22"/>
                    </a:lnTo>
                    <a:lnTo>
                      <a:pt x="2"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33" name="Freeform 2506"/>
              <p:cNvSpPr>
                <a:spLocks/>
              </p:cNvSpPr>
              <p:nvPr/>
            </p:nvSpPr>
            <p:spPr bwMode="auto">
              <a:xfrm>
                <a:off x="3861"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8" y="3"/>
                    </a:lnTo>
                    <a:lnTo>
                      <a:pt x="22" y="11"/>
                    </a:lnTo>
                    <a:lnTo>
                      <a:pt x="18" y="18"/>
                    </a:lnTo>
                    <a:lnTo>
                      <a:pt x="11" y="22"/>
                    </a:lnTo>
                    <a:lnTo>
                      <a:pt x="3" y="18"/>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34" name="Freeform 2507"/>
              <p:cNvSpPr>
                <a:spLocks/>
              </p:cNvSpPr>
              <p:nvPr/>
            </p:nvSpPr>
            <p:spPr bwMode="auto">
              <a:xfrm>
                <a:off x="3861" y="1020"/>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8" y="1"/>
                    </a:lnTo>
                    <a:lnTo>
                      <a:pt x="20" y="5"/>
                    </a:lnTo>
                    <a:lnTo>
                      <a:pt x="22" y="11"/>
                    </a:lnTo>
                    <a:lnTo>
                      <a:pt x="18" y="18"/>
                    </a:lnTo>
                    <a:lnTo>
                      <a:pt x="11" y="22"/>
                    </a:lnTo>
                    <a:lnTo>
                      <a:pt x="3" y="18"/>
                    </a:lnTo>
                    <a:lnTo>
                      <a:pt x="0" y="11"/>
                    </a:lnTo>
                    <a:lnTo>
                      <a:pt x="2" y="5"/>
                    </a:lnTo>
                    <a:lnTo>
                      <a:pt x="3" y="1"/>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35" name="Freeform 2508"/>
              <p:cNvSpPr>
                <a:spLocks/>
              </p:cNvSpPr>
              <p:nvPr/>
            </p:nvSpPr>
            <p:spPr bwMode="auto">
              <a:xfrm>
                <a:off x="3861" y="1115"/>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8" y="2"/>
                    </a:lnTo>
                    <a:lnTo>
                      <a:pt x="20" y="6"/>
                    </a:lnTo>
                    <a:lnTo>
                      <a:pt x="22" y="11"/>
                    </a:lnTo>
                    <a:lnTo>
                      <a:pt x="18" y="19"/>
                    </a:lnTo>
                    <a:lnTo>
                      <a:pt x="11" y="22"/>
                    </a:lnTo>
                    <a:lnTo>
                      <a:pt x="3" y="19"/>
                    </a:lnTo>
                    <a:lnTo>
                      <a:pt x="0" y="11"/>
                    </a:lnTo>
                    <a:lnTo>
                      <a:pt x="2"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36" name="Line 2509"/>
              <p:cNvSpPr>
                <a:spLocks noChangeShapeType="1"/>
              </p:cNvSpPr>
              <p:nvPr/>
            </p:nvSpPr>
            <p:spPr bwMode="auto">
              <a:xfrm>
                <a:off x="3866" y="121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537" name="Freeform 2510"/>
              <p:cNvSpPr>
                <a:spLocks/>
              </p:cNvSpPr>
              <p:nvPr/>
            </p:nvSpPr>
            <p:spPr bwMode="auto">
              <a:xfrm>
                <a:off x="3861" y="1299"/>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4"/>
                    </a:lnTo>
                    <a:lnTo>
                      <a:pt x="22" y="11"/>
                    </a:lnTo>
                    <a:lnTo>
                      <a:pt x="20" y="17"/>
                    </a:lnTo>
                    <a:lnTo>
                      <a:pt x="15" y="22"/>
                    </a:lnTo>
                    <a:lnTo>
                      <a:pt x="7" y="22"/>
                    </a:lnTo>
                    <a:lnTo>
                      <a:pt x="2"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38" name="Freeform 2511"/>
              <p:cNvSpPr>
                <a:spLocks/>
              </p:cNvSpPr>
              <p:nvPr/>
            </p:nvSpPr>
            <p:spPr bwMode="auto">
              <a:xfrm>
                <a:off x="3861" y="1392"/>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20" y="16"/>
                    </a:lnTo>
                    <a:lnTo>
                      <a:pt x="15" y="22"/>
                    </a:lnTo>
                    <a:lnTo>
                      <a:pt x="7" y="22"/>
                    </a:lnTo>
                    <a:lnTo>
                      <a:pt x="2" y="16"/>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39" name="Freeform 2512"/>
              <p:cNvSpPr>
                <a:spLocks/>
              </p:cNvSpPr>
              <p:nvPr/>
            </p:nvSpPr>
            <p:spPr bwMode="auto">
              <a:xfrm>
                <a:off x="3861"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8" y="3"/>
                    </a:lnTo>
                    <a:lnTo>
                      <a:pt x="22" y="11"/>
                    </a:lnTo>
                    <a:lnTo>
                      <a:pt x="18" y="18"/>
                    </a:lnTo>
                    <a:lnTo>
                      <a:pt x="11" y="22"/>
                    </a:lnTo>
                    <a:lnTo>
                      <a:pt x="3" y="18"/>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40" name="Freeform 2513"/>
              <p:cNvSpPr>
                <a:spLocks/>
              </p:cNvSpPr>
              <p:nvPr/>
            </p:nvSpPr>
            <p:spPr bwMode="auto">
              <a:xfrm>
                <a:off x="3861"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7" y="0"/>
                    </a:moveTo>
                    <a:lnTo>
                      <a:pt x="15" y="0"/>
                    </a:lnTo>
                    <a:lnTo>
                      <a:pt x="18" y="2"/>
                    </a:lnTo>
                    <a:lnTo>
                      <a:pt x="20" y="6"/>
                    </a:lnTo>
                    <a:lnTo>
                      <a:pt x="22" y="12"/>
                    </a:lnTo>
                    <a:lnTo>
                      <a:pt x="18" y="19"/>
                    </a:lnTo>
                    <a:lnTo>
                      <a:pt x="11" y="23"/>
                    </a:lnTo>
                    <a:lnTo>
                      <a:pt x="3" y="19"/>
                    </a:lnTo>
                    <a:lnTo>
                      <a:pt x="0" y="12"/>
                    </a:lnTo>
                    <a:lnTo>
                      <a:pt x="2"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41" name="Freeform 2514"/>
              <p:cNvSpPr>
                <a:spLocks/>
              </p:cNvSpPr>
              <p:nvPr/>
            </p:nvSpPr>
            <p:spPr bwMode="auto">
              <a:xfrm>
                <a:off x="3861"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3" y="21"/>
                    </a:lnTo>
                    <a:lnTo>
                      <a:pt x="0" y="13"/>
                    </a:lnTo>
                    <a:lnTo>
                      <a:pt x="2" y="8"/>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42" name="Freeform 2515"/>
              <p:cNvSpPr>
                <a:spLocks/>
              </p:cNvSpPr>
              <p:nvPr/>
            </p:nvSpPr>
            <p:spPr bwMode="auto">
              <a:xfrm>
                <a:off x="3861"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3" y="21"/>
                    </a:lnTo>
                    <a:lnTo>
                      <a:pt x="2" y="17"/>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43" name="Freeform 2516"/>
              <p:cNvSpPr>
                <a:spLocks/>
              </p:cNvSpPr>
              <p:nvPr/>
            </p:nvSpPr>
            <p:spPr bwMode="auto">
              <a:xfrm>
                <a:off x="3861"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20" y="16"/>
                    </a:lnTo>
                    <a:lnTo>
                      <a:pt x="15" y="22"/>
                    </a:lnTo>
                    <a:lnTo>
                      <a:pt x="7" y="22"/>
                    </a:lnTo>
                    <a:lnTo>
                      <a:pt x="2" y="16"/>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44" name="Freeform 2517"/>
              <p:cNvSpPr>
                <a:spLocks/>
              </p:cNvSpPr>
              <p:nvPr/>
            </p:nvSpPr>
            <p:spPr bwMode="auto">
              <a:xfrm>
                <a:off x="3861"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8" y="4"/>
                    </a:lnTo>
                    <a:lnTo>
                      <a:pt x="22" y="12"/>
                    </a:lnTo>
                    <a:lnTo>
                      <a:pt x="18" y="19"/>
                    </a:lnTo>
                    <a:lnTo>
                      <a:pt x="11" y="23"/>
                    </a:lnTo>
                    <a:lnTo>
                      <a:pt x="3" y="19"/>
                    </a:lnTo>
                    <a:lnTo>
                      <a:pt x="0" y="12"/>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45" name="Freeform 2518"/>
              <p:cNvSpPr>
                <a:spLocks/>
              </p:cNvSpPr>
              <p:nvPr/>
            </p:nvSpPr>
            <p:spPr bwMode="auto">
              <a:xfrm>
                <a:off x="3861"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8" y="4"/>
                    </a:lnTo>
                    <a:lnTo>
                      <a:pt x="22" y="11"/>
                    </a:lnTo>
                    <a:lnTo>
                      <a:pt x="18" y="19"/>
                    </a:lnTo>
                    <a:lnTo>
                      <a:pt x="11" y="23"/>
                    </a:lnTo>
                    <a:lnTo>
                      <a:pt x="3" y="19"/>
                    </a:lnTo>
                    <a:lnTo>
                      <a:pt x="0" y="11"/>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46" name="Freeform 2519"/>
              <p:cNvSpPr>
                <a:spLocks/>
              </p:cNvSpPr>
              <p:nvPr/>
            </p:nvSpPr>
            <p:spPr bwMode="auto">
              <a:xfrm>
                <a:off x="3861"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8" y="2"/>
                    </a:lnTo>
                    <a:lnTo>
                      <a:pt x="20" y="6"/>
                    </a:lnTo>
                    <a:lnTo>
                      <a:pt x="22" y="11"/>
                    </a:lnTo>
                    <a:lnTo>
                      <a:pt x="18" y="19"/>
                    </a:lnTo>
                    <a:lnTo>
                      <a:pt x="11" y="22"/>
                    </a:lnTo>
                    <a:lnTo>
                      <a:pt x="3" y="19"/>
                    </a:lnTo>
                    <a:lnTo>
                      <a:pt x="0" y="11"/>
                    </a:lnTo>
                    <a:lnTo>
                      <a:pt x="2"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547" name="Freeform 2520"/>
              <p:cNvSpPr>
                <a:spLocks/>
              </p:cNvSpPr>
              <p:nvPr/>
            </p:nvSpPr>
            <p:spPr bwMode="auto">
              <a:xfrm>
                <a:off x="3861"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3" y="21"/>
                    </a:lnTo>
                    <a:lnTo>
                      <a:pt x="0" y="13"/>
                    </a:lnTo>
                    <a:lnTo>
                      <a:pt x="2" y="8"/>
                    </a:lnTo>
                    <a:lnTo>
                      <a:pt x="3"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grpSp>
        <p:grpSp>
          <p:nvGrpSpPr>
            <p:cNvPr id="31044" name="Group 2521"/>
            <p:cNvGrpSpPr>
              <a:grpSpLocks/>
            </p:cNvGrpSpPr>
            <p:nvPr/>
          </p:nvGrpSpPr>
          <p:grpSpPr bwMode="auto">
            <a:xfrm>
              <a:off x="3825" y="741"/>
              <a:ext cx="673" cy="2938"/>
              <a:chOff x="3825" y="741"/>
              <a:chExt cx="673" cy="2938"/>
            </a:xfrm>
          </p:grpSpPr>
          <p:sp>
            <p:nvSpPr>
              <p:cNvPr id="31148" name="Line 2522"/>
              <p:cNvSpPr>
                <a:spLocks noChangeShapeType="1"/>
              </p:cNvSpPr>
              <p:nvPr/>
            </p:nvSpPr>
            <p:spPr bwMode="auto">
              <a:xfrm flipV="1">
                <a:off x="3866" y="2325"/>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49" name="Freeform 2523"/>
              <p:cNvSpPr>
                <a:spLocks/>
              </p:cNvSpPr>
              <p:nvPr/>
            </p:nvSpPr>
            <p:spPr bwMode="auto">
              <a:xfrm>
                <a:off x="3861" y="2414"/>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8" y="3"/>
                    </a:lnTo>
                    <a:lnTo>
                      <a:pt x="22" y="11"/>
                    </a:lnTo>
                    <a:lnTo>
                      <a:pt x="20" y="16"/>
                    </a:lnTo>
                    <a:lnTo>
                      <a:pt x="18" y="20"/>
                    </a:lnTo>
                    <a:lnTo>
                      <a:pt x="15" y="22"/>
                    </a:lnTo>
                    <a:lnTo>
                      <a:pt x="7" y="22"/>
                    </a:lnTo>
                    <a:lnTo>
                      <a:pt x="3" y="20"/>
                    </a:lnTo>
                    <a:lnTo>
                      <a:pt x="2" y="16"/>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50" name="Freeform 2524"/>
              <p:cNvSpPr>
                <a:spLocks/>
              </p:cNvSpPr>
              <p:nvPr/>
            </p:nvSpPr>
            <p:spPr bwMode="auto">
              <a:xfrm>
                <a:off x="3861" y="250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8" y="3"/>
                    </a:lnTo>
                    <a:lnTo>
                      <a:pt x="22" y="11"/>
                    </a:lnTo>
                    <a:lnTo>
                      <a:pt x="18" y="18"/>
                    </a:lnTo>
                    <a:lnTo>
                      <a:pt x="11" y="22"/>
                    </a:lnTo>
                    <a:lnTo>
                      <a:pt x="3" y="18"/>
                    </a:lnTo>
                    <a:lnTo>
                      <a:pt x="0" y="11"/>
                    </a:lnTo>
                    <a:lnTo>
                      <a:pt x="3"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51" name="Line 2525"/>
              <p:cNvSpPr>
                <a:spLocks noChangeShapeType="1"/>
              </p:cNvSpPr>
              <p:nvPr/>
            </p:nvSpPr>
            <p:spPr bwMode="auto">
              <a:xfrm>
                <a:off x="3866" y="2608"/>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52" name="Line 2526"/>
              <p:cNvSpPr>
                <a:spLocks noChangeShapeType="1"/>
              </p:cNvSpPr>
              <p:nvPr/>
            </p:nvSpPr>
            <p:spPr bwMode="auto">
              <a:xfrm flipV="1">
                <a:off x="3866" y="2578"/>
                <a:ext cx="13" cy="12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53" name="Line 2527"/>
              <p:cNvSpPr>
                <a:spLocks noChangeShapeType="1"/>
              </p:cNvSpPr>
              <p:nvPr/>
            </p:nvSpPr>
            <p:spPr bwMode="auto">
              <a:xfrm flipV="1">
                <a:off x="3866" y="2552"/>
                <a:ext cx="88" cy="2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54" name="Line 2528"/>
              <p:cNvSpPr>
                <a:spLocks noChangeShapeType="1"/>
              </p:cNvSpPr>
              <p:nvPr/>
            </p:nvSpPr>
            <p:spPr bwMode="auto">
              <a:xfrm flipV="1">
                <a:off x="3866" y="2816"/>
                <a:ext cx="2" cy="6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55" name="Line 2529"/>
              <p:cNvSpPr>
                <a:spLocks noChangeShapeType="1"/>
              </p:cNvSpPr>
              <p:nvPr/>
            </p:nvSpPr>
            <p:spPr bwMode="auto">
              <a:xfrm flipH="1">
                <a:off x="3855" y="2978"/>
                <a:ext cx="11"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56" name="Line 2530"/>
              <p:cNvSpPr>
                <a:spLocks noChangeShapeType="1"/>
              </p:cNvSpPr>
              <p:nvPr/>
            </p:nvSpPr>
            <p:spPr bwMode="auto">
              <a:xfrm flipH="1" flipV="1">
                <a:off x="3859" y="3051"/>
                <a:ext cx="7"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57" name="Line 2531"/>
              <p:cNvSpPr>
                <a:spLocks noChangeShapeType="1"/>
              </p:cNvSpPr>
              <p:nvPr/>
            </p:nvSpPr>
            <p:spPr bwMode="auto">
              <a:xfrm flipH="1" flipV="1">
                <a:off x="3825" y="3160"/>
                <a:ext cx="41"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58" name="Line 2532"/>
              <p:cNvSpPr>
                <a:spLocks noChangeShapeType="1"/>
              </p:cNvSpPr>
              <p:nvPr/>
            </p:nvSpPr>
            <p:spPr bwMode="auto">
              <a:xfrm flipH="1">
                <a:off x="3836" y="3257"/>
                <a:ext cx="30"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59" name="Line 2533"/>
              <p:cNvSpPr>
                <a:spLocks noChangeShapeType="1"/>
              </p:cNvSpPr>
              <p:nvPr/>
            </p:nvSpPr>
            <p:spPr bwMode="auto">
              <a:xfrm flipH="1">
                <a:off x="3853" y="3351"/>
                <a:ext cx="13"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60" name="Line 2534"/>
              <p:cNvSpPr>
                <a:spLocks noChangeShapeType="1"/>
              </p:cNvSpPr>
              <p:nvPr/>
            </p:nvSpPr>
            <p:spPr bwMode="auto">
              <a:xfrm flipV="1">
                <a:off x="3866" y="3438"/>
                <a:ext cx="2"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61" name="Line 2535"/>
              <p:cNvSpPr>
                <a:spLocks noChangeShapeType="1"/>
              </p:cNvSpPr>
              <p:nvPr/>
            </p:nvSpPr>
            <p:spPr bwMode="auto">
              <a:xfrm flipV="1">
                <a:off x="3866" y="3526"/>
                <a:ext cx="8"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62" name="Line 2536"/>
              <p:cNvSpPr>
                <a:spLocks noChangeShapeType="1"/>
              </p:cNvSpPr>
              <p:nvPr/>
            </p:nvSpPr>
            <p:spPr bwMode="auto">
              <a:xfrm flipV="1">
                <a:off x="3866" y="3617"/>
                <a:ext cx="21"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63" name="Freeform 2537"/>
              <p:cNvSpPr>
                <a:spLocks/>
              </p:cNvSpPr>
              <p:nvPr/>
            </p:nvSpPr>
            <p:spPr bwMode="auto">
              <a:xfrm>
                <a:off x="3954"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64" name="Freeform 2538"/>
              <p:cNvSpPr>
                <a:spLocks/>
              </p:cNvSpPr>
              <p:nvPr/>
            </p:nvSpPr>
            <p:spPr bwMode="auto">
              <a:xfrm>
                <a:off x="3954" y="834"/>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4" y="22"/>
                    </a:lnTo>
                    <a:lnTo>
                      <a:pt x="5" y="22"/>
                    </a:lnTo>
                    <a:lnTo>
                      <a:pt x="3" y="19"/>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65" name="Freeform 2539"/>
              <p:cNvSpPr>
                <a:spLocks/>
              </p:cNvSpPr>
              <p:nvPr/>
            </p:nvSpPr>
            <p:spPr bwMode="auto">
              <a:xfrm>
                <a:off x="3954"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18" y="18"/>
                    </a:lnTo>
                    <a:lnTo>
                      <a:pt x="11" y="22"/>
                    </a:lnTo>
                    <a:lnTo>
                      <a:pt x="5" y="20"/>
                    </a:lnTo>
                    <a:lnTo>
                      <a:pt x="0" y="15"/>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66" name="Freeform 2540"/>
              <p:cNvSpPr>
                <a:spLocks/>
              </p:cNvSpPr>
              <p:nvPr/>
            </p:nvSpPr>
            <p:spPr bwMode="auto">
              <a:xfrm>
                <a:off x="3954" y="1020"/>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1"/>
                    </a:lnTo>
                    <a:lnTo>
                      <a:pt x="20" y="5"/>
                    </a:lnTo>
                    <a:lnTo>
                      <a:pt x="22" y="11"/>
                    </a:lnTo>
                    <a:lnTo>
                      <a:pt x="18" y="18"/>
                    </a:lnTo>
                    <a:lnTo>
                      <a:pt x="11" y="22"/>
                    </a:lnTo>
                    <a:lnTo>
                      <a:pt x="5" y="20"/>
                    </a:lnTo>
                    <a:lnTo>
                      <a:pt x="0" y="14"/>
                    </a:lnTo>
                    <a:lnTo>
                      <a:pt x="0" y="5"/>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67" name="Freeform 2541"/>
              <p:cNvSpPr>
                <a:spLocks/>
              </p:cNvSpPr>
              <p:nvPr/>
            </p:nvSpPr>
            <p:spPr bwMode="auto">
              <a:xfrm>
                <a:off x="3954" y="1115"/>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2"/>
                    </a:lnTo>
                    <a:lnTo>
                      <a:pt x="20" y="6"/>
                    </a:lnTo>
                    <a:lnTo>
                      <a:pt x="22" y="11"/>
                    </a:lnTo>
                    <a:lnTo>
                      <a:pt x="18" y="19"/>
                    </a:lnTo>
                    <a:lnTo>
                      <a:pt x="11" y="22"/>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68" name="Freeform 2542"/>
              <p:cNvSpPr>
                <a:spLocks/>
              </p:cNvSpPr>
              <p:nvPr/>
            </p:nvSpPr>
            <p:spPr bwMode="auto">
              <a:xfrm>
                <a:off x="3954" y="1207"/>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69" name="Freeform 2543"/>
              <p:cNvSpPr>
                <a:spLocks/>
              </p:cNvSpPr>
              <p:nvPr/>
            </p:nvSpPr>
            <p:spPr bwMode="auto">
              <a:xfrm>
                <a:off x="3954" y="1299"/>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4" y="22"/>
                    </a:lnTo>
                    <a:lnTo>
                      <a:pt x="5" y="22"/>
                    </a:lnTo>
                    <a:lnTo>
                      <a:pt x="3" y="18"/>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70" name="Freeform 2544"/>
              <p:cNvSpPr>
                <a:spLocks/>
              </p:cNvSpPr>
              <p:nvPr/>
            </p:nvSpPr>
            <p:spPr bwMode="auto">
              <a:xfrm>
                <a:off x="3954" y="1392"/>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4" y="22"/>
                    </a:lnTo>
                    <a:lnTo>
                      <a:pt x="5" y="22"/>
                    </a:lnTo>
                    <a:lnTo>
                      <a:pt x="3" y="18"/>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71" name="Freeform 2545"/>
              <p:cNvSpPr>
                <a:spLocks/>
              </p:cNvSpPr>
              <p:nvPr/>
            </p:nvSpPr>
            <p:spPr bwMode="auto">
              <a:xfrm>
                <a:off x="3954"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18" y="18"/>
                    </a:lnTo>
                    <a:lnTo>
                      <a:pt x="11" y="22"/>
                    </a:lnTo>
                    <a:lnTo>
                      <a:pt x="5" y="20"/>
                    </a:lnTo>
                    <a:lnTo>
                      <a:pt x="0" y="14"/>
                    </a:lnTo>
                    <a:lnTo>
                      <a:pt x="0" y="7"/>
                    </a:lnTo>
                    <a:lnTo>
                      <a:pt x="5"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72" name="Freeform 2546"/>
              <p:cNvSpPr>
                <a:spLocks/>
              </p:cNvSpPr>
              <p:nvPr/>
            </p:nvSpPr>
            <p:spPr bwMode="auto">
              <a:xfrm>
                <a:off x="3954"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0 w 22"/>
                  <a:gd name="T19" fmla="*/ 0 h 23"/>
                  <a:gd name="T20" fmla="*/ 1 w 22"/>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3"/>
                  <a:gd name="T35" fmla="*/ 22 w 2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3">
                    <a:moveTo>
                      <a:pt x="5" y="0"/>
                    </a:moveTo>
                    <a:lnTo>
                      <a:pt x="14" y="0"/>
                    </a:lnTo>
                    <a:lnTo>
                      <a:pt x="18" y="2"/>
                    </a:lnTo>
                    <a:lnTo>
                      <a:pt x="20" y="6"/>
                    </a:lnTo>
                    <a:lnTo>
                      <a:pt x="22" y="12"/>
                    </a:lnTo>
                    <a:lnTo>
                      <a:pt x="18" y="19"/>
                    </a:lnTo>
                    <a:lnTo>
                      <a:pt x="11" y="23"/>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73" name="Freeform 2547"/>
              <p:cNvSpPr>
                <a:spLocks/>
              </p:cNvSpPr>
              <p:nvPr/>
            </p:nvSpPr>
            <p:spPr bwMode="auto">
              <a:xfrm>
                <a:off x="3954"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3"/>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74" name="Freeform 2548"/>
              <p:cNvSpPr>
                <a:spLocks/>
              </p:cNvSpPr>
              <p:nvPr/>
            </p:nvSpPr>
            <p:spPr bwMode="auto">
              <a:xfrm>
                <a:off x="3954"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75" name="Freeform 2549"/>
              <p:cNvSpPr>
                <a:spLocks/>
              </p:cNvSpPr>
              <p:nvPr/>
            </p:nvSpPr>
            <p:spPr bwMode="auto">
              <a:xfrm>
                <a:off x="3954"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4" y="22"/>
                    </a:lnTo>
                    <a:lnTo>
                      <a:pt x="5" y="22"/>
                    </a:lnTo>
                    <a:lnTo>
                      <a:pt x="3" y="18"/>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76" name="Freeform 2550"/>
              <p:cNvSpPr>
                <a:spLocks/>
              </p:cNvSpPr>
              <p:nvPr/>
            </p:nvSpPr>
            <p:spPr bwMode="auto">
              <a:xfrm>
                <a:off x="3954"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8" y="4"/>
                    </a:lnTo>
                    <a:lnTo>
                      <a:pt x="22" y="12"/>
                    </a:lnTo>
                    <a:lnTo>
                      <a:pt x="18" y="19"/>
                    </a:lnTo>
                    <a:lnTo>
                      <a:pt x="11" y="23"/>
                    </a:lnTo>
                    <a:lnTo>
                      <a:pt x="5" y="21"/>
                    </a:lnTo>
                    <a:lnTo>
                      <a:pt x="0" y="15"/>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77" name="Freeform 2551"/>
              <p:cNvSpPr>
                <a:spLocks/>
              </p:cNvSpPr>
              <p:nvPr/>
            </p:nvSpPr>
            <p:spPr bwMode="auto">
              <a:xfrm>
                <a:off x="3954"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8" y="4"/>
                    </a:lnTo>
                    <a:lnTo>
                      <a:pt x="22" y="11"/>
                    </a:lnTo>
                    <a:lnTo>
                      <a:pt x="18" y="19"/>
                    </a:lnTo>
                    <a:lnTo>
                      <a:pt x="11" y="23"/>
                    </a:lnTo>
                    <a:lnTo>
                      <a:pt x="5" y="21"/>
                    </a:lnTo>
                    <a:lnTo>
                      <a:pt x="0" y="15"/>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78" name="Freeform 2552"/>
              <p:cNvSpPr>
                <a:spLocks/>
              </p:cNvSpPr>
              <p:nvPr/>
            </p:nvSpPr>
            <p:spPr bwMode="auto">
              <a:xfrm>
                <a:off x="3954"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2"/>
                    </a:lnTo>
                    <a:lnTo>
                      <a:pt x="20" y="6"/>
                    </a:lnTo>
                    <a:lnTo>
                      <a:pt x="22" y="11"/>
                    </a:lnTo>
                    <a:lnTo>
                      <a:pt x="18" y="19"/>
                    </a:lnTo>
                    <a:lnTo>
                      <a:pt x="11" y="22"/>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79" name="Freeform 2553"/>
              <p:cNvSpPr>
                <a:spLocks/>
              </p:cNvSpPr>
              <p:nvPr/>
            </p:nvSpPr>
            <p:spPr bwMode="auto">
              <a:xfrm>
                <a:off x="3954"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80" name="Freeform 2554"/>
              <p:cNvSpPr>
                <a:spLocks/>
              </p:cNvSpPr>
              <p:nvPr/>
            </p:nvSpPr>
            <p:spPr bwMode="auto">
              <a:xfrm>
                <a:off x="3954"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8" y="20"/>
                    </a:lnTo>
                    <a:lnTo>
                      <a:pt x="14" y="22"/>
                    </a:lnTo>
                    <a:lnTo>
                      <a:pt x="5" y="22"/>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81" name="Line 2555"/>
              <p:cNvSpPr>
                <a:spLocks noChangeShapeType="1"/>
              </p:cNvSpPr>
              <p:nvPr/>
            </p:nvSpPr>
            <p:spPr bwMode="auto">
              <a:xfrm>
                <a:off x="3959" y="2420"/>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82" name="Line 2556"/>
              <p:cNvSpPr>
                <a:spLocks noChangeShapeType="1"/>
              </p:cNvSpPr>
              <p:nvPr/>
            </p:nvSpPr>
            <p:spPr bwMode="auto">
              <a:xfrm flipV="1">
                <a:off x="3959" y="2507"/>
                <a:ext cx="2"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83" name="Line 2557"/>
              <p:cNvSpPr>
                <a:spLocks noChangeShapeType="1"/>
              </p:cNvSpPr>
              <p:nvPr/>
            </p:nvSpPr>
            <p:spPr bwMode="auto">
              <a:xfrm flipV="1">
                <a:off x="3959" y="2604"/>
                <a:ext cx="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84" name="Line 2558"/>
              <p:cNvSpPr>
                <a:spLocks noChangeShapeType="1"/>
              </p:cNvSpPr>
              <p:nvPr/>
            </p:nvSpPr>
            <p:spPr bwMode="auto">
              <a:xfrm flipV="1">
                <a:off x="3959" y="2633"/>
                <a:ext cx="0" cy="6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85" name="Line 2559"/>
              <p:cNvSpPr>
                <a:spLocks noChangeShapeType="1"/>
              </p:cNvSpPr>
              <p:nvPr/>
            </p:nvSpPr>
            <p:spPr bwMode="auto">
              <a:xfrm flipV="1">
                <a:off x="3959" y="2541"/>
                <a:ext cx="103" cy="2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86" name="Line 2560"/>
              <p:cNvSpPr>
                <a:spLocks noChangeShapeType="1"/>
              </p:cNvSpPr>
              <p:nvPr/>
            </p:nvSpPr>
            <p:spPr bwMode="auto">
              <a:xfrm flipV="1">
                <a:off x="3959" y="2740"/>
                <a:ext cx="68" cy="1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87" name="Line 2561"/>
              <p:cNvSpPr>
                <a:spLocks noChangeShapeType="1"/>
              </p:cNvSpPr>
              <p:nvPr/>
            </p:nvSpPr>
            <p:spPr bwMode="auto">
              <a:xfrm flipH="1">
                <a:off x="3931" y="2978"/>
                <a:ext cx="28" cy="3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88" name="Line 2562"/>
              <p:cNvSpPr>
                <a:spLocks noChangeShapeType="1"/>
              </p:cNvSpPr>
              <p:nvPr/>
            </p:nvSpPr>
            <p:spPr bwMode="auto">
              <a:xfrm flipV="1">
                <a:off x="3959" y="3037"/>
                <a:ext cx="10"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89" name="Line 2563"/>
              <p:cNvSpPr>
                <a:spLocks noChangeShapeType="1"/>
              </p:cNvSpPr>
              <p:nvPr/>
            </p:nvSpPr>
            <p:spPr bwMode="auto">
              <a:xfrm flipH="1" flipV="1">
                <a:off x="3925" y="3140"/>
                <a:ext cx="34"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90" name="Line 2564"/>
              <p:cNvSpPr>
                <a:spLocks noChangeShapeType="1"/>
              </p:cNvSpPr>
              <p:nvPr/>
            </p:nvSpPr>
            <p:spPr bwMode="auto">
              <a:xfrm flipH="1">
                <a:off x="3893" y="3257"/>
                <a:ext cx="66"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91" name="Line 2565"/>
              <p:cNvSpPr>
                <a:spLocks noChangeShapeType="1"/>
              </p:cNvSpPr>
              <p:nvPr/>
            </p:nvSpPr>
            <p:spPr bwMode="auto">
              <a:xfrm flipH="1">
                <a:off x="3912" y="3351"/>
                <a:ext cx="47" cy="2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92" name="Line 2566"/>
              <p:cNvSpPr>
                <a:spLocks noChangeShapeType="1"/>
              </p:cNvSpPr>
              <p:nvPr/>
            </p:nvSpPr>
            <p:spPr bwMode="auto">
              <a:xfrm flipH="1">
                <a:off x="3937" y="3444"/>
                <a:ext cx="2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93" name="Line 2567"/>
              <p:cNvSpPr>
                <a:spLocks noChangeShapeType="1"/>
              </p:cNvSpPr>
              <p:nvPr/>
            </p:nvSpPr>
            <p:spPr bwMode="auto">
              <a:xfrm flipH="1">
                <a:off x="3954" y="3537"/>
                <a:ext cx="5"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94" name="Line 2568"/>
              <p:cNvSpPr>
                <a:spLocks noChangeShapeType="1"/>
              </p:cNvSpPr>
              <p:nvPr/>
            </p:nvSpPr>
            <p:spPr bwMode="auto">
              <a:xfrm flipV="1">
                <a:off x="3959" y="3628"/>
                <a:ext cx="6"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95" name="Freeform 2569"/>
              <p:cNvSpPr>
                <a:spLocks/>
              </p:cNvSpPr>
              <p:nvPr/>
            </p:nvSpPr>
            <p:spPr bwMode="auto">
              <a:xfrm>
                <a:off x="4046" y="741"/>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4" y="11"/>
                    </a:lnTo>
                    <a:lnTo>
                      <a:pt x="22" y="17"/>
                    </a:lnTo>
                    <a:lnTo>
                      <a:pt x="20" y="21"/>
                    </a:lnTo>
                    <a:lnTo>
                      <a:pt x="13" y="24"/>
                    </a:lnTo>
                    <a:lnTo>
                      <a:pt x="7" y="22"/>
                    </a:lnTo>
                    <a:lnTo>
                      <a:pt x="3" y="21"/>
                    </a:lnTo>
                    <a:lnTo>
                      <a:pt x="1" y="17"/>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96" name="Freeform 2570"/>
              <p:cNvSpPr>
                <a:spLocks/>
              </p:cNvSpPr>
              <p:nvPr/>
            </p:nvSpPr>
            <p:spPr bwMode="auto">
              <a:xfrm>
                <a:off x="4046" y="834"/>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4"/>
                    </a:lnTo>
                    <a:lnTo>
                      <a:pt x="24" y="11"/>
                    </a:lnTo>
                    <a:lnTo>
                      <a:pt x="22" y="17"/>
                    </a:lnTo>
                    <a:lnTo>
                      <a:pt x="16" y="22"/>
                    </a:lnTo>
                    <a:lnTo>
                      <a:pt x="7" y="22"/>
                    </a:lnTo>
                    <a:lnTo>
                      <a:pt x="1" y="17"/>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97" name="Freeform 2571"/>
              <p:cNvSpPr>
                <a:spLocks/>
              </p:cNvSpPr>
              <p:nvPr/>
            </p:nvSpPr>
            <p:spPr bwMode="auto">
              <a:xfrm>
                <a:off x="4046" y="927"/>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3"/>
                    </a:lnTo>
                    <a:lnTo>
                      <a:pt x="24" y="11"/>
                    </a:lnTo>
                    <a:lnTo>
                      <a:pt x="20" y="18"/>
                    </a:lnTo>
                    <a:lnTo>
                      <a:pt x="13" y="22"/>
                    </a:lnTo>
                    <a:lnTo>
                      <a:pt x="7" y="20"/>
                    </a:lnTo>
                    <a:lnTo>
                      <a:pt x="3" y="18"/>
                    </a:lnTo>
                    <a:lnTo>
                      <a:pt x="0" y="11"/>
                    </a:lnTo>
                    <a:lnTo>
                      <a:pt x="3" y="3"/>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98" name="Freeform 2572"/>
              <p:cNvSpPr>
                <a:spLocks/>
              </p:cNvSpPr>
              <p:nvPr/>
            </p:nvSpPr>
            <p:spPr bwMode="auto">
              <a:xfrm>
                <a:off x="4046" y="1020"/>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7" y="0"/>
                    </a:moveTo>
                    <a:lnTo>
                      <a:pt x="16" y="0"/>
                    </a:lnTo>
                    <a:lnTo>
                      <a:pt x="20" y="1"/>
                    </a:lnTo>
                    <a:lnTo>
                      <a:pt x="22" y="5"/>
                    </a:lnTo>
                    <a:lnTo>
                      <a:pt x="24" y="11"/>
                    </a:lnTo>
                    <a:lnTo>
                      <a:pt x="20" y="18"/>
                    </a:lnTo>
                    <a:lnTo>
                      <a:pt x="13" y="22"/>
                    </a:lnTo>
                    <a:lnTo>
                      <a:pt x="7" y="20"/>
                    </a:lnTo>
                    <a:lnTo>
                      <a:pt x="3" y="18"/>
                    </a:lnTo>
                    <a:lnTo>
                      <a:pt x="0" y="11"/>
                    </a:lnTo>
                    <a:lnTo>
                      <a:pt x="1" y="5"/>
                    </a:lnTo>
                    <a:lnTo>
                      <a:pt x="3" y="1"/>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99" name="Freeform 2573"/>
              <p:cNvSpPr>
                <a:spLocks/>
              </p:cNvSpPr>
              <p:nvPr/>
            </p:nvSpPr>
            <p:spPr bwMode="auto">
              <a:xfrm>
                <a:off x="4046" y="1115"/>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7" y="0"/>
                    </a:moveTo>
                    <a:lnTo>
                      <a:pt x="16" y="0"/>
                    </a:lnTo>
                    <a:lnTo>
                      <a:pt x="20" y="2"/>
                    </a:lnTo>
                    <a:lnTo>
                      <a:pt x="22" y="6"/>
                    </a:lnTo>
                    <a:lnTo>
                      <a:pt x="24" y="11"/>
                    </a:lnTo>
                    <a:lnTo>
                      <a:pt x="20" y="19"/>
                    </a:lnTo>
                    <a:lnTo>
                      <a:pt x="13" y="22"/>
                    </a:lnTo>
                    <a:lnTo>
                      <a:pt x="7" y="21"/>
                    </a:lnTo>
                    <a:lnTo>
                      <a:pt x="3" y="19"/>
                    </a:lnTo>
                    <a:lnTo>
                      <a:pt x="0" y="11"/>
                    </a:lnTo>
                    <a:lnTo>
                      <a:pt x="1"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00" name="Freeform 2574"/>
              <p:cNvSpPr>
                <a:spLocks/>
              </p:cNvSpPr>
              <p:nvPr/>
            </p:nvSpPr>
            <p:spPr bwMode="auto">
              <a:xfrm>
                <a:off x="4046" y="1207"/>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0 w 24"/>
                  <a:gd name="T17" fmla="*/ 1 h 24"/>
                  <a:gd name="T18" fmla="*/ 1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2" y="8"/>
                    </a:lnTo>
                    <a:lnTo>
                      <a:pt x="24" y="13"/>
                    </a:lnTo>
                    <a:lnTo>
                      <a:pt x="20" y="21"/>
                    </a:lnTo>
                    <a:lnTo>
                      <a:pt x="13" y="24"/>
                    </a:lnTo>
                    <a:lnTo>
                      <a:pt x="7" y="22"/>
                    </a:lnTo>
                    <a:lnTo>
                      <a:pt x="3" y="21"/>
                    </a:lnTo>
                    <a:lnTo>
                      <a:pt x="0" y="13"/>
                    </a:lnTo>
                    <a:lnTo>
                      <a:pt x="1" y="8"/>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01" name="Freeform 2575"/>
              <p:cNvSpPr>
                <a:spLocks/>
              </p:cNvSpPr>
              <p:nvPr/>
            </p:nvSpPr>
            <p:spPr bwMode="auto">
              <a:xfrm>
                <a:off x="4046" y="1299"/>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4"/>
                    </a:lnTo>
                    <a:lnTo>
                      <a:pt x="24" y="11"/>
                    </a:lnTo>
                    <a:lnTo>
                      <a:pt x="22" y="17"/>
                    </a:lnTo>
                    <a:lnTo>
                      <a:pt x="16" y="22"/>
                    </a:lnTo>
                    <a:lnTo>
                      <a:pt x="7" y="22"/>
                    </a:lnTo>
                    <a:lnTo>
                      <a:pt x="1" y="17"/>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02" name="Freeform 2576"/>
              <p:cNvSpPr>
                <a:spLocks/>
              </p:cNvSpPr>
              <p:nvPr/>
            </p:nvSpPr>
            <p:spPr bwMode="auto">
              <a:xfrm>
                <a:off x="4046" y="1392"/>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3"/>
                    </a:lnTo>
                    <a:lnTo>
                      <a:pt x="24" y="11"/>
                    </a:lnTo>
                    <a:lnTo>
                      <a:pt x="22" y="16"/>
                    </a:lnTo>
                    <a:lnTo>
                      <a:pt x="16" y="22"/>
                    </a:lnTo>
                    <a:lnTo>
                      <a:pt x="7" y="22"/>
                    </a:lnTo>
                    <a:lnTo>
                      <a:pt x="1" y="16"/>
                    </a:lnTo>
                    <a:lnTo>
                      <a:pt x="0" y="11"/>
                    </a:lnTo>
                    <a:lnTo>
                      <a:pt x="3" y="3"/>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03" name="Freeform 2577"/>
              <p:cNvSpPr>
                <a:spLocks/>
              </p:cNvSpPr>
              <p:nvPr/>
            </p:nvSpPr>
            <p:spPr bwMode="auto">
              <a:xfrm>
                <a:off x="4046" y="1485"/>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3"/>
                    </a:lnTo>
                    <a:lnTo>
                      <a:pt x="24" y="11"/>
                    </a:lnTo>
                    <a:lnTo>
                      <a:pt x="20" y="18"/>
                    </a:lnTo>
                    <a:lnTo>
                      <a:pt x="13" y="22"/>
                    </a:lnTo>
                    <a:lnTo>
                      <a:pt x="7" y="20"/>
                    </a:lnTo>
                    <a:lnTo>
                      <a:pt x="3" y="18"/>
                    </a:lnTo>
                    <a:lnTo>
                      <a:pt x="0" y="11"/>
                    </a:lnTo>
                    <a:lnTo>
                      <a:pt x="3" y="3"/>
                    </a:lnTo>
                    <a:lnTo>
                      <a:pt x="7" y="1"/>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04" name="Freeform 2578"/>
              <p:cNvSpPr>
                <a:spLocks/>
              </p:cNvSpPr>
              <p:nvPr/>
            </p:nvSpPr>
            <p:spPr bwMode="auto">
              <a:xfrm>
                <a:off x="4046" y="1578"/>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1 w 24"/>
                  <a:gd name="T17" fmla="*/ 0 h 23"/>
                  <a:gd name="T18" fmla="*/ 0 w 24"/>
                  <a:gd name="T19" fmla="*/ 0 h 23"/>
                  <a:gd name="T20" fmla="*/ 1 w 24"/>
                  <a:gd name="T21" fmla="*/ 0 h 23"/>
                  <a:gd name="T22" fmla="*/ 1 w 24"/>
                  <a:gd name="T23" fmla="*/ 0 h 23"/>
                  <a:gd name="T24" fmla="*/ 1 w 24"/>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3"/>
                  <a:gd name="T41" fmla="*/ 24 w 24"/>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3">
                    <a:moveTo>
                      <a:pt x="7" y="0"/>
                    </a:moveTo>
                    <a:lnTo>
                      <a:pt x="16" y="0"/>
                    </a:lnTo>
                    <a:lnTo>
                      <a:pt x="20" y="2"/>
                    </a:lnTo>
                    <a:lnTo>
                      <a:pt x="22" y="6"/>
                    </a:lnTo>
                    <a:lnTo>
                      <a:pt x="24" y="12"/>
                    </a:lnTo>
                    <a:lnTo>
                      <a:pt x="20" y="19"/>
                    </a:lnTo>
                    <a:lnTo>
                      <a:pt x="13" y="23"/>
                    </a:lnTo>
                    <a:lnTo>
                      <a:pt x="7" y="21"/>
                    </a:lnTo>
                    <a:lnTo>
                      <a:pt x="3" y="19"/>
                    </a:lnTo>
                    <a:lnTo>
                      <a:pt x="0" y="12"/>
                    </a:lnTo>
                    <a:lnTo>
                      <a:pt x="1"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05" name="Freeform 2579"/>
              <p:cNvSpPr>
                <a:spLocks/>
              </p:cNvSpPr>
              <p:nvPr/>
            </p:nvSpPr>
            <p:spPr bwMode="auto">
              <a:xfrm>
                <a:off x="4046" y="1670"/>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0 w 24"/>
                  <a:gd name="T17" fmla="*/ 1 h 24"/>
                  <a:gd name="T18" fmla="*/ 1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2" y="8"/>
                    </a:lnTo>
                    <a:lnTo>
                      <a:pt x="24" y="13"/>
                    </a:lnTo>
                    <a:lnTo>
                      <a:pt x="20" y="21"/>
                    </a:lnTo>
                    <a:lnTo>
                      <a:pt x="13" y="24"/>
                    </a:lnTo>
                    <a:lnTo>
                      <a:pt x="7" y="23"/>
                    </a:lnTo>
                    <a:lnTo>
                      <a:pt x="3" y="21"/>
                    </a:lnTo>
                    <a:lnTo>
                      <a:pt x="0" y="13"/>
                    </a:lnTo>
                    <a:lnTo>
                      <a:pt x="1" y="8"/>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06" name="Freeform 2580"/>
              <p:cNvSpPr>
                <a:spLocks/>
              </p:cNvSpPr>
              <p:nvPr/>
            </p:nvSpPr>
            <p:spPr bwMode="auto">
              <a:xfrm>
                <a:off x="4046" y="1763"/>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4" y="11"/>
                    </a:lnTo>
                    <a:lnTo>
                      <a:pt x="22" y="17"/>
                    </a:lnTo>
                    <a:lnTo>
                      <a:pt x="20" y="21"/>
                    </a:lnTo>
                    <a:lnTo>
                      <a:pt x="13" y="24"/>
                    </a:lnTo>
                    <a:lnTo>
                      <a:pt x="7" y="22"/>
                    </a:lnTo>
                    <a:lnTo>
                      <a:pt x="3" y="21"/>
                    </a:lnTo>
                    <a:lnTo>
                      <a:pt x="1" y="17"/>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07" name="Freeform 2581"/>
              <p:cNvSpPr>
                <a:spLocks/>
              </p:cNvSpPr>
              <p:nvPr/>
            </p:nvSpPr>
            <p:spPr bwMode="auto">
              <a:xfrm>
                <a:off x="4046" y="1858"/>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0 w 24"/>
                  <a:gd name="T15" fmla="*/ 1 h 22"/>
                  <a:gd name="T16" fmla="*/ 1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3" y="0"/>
                    </a:moveTo>
                    <a:lnTo>
                      <a:pt x="20" y="3"/>
                    </a:lnTo>
                    <a:lnTo>
                      <a:pt x="24" y="11"/>
                    </a:lnTo>
                    <a:lnTo>
                      <a:pt x="22" y="16"/>
                    </a:lnTo>
                    <a:lnTo>
                      <a:pt x="16" y="22"/>
                    </a:lnTo>
                    <a:lnTo>
                      <a:pt x="7" y="22"/>
                    </a:lnTo>
                    <a:lnTo>
                      <a:pt x="1" y="16"/>
                    </a:lnTo>
                    <a:lnTo>
                      <a:pt x="0" y="11"/>
                    </a:lnTo>
                    <a:lnTo>
                      <a:pt x="3" y="3"/>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08" name="Freeform 2582"/>
              <p:cNvSpPr>
                <a:spLocks/>
              </p:cNvSpPr>
              <p:nvPr/>
            </p:nvSpPr>
            <p:spPr bwMode="auto">
              <a:xfrm>
                <a:off x="4046" y="1951"/>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0 w 24"/>
                  <a:gd name="T15" fmla="*/ 0 h 23"/>
                  <a:gd name="T16" fmla="*/ 1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3" y="0"/>
                    </a:moveTo>
                    <a:lnTo>
                      <a:pt x="20" y="4"/>
                    </a:lnTo>
                    <a:lnTo>
                      <a:pt x="24" y="12"/>
                    </a:lnTo>
                    <a:lnTo>
                      <a:pt x="20" y="19"/>
                    </a:lnTo>
                    <a:lnTo>
                      <a:pt x="13" y="23"/>
                    </a:lnTo>
                    <a:lnTo>
                      <a:pt x="7" y="21"/>
                    </a:lnTo>
                    <a:lnTo>
                      <a:pt x="3" y="19"/>
                    </a:lnTo>
                    <a:lnTo>
                      <a:pt x="0" y="12"/>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09" name="Freeform 2583"/>
              <p:cNvSpPr>
                <a:spLocks/>
              </p:cNvSpPr>
              <p:nvPr/>
            </p:nvSpPr>
            <p:spPr bwMode="auto">
              <a:xfrm>
                <a:off x="4046" y="2044"/>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0 w 24"/>
                  <a:gd name="T15" fmla="*/ 0 h 23"/>
                  <a:gd name="T16" fmla="*/ 1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3" y="0"/>
                    </a:moveTo>
                    <a:lnTo>
                      <a:pt x="20" y="4"/>
                    </a:lnTo>
                    <a:lnTo>
                      <a:pt x="24" y="11"/>
                    </a:lnTo>
                    <a:lnTo>
                      <a:pt x="20" y="19"/>
                    </a:lnTo>
                    <a:lnTo>
                      <a:pt x="13" y="23"/>
                    </a:lnTo>
                    <a:lnTo>
                      <a:pt x="7" y="21"/>
                    </a:lnTo>
                    <a:lnTo>
                      <a:pt x="3" y="19"/>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10" name="Freeform 2584"/>
              <p:cNvSpPr>
                <a:spLocks/>
              </p:cNvSpPr>
              <p:nvPr/>
            </p:nvSpPr>
            <p:spPr bwMode="auto">
              <a:xfrm>
                <a:off x="4046" y="2137"/>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7" y="0"/>
                    </a:moveTo>
                    <a:lnTo>
                      <a:pt x="16" y="0"/>
                    </a:lnTo>
                    <a:lnTo>
                      <a:pt x="20" y="2"/>
                    </a:lnTo>
                    <a:lnTo>
                      <a:pt x="22" y="6"/>
                    </a:lnTo>
                    <a:lnTo>
                      <a:pt x="24" y="11"/>
                    </a:lnTo>
                    <a:lnTo>
                      <a:pt x="20" y="19"/>
                    </a:lnTo>
                    <a:lnTo>
                      <a:pt x="13" y="22"/>
                    </a:lnTo>
                    <a:lnTo>
                      <a:pt x="7" y="21"/>
                    </a:lnTo>
                    <a:lnTo>
                      <a:pt x="3" y="19"/>
                    </a:lnTo>
                    <a:lnTo>
                      <a:pt x="0" y="11"/>
                    </a:lnTo>
                    <a:lnTo>
                      <a:pt x="1" y="6"/>
                    </a:lnTo>
                    <a:lnTo>
                      <a:pt x="3"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11" name="Freeform 2585"/>
              <p:cNvSpPr>
                <a:spLocks/>
              </p:cNvSpPr>
              <p:nvPr/>
            </p:nvSpPr>
            <p:spPr bwMode="auto">
              <a:xfrm>
                <a:off x="4046" y="2229"/>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0 w 24"/>
                  <a:gd name="T17" fmla="*/ 1 h 24"/>
                  <a:gd name="T18" fmla="*/ 1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3" y="0"/>
                    </a:moveTo>
                    <a:lnTo>
                      <a:pt x="20" y="4"/>
                    </a:lnTo>
                    <a:lnTo>
                      <a:pt x="22" y="8"/>
                    </a:lnTo>
                    <a:lnTo>
                      <a:pt x="24" y="13"/>
                    </a:lnTo>
                    <a:lnTo>
                      <a:pt x="20" y="21"/>
                    </a:lnTo>
                    <a:lnTo>
                      <a:pt x="13" y="24"/>
                    </a:lnTo>
                    <a:lnTo>
                      <a:pt x="7" y="22"/>
                    </a:lnTo>
                    <a:lnTo>
                      <a:pt x="3" y="21"/>
                    </a:lnTo>
                    <a:lnTo>
                      <a:pt x="0" y="13"/>
                    </a:lnTo>
                    <a:lnTo>
                      <a:pt x="1" y="8"/>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12" name="Freeform 2586"/>
              <p:cNvSpPr>
                <a:spLocks/>
              </p:cNvSpPr>
              <p:nvPr/>
            </p:nvSpPr>
            <p:spPr bwMode="auto">
              <a:xfrm>
                <a:off x="4046" y="2321"/>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13" y="0"/>
                    </a:moveTo>
                    <a:lnTo>
                      <a:pt x="20" y="4"/>
                    </a:lnTo>
                    <a:lnTo>
                      <a:pt x="24" y="11"/>
                    </a:lnTo>
                    <a:lnTo>
                      <a:pt x="22" y="17"/>
                    </a:lnTo>
                    <a:lnTo>
                      <a:pt x="20" y="20"/>
                    </a:lnTo>
                    <a:lnTo>
                      <a:pt x="16" y="22"/>
                    </a:lnTo>
                    <a:lnTo>
                      <a:pt x="7" y="22"/>
                    </a:lnTo>
                    <a:lnTo>
                      <a:pt x="3" y="20"/>
                    </a:lnTo>
                    <a:lnTo>
                      <a:pt x="1" y="17"/>
                    </a:lnTo>
                    <a:lnTo>
                      <a:pt x="0" y="11"/>
                    </a:lnTo>
                    <a:lnTo>
                      <a:pt x="3" y="4"/>
                    </a:lnTo>
                    <a:lnTo>
                      <a:pt x="7" y="2"/>
                    </a:lnTo>
                    <a:lnTo>
                      <a:pt x="13"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13" name="Line 2587"/>
              <p:cNvSpPr>
                <a:spLocks noChangeShapeType="1"/>
              </p:cNvSpPr>
              <p:nvPr/>
            </p:nvSpPr>
            <p:spPr bwMode="auto">
              <a:xfrm>
                <a:off x="4052" y="2420"/>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14" name="Line 2588"/>
              <p:cNvSpPr>
                <a:spLocks noChangeShapeType="1"/>
              </p:cNvSpPr>
              <p:nvPr/>
            </p:nvSpPr>
            <p:spPr bwMode="auto">
              <a:xfrm flipH="1">
                <a:off x="4050" y="2513"/>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15" name="Line 2589"/>
              <p:cNvSpPr>
                <a:spLocks noChangeShapeType="1"/>
              </p:cNvSpPr>
              <p:nvPr/>
            </p:nvSpPr>
            <p:spPr bwMode="auto">
              <a:xfrm>
                <a:off x="4052" y="2608"/>
                <a:ext cx="6"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16" name="Line 2590"/>
              <p:cNvSpPr>
                <a:spLocks noChangeShapeType="1"/>
              </p:cNvSpPr>
              <p:nvPr/>
            </p:nvSpPr>
            <p:spPr bwMode="auto">
              <a:xfrm flipV="1">
                <a:off x="4052" y="2678"/>
                <a:ext cx="0" cy="2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17" name="Line 2591"/>
              <p:cNvSpPr>
                <a:spLocks noChangeShapeType="1"/>
              </p:cNvSpPr>
              <p:nvPr/>
            </p:nvSpPr>
            <p:spPr bwMode="auto">
              <a:xfrm flipV="1">
                <a:off x="4052" y="2621"/>
                <a:ext cx="68" cy="17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18" name="Line 2592"/>
              <p:cNvSpPr>
                <a:spLocks noChangeShapeType="1"/>
              </p:cNvSpPr>
              <p:nvPr/>
            </p:nvSpPr>
            <p:spPr bwMode="auto">
              <a:xfrm flipV="1">
                <a:off x="4052" y="2685"/>
                <a:ext cx="141" cy="20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19" name="Line 2593"/>
              <p:cNvSpPr>
                <a:spLocks noChangeShapeType="1"/>
              </p:cNvSpPr>
              <p:nvPr/>
            </p:nvSpPr>
            <p:spPr bwMode="auto">
              <a:xfrm flipH="1" flipV="1">
                <a:off x="4032" y="2948"/>
                <a:ext cx="20" cy="3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20" name="Line 2594"/>
              <p:cNvSpPr>
                <a:spLocks noChangeShapeType="1"/>
              </p:cNvSpPr>
              <p:nvPr/>
            </p:nvSpPr>
            <p:spPr bwMode="auto">
              <a:xfrm flipH="1" flipV="1">
                <a:off x="4047" y="3044"/>
                <a:ext cx="5" cy="2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21" name="Line 2595"/>
              <p:cNvSpPr>
                <a:spLocks noChangeShapeType="1"/>
              </p:cNvSpPr>
              <p:nvPr/>
            </p:nvSpPr>
            <p:spPr bwMode="auto">
              <a:xfrm flipV="1">
                <a:off x="4052" y="3084"/>
                <a:ext cx="46" cy="8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22" name="Line 2596"/>
              <p:cNvSpPr>
                <a:spLocks noChangeShapeType="1"/>
              </p:cNvSpPr>
              <p:nvPr/>
            </p:nvSpPr>
            <p:spPr bwMode="auto">
              <a:xfrm flipV="1">
                <a:off x="4052" y="3248"/>
                <a:ext cx="6" cy="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23" name="Line 2597"/>
              <p:cNvSpPr>
                <a:spLocks noChangeShapeType="1"/>
              </p:cNvSpPr>
              <p:nvPr/>
            </p:nvSpPr>
            <p:spPr bwMode="auto">
              <a:xfrm flipH="1">
                <a:off x="4014" y="3351"/>
                <a:ext cx="38" cy="4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24" name="Line 2598"/>
              <p:cNvSpPr>
                <a:spLocks noChangeShapeType="1"/>
              </p:cNvSpPr>
              <p:nvPr/>
            </p:nvSpPr>
            <p:spPr bwMode="auto">
              <a:xfrm flipH="1">
                <a:off x="3999" y="3444"/>
                <a:ext cx="53"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25" name="Line 2599"/>
              <p:cNvSpPr>
                <a:spLocks noChangeShapeType="1"/>
              </p:cNvSpPr>
              <p:nvPr/>
            </p:nvSpPr>
            <p:spPr bwMode="auto">
              <a:xfrm flipH="1">
                <a:off x="4016" y="3537"/>
                <a:ext cx="36" cy="1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26" name="Line 2600"/>
              <p:cNvSpPr>
                <a:spLocks noChangeShapeType="1"/>
              </p:cNvSpPr>
              <p:nvPr/>
            </p:nvSpPr>
            <p:spPr bwMode="auto">
              <a:xfrm flipH="1">
                <a:off x="4050" y="3630"/>
                <a:ext cx="2" cy="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27" name="Freeform 2601"/>
              <p:cNvSpPr>
                <a:spLocks/>
              </p:cNvSpPr>
              <p:nvPr/>
            </p:nvSpPr>
            <p:spPr bwMode="auto">
              <a:xfrm>
                <a:off x="4139" y="741"/>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8"/>
                    </a:lnTo>
                    <a:lnTo>
                      <a:pt x="23" y="17"/>
                    </a:lnTo>
                    <a:lnTo>
                      <a:pt x="21" y="21"/>
                    </a:lnTo>
                    <a:lnTo>
                      <a:pt x="17" y="22"/>
                    </a:lnTo>
                    <a:lnTo>
                      <a:pt x="12" y="24"/>
                    </a:lnTo>
                    <a:lnTo>
                      <a:pt x="4" y="21"/>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28" name="Freeform 2602"/>
              <p:cNvSpPr>
                <a:spLocks/>
              </p:cNvSpPr>
              <p:nvPr/>
            </p:nvSpPr>
            <p:spPr bwMode="auto">
              <a:xfrm>
                <a:off x="4139" y="834"/>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2" y="0"/>
                    </a:moveTo>
                    <a:lnTo>
                      <a:pt x="17" y="2"/>
                    </a:lnTo>
                    <a:lnTo>
                      <a:pt x="21" y="4"/>
                    </a:lnTo>
                    <a:lnTo>
                      <a:pt x="23" y="7"/>
                    </a:lnTo>
                    <a:lnTo>
                      <a:pt x="23" y="17"/>
                    </a:lnTo>
                    <a:lnTo>
                      <a:pt x="17" y="22"/>
                    </a:lnTo>
                    <a:lnTo>
                      <a:pt x="8" y="22"/>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29" name="Freeform 2603"/>
              <p:cNvSpPr>
                <a:spLocks/>
              </p:cNvSpPr>
              <p:nvPr/>
            </p:nvSpPr>
            <p:spPr bwMode="auto">
              <a:xfrm>
                <a:off x="4139" y="927"/>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2"/>
                  <a:gd name="T38" fmla="*/ 23 w 23"/>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2">
                    <a:moveTo>
                      <a:pt x="12" y="0"/>
                    </a:moveTo>
                    <a:lnTo>
                      <a:pt x="17" y="2"/>
                    </a:lnTo>
                    <a:lnTo>
                      <a:pt x="21" y="3"/>
                    </a:lnTo>
                    <a:lnTo>
                      <a:pt x="23" y="7"/>
                    </a:lnTo>
                    <a:lnTo>
                      <a:pt x="23" y="15"/>
                    </a:lnTo>
                    <a:lnTo>
                      <a:pt x="21" y="18"/>
                    </a:lnTo>
                    <a:lnTo>
                      <a:pt x="17" y="20"/>
                    </a:lnTo>
                    <a:lnTo>
                      <a:pt x="12" y="22"/>
                    </a:lnTo>
                    <a:lnTo>
                      <a:pt x="4" y="18"/>
                    </a:lnTo>
                    <a:lnTo>
                      <a:pt x="0" y="11"/>
                    </a:lnTo>
                    <a:lnTo>
                      <a:pt x="4" y="3"/>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30" name="Freeform 2604"/>
              <p:cNvSpPr>
                <a:spLocks/>
              </p:cNvSpPr>
              <p:nvPr/>
            </p:nvSpPr>
            <p:spPr bwMode="auto">
              <a:xfrm>
                <a:off x="4139" y="1020"/>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1 h 22"/>
                  <a:gd name="T24" fmla="*/ 0 w 23"/>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2"/>
                  <a:gd name="T41" fmla="*/ 23 w 23"/>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2">
                    <a:moveTo>
                      <a:pt x="8" y="0"/>
                    </a:moveTo>
                    <a:lnTo>
                      <a:pt x="17" y="0"/>
                    </a:lnTo>
                    <a:lnTo>
                      <a:pt x="21" y="1"/>
                    </a:lnTo>
                    <a:lnTo>
                      <a:pt x="23" y="5"/>
                    </a:lnTo>
                    <a:lnTo>
                      <a:pt x="23" y="14"/>
                    </a:lnTo>
                    <a:lnTo>
                      <a:pt x="21" y="18"/>
                    </a:lnTo>
                    <a:lnTo>
                      <a:pt x="17" y="20"/>
                    </a:lnTo>
                    <a:lnTo>
                      <a:pt x="12" y="22"/>
                    </a:lnTo>
                    <a:lnTo>
                      <a:pt x="4" y="18"/>
                    </a:lnTo>
                    <a:lnTo>
                      <a:pt x="0" y="11"/>
                    </a:lnTo>
                    <a:lnTo>
                      <a:pt x="2" y="5"/>
                    </a:lnTo>
                    <a:lnTo>
                      <a:pt x="4" y="1"/>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31" name="Freeform 2605"/>
              <p:cNvSpPr>
                <a:spLocks/>
              </p:cNvSpPr>
              <p:nvPr/>
            </p:nvSpPr>
            <p:spPr bwMode="auto">
              <a:xfrm>
                <a:off x="4139" y="1115"/>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1 h 22"/>
                  <a:gd name="T24" fmla="*/ 0 w 23"/>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2"/>
                  <a:gd name="T41" fmla="*/ 23 w 23"/>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2">
                    <a:moveTo>
                      <a:pt x="8" y="0"/>
                    </a:moveTo>
                    <a:lnTo>
                      <a:pt x="17" y="0"/>
                    </a:lnTo>
                    <a:lnTo>
                      <a:pt x="21" y="2"/>
                    </a:lnTo>
                    <a:lnTo>
                      <a:pt x="23" y="6"/>
                    </a:lnTo>
                    <a:lnTo>
                      <a:pt x="23" y="15"/>
                    </a:lnTo>
                    <a:lnTo>
                      <a:pt x="21" y="19"/>
                    </a:lnTo>
                    <a:lnTo>
                      <a:pt x="17" y="21"/>
                    </a:lnTo>
                    <a:lnTo>
                      <a:pt x="12"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32" name="Freeform 2606"/>
              <p:cNvSpPr>
                <a:spLocks/>
              </p:cNvSpPr>
              <p:nvPr/>
            </p:nvSpPr>
            <p:spPr bwMode="auto">
              <a:xfrm>
                <a:off x="4139" y="1207"/>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8"/>
                    </a:lnTo>
                    <a:lnTo>
                      <a:pt x="23" y="17"/>
                    </a:lnTo>
                    <a:lnTo>
                      <a:pt x="21" y="21"/>
                    </a:lnTo>
                    <a:lnTo>
                      <a:pt x="17" y="22"/>
                    </a:lnTo>
                    <a:lnTo>
                      <a:pt x="12" y="24"/>
                    </a:lnTo>
                    <a:lnTo>
                      <a:pt x="4" y="21"/>
                    </a:lnTo>
                    <a:lnTo>
                      <a:pt x="0" y="13"/>
                    </a:lnTo>
                    <a:lnTo>
                      <a:pt x="2" y="8"/>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33" name="Freeform 2607"/>
              <p:cNvSpPr>
                <a:spLocks/>
              </p:cNvSpPr>
              <p:nvPr/>
            </p:nvSpPr>
            <p:spPr bwMode="auto">
              <a:xfrm>
                <a:off x="4139" y="1299"/>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2" y="0"/>
                    </a:moveTo>
                    <a:lnTo>
                      <a:pt x="17" y="2"/>
                    </a:lnTo>
                    <a:lnTo>
                      <a:pt x="21" y="4"/>
                    </a:lnTo>
                    <a:lnTo>
                      <a:pt x="23" y="7"/>
                    </a:lnTo>
                    <a:lnTo>
                      <a:pt x="23" y="17"/>
                    </a:lnTo>
                    <a:lnTo>
                      <a:pt x="17" y="22"/>
                    </a:lnTo>
                    <a:lnTo>
                      <a:pt x="8" y="22"/>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34" name="Freeform 2608"/>
              <p:cNvSpPr>
                <a:spLocks/>
              </p:cNvSpPr>
              <p:nvPr/>
            </p:nvSpPr>
            <p:spPr bwMode="auto">
              <a:xfrm>
                <a:off x="4139" y="1392"/>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2" y="0"/>
                    </a:moveTo>
                    <a:lnTo>
                      <a:pt x="17" y="2"/>
                    </a:lnTo>
                    <a:lnTo>
                      <a:pt x="21" y="3"/>
                    </a:lnTo>
                    <a:lnTo>
                      <a:pt x="23" y="7"/>
                    </a:lnTo>
                    <a:lnTo>
                      <a:pt x="23" y="16"/>
                    </a:lnTo>
                    <a:lnTo>
                      <a:pt x="17" y="22"/>
                    </a:lnTo>
                    <a:lnTo>
                      <a:pt x="8" y="22"/>
                    </a:lnTo>
                    <a:lnTo>
                      <a:pt x="2" y="16"/>
                    </a:lnTo>
                    <a:lnTo>
                      <a:pt x="0" y="11"/>
                    </a:lnTo>
                    <a:lnTo>
                      <a:pt x="4" y="3"/>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35" name="Freeform 2609"/>
              <p:cNvSpPr>
                <a:spLocks/>
              </p:cNvSpPr>
              <p:nvPr/>
            </p:nvSpPr>
            <p:spPr bwMode="auto">
              <a:xfrm>
                <a:off x="4139" y="1485"/>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2"/>
                  <a:gd name="T38" fmla="*/ 23 w 23"/>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2">
                    <a:moveTo>
                      <a:pt x="12" y="0"/>
                    </a:moveTo>
                    <a:lnTo>
                      <a:pt x="17" y="1"/>
                    </a:lnTo>
                    <a:lnTo>
                      <a:pt x="21" y="3"/>
                    </a:lnTo>
                    <a:lnTo>
                      <a:pt x="23" y="7"/>
                    </a:lnTo>
                    <a:lnTo>
                      <a:pt x="23" y="14"/>
                    </a:lnTo>
                    <a:lnTo>
                      <a:pt x="21" y="18"/>
                    </a:lnTo>
                    <a:lnTo>
                      <a:pt x="17" y="20"/>
                    </a:lnTo>
                    <a:lnTo>
                      <a:pt x="12" y="22"/>
                    </a:lnTo>
                    <a:lnTo>
                      <a:pt x="4" y="18"/>
                    </a:lnTo>
                    <a:lnTo>
                      <a:pt x="0" y="11"/>
                    </a:lnTo>
                    <a:lnTo>
                      <a:pt x="4" y="3"/>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36" name="Freeform 2610"/>
              <p:cNvSpPr>
                <a:spLocks/>
              </p:cNvSpPr>
              <p:nvPr/>
            </p:nvSpPr>
            <p:spPr bwMode="auto">
              <a:xfrm>
                <a:off x="4139" y="1578"/>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w 23"/>
                  <a:gd name="T21" fmla="*/ 0 h 23"/>
                  <a:gd name="T22" fmla="*/ 0 w 23"/>
                  <a:gd name="T23" fmla="*/ 0 h 23"/>
                  <a:gd name="T24" fmla="*/ 0 w 23"/>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3"/>
                  <a:gd name="T41" fmla="*/ 23 w 23"/>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3">
                    <a:moveTo>
                      <a:pt x="8" y="0"/>
                    </a:moveTo>
                    <a:lnTo>
                      <a:pt x="17" y="0"/>
                    </a:lnTo>
                    <a:lnTo>
                      <a:pt x="21" y="2"/>
                    </a:lnTo>
                    <a:lnTo>
                      <a:pt x="23" y="6"/>
                    </a:lnTo>
                    <a:lnTo>
                      <a:pt x="23" y="15"/>
                    </a:lnTo>
                    <a:lnTo>
                      <a:pt x="21" y="19"/>
                    </a:lnTo>
                    <a:lnTo>
                      <a:pt x="17" y="21"/>
                    </a:lnTo>
                    <a:lnTo>
                      <a:pt x="12" y="23"/>
                    </a:lnTo>
                    <a:lnTo>
                      <a:pt x="4" y="19"/>
                    </a:lnTo>
                    <a:lnTo>
                      <a:pt x="0" y="12"/>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37" name="Freeform 2611"/>
              <p:cNvSpPr>
                <a:spLocks/>
              </p:cNvSpPr>
              <p:nvPr/>
            </p:nvSpPr>
            <p:spPr bwMode="auto">
              <a:xfrm>
                <a:off x="4139" y="1670"/>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8"/>
                    </a:lnTo>
                    <a:lnTo>
                      <a:pt x="23" y="17"/>
                    </a:lnTo>
                    <a:lnTo>
                      <a:pt x="21" y="21"/>
                    </a:lnTo>
                    <a:lnTo>
                      <a:pt x="17" y="23"/>
                    </a:lnTo>
                    <a:lnTo>
                      <a:pt x="12" y="24"/>
                    </a:lnTo>
                    <a:lnTo>
                      <a:pt x="4" y="21"/>
                    </a:lnTo>
                    <a:lnTo>
                      <a:pt x="0" y="13"/>
                    </a:lnTo>
                    <a:lnTo>
                      <a:pt x="2" y="8"/>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38" name="Freeform 2612"/>
              <p:cNvSpPr>
                <a:spLocks/>
              </p:cNvSpPr>
              <p:nvPr/>
            </p:nvSpPr>
            <p:spPr bwMode="auto">
              <a:xfrm>
                <a:off x="4139" y="1763"/>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8"/>
                    </a:lnTo>
                    <a:lnTo>
                      <a:pt x="23" y="17"/>
                    </a:lnTo>
                    <a:lnTo>
                      <a:pt x="21" y="21"/>
                    </a:lnTo>
                    <a:lnTo>
                      <a:pt x="17" y="22"/>
                    </a:lnTo>
                    <a:lnTo>
                      <a:pt x="12" y="24"/>
                    </a:lnTo>
                    <a:lnTo>
                      <a:pt x="4" y="21"/>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39" name="Freeform 2613"/>
              <p:cNvSpPr>
                <a:spLocks/>
              </p:cNvSpPr>
              <p:nvPr/>
            </p:nvSpPr>
            <p:spPr bwMode="auto">
              <a:xfrm>
                <a:off x="4139" y="1858"/>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2" y="0"/>
                    </a:moveTo>
                    <a:lnTo>
                      <a:pt x="17" y="2"/>
                    </a:lnTo>
                    <a:lnTo>
                      <a:pt x="21" y="3"/>
                    </a:lnTo>
                    <a:lnTo>
                      <a:pt x="23" y="7"/>
                    </a:lnTo>
                    <a:lnTo>
                      <a:pt x="23" y="16"/>
                    </a:lnTo>
                    <a:lnTo>
                      <a:pt x="17" y="22"/>
                    </a:lnTo>
                    <a:lnTo>
                      <a:pt x="8" y="22"/>
                    </a:lnTo>
                    <a:lnTo>
                      <a:pt x="2" y="16"/>
                    </a:lnTo>
                    <a:lnTo>
                      <a:pt x="0" y="11"/>
                    </a:lnTo>
                    <a:lnTo>
                      <a:pt x="4" y="3"/>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40" name="Freeform 2614"/>
              <p:cNvSpPr>
                <a:spLocks/>
              </p:cNvSpPr>
              <p:nvPr/>
            </p:nvSpPr>
            <p:spPr bwMode="auto">
              <a:xfrm>
                <a:off x="4139" y="1951"/>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w 23"/>
                  <a:gd name="T21" fmla="*/ 0 h 23"/>
                  <a:gd name="T22" fmla="*/ 0 w 23"/>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3"/>
                  <a:gd name="T38" fmla="*/ 23 w 23"/>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3">
                    <a:moveTo>
                      <a:pt x="12" y="0"/>
                    </a:moveTo>
                    <a:lnTo>
                      <a:pt x="17" y="2"/>
                    </a:lnTo>
                    <a:lnTo>
                      <a:pt x="21" y="4"/>
                    </a:lnTo>
                    <a:lnTo>
                      <a:pt x="23" y="8"/>
                    </a:lnTo>
                    <a:lnTo>
                      <a:pt x="23" y="15"/>
                    </a:lnTo>
                    <a:lnTo>
                      <a:pt x="21" y="19"/>
                    </a:lnTo>
                    <a:lnTo>
                      <a:pt x="17" y="21"/>
                    </a:lnTo>
                    <a:lnTo>
                      <a:pt x="12" y="23"/>
                    </a:lnTo>
                    <a:lnTo>
                      <a:pt x="4" y="19"/>
                    </a:lnTo>
                    <a:lnTo>
                      <a:pt x="0" y="12"/>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41" name="Freeform 2615"/>
              <p:cNvSpPr>
                <a:spLocks/>
              </p:cNvSpPr>
              <p:nvPr/>
            </p:nvSpPr>
            <p:spPr bwMode="auto">
              <a:xfrm>
                <a:off x="4139" y="2044"/>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w 23"/>
                  <a:gd name="T21" fmla="*/ 0 h 23"/>
                  <a:gd name="T22" fmla="*/ 0 w 23"/>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3"/>
                  <a:gd name="T38" fmla="*/ 23 w 23"/>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3">
                    <a:moveTo>
                      <a:pt x="12" y="0"/>
                    </a:moveTo>
                    <a:lnTo>
                      <a:pt x="17" y="2"/>
                    </a:lnTo>
                    <a:lnTo>
                      <a:pt x="21" y="4"/>
                    </a:lnTo>
                    <a:lnTo>
                      <a:pt x="23" y="8"/>
                    </a:lnTo>
                    <a:lnTo>
                      <a:pt x="23" y="15"/>
                    </a:lnTo>
                    <a:lnTo>
                      <a:pt x="21" y="19"/>
                    </a:lnTo>
                    <a:lnTo>
                      <a:pt x="17" y="21"/>
                    </a:lnTo>
                    <a:lnTo>
                      <a:pt x="12" y="23"/>
                    </a:lnTo>
                    <a:lnTo>
                      <a:pt x="4" y="19"/>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42" name="Freeform 2616"/>
              <p:cNvSpPr>
                <a:spLocks/>
              </p:cNvSpPr>
              <p:nvPr/>
            </p:nvSpPr>
            <p:spPr bwMode="auto">
              <a:xfrm>
                <a:off x="4139" y="2137"/>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1 h 22"/>
                  <a:gd name="T24" fmla="*/ 0 w 23"/>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2"/>
                  <a:gd name="T41" fmla="*/ 23 w 23"/>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2">
                    <a:moveTo>
                      <a:pt x="8" y="0"/>
                    </a:moveTo>
                    <a:lnTo>
                      <a:pt x="17" y="0"/>
                    </a:lnTo>
                    <a:lnTo>
                      <a:pt x="21" y="2"/>
                    </a:lnTo>
                    <a:lnTo>
                      <a:pt x="23" y="6"/>
                    </a:lnTo>
                    <a:lnTo>
                      <a:pt x="23" y="15"/>
                    </a:lnTo>
                    <a:lnTo>
                      <a:pt x="21" y="19"/>
                    </a:lnTo>
                    <a:lnTo>
                      <a:pt x="17" y="21"/>
                    </a:lnTo>
                    <a:lnTo>
                      <a:pt x="12"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43" name="Freeform 2617"/>
              <p:cNvSpPr>
                <a:spLocks/>
              </p:cNvSpPr>
              <p:nvPr/>
            </p:nvSpPr>
            <p:spPr bwMode="auto">
              <a:xfrm>
                <a:off x="4139" y="2229"/>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1 h 24"/>
                  <a:gd name="T22" fmla="*/ 0 w 23"/>
                  <a:gd name="T23" fmla="*/ 1 h 24"/>
                  <a:gd name="T24" fmla="*/ 0 w 23"/>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4"/>
                  <a:gd name="T41" fmla="*/ 23 w 23"/>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4">
                    <a:moveTo>
                      <a:pt x="12" y="0"/>
                    </a:moveTo>
                    <a:lnTo>
                      <a:pt x="17" y="2"/>
                    </a:lnTo>
                    <a:lnTo>
                      <a:pt x="21" y="4"/>
                    </a:lnTo>
                    <a:lnTo>
                      <a:pt x="23" y="8"/>
                    </a:lnTo>
                    <a:lnTo>
                      <a:pt x="23" y="17"/>
                    </a:lnTo>
                    <a:lnTo>
                      <a:pt x="21" y="21"/>
                    </a:lnTo>
                    <a:lnTo>
                      <a:pt x="17" y="22"/>
                    </a:lnTo>
                    <a:lnTo>
                      <a:pt x="12" y="24"/>
                    </a:lnTo>
                    <a:lnTo>
                      <a:pt x="4" y="21"/>
                    </a:lnTo>
                    <a:lnTo>
                      <a:pt x="0" y="13"/>
                    </a:lnTo>
                    <a:lnTo>
                      <a:pt x="2" y="8"/>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44" name="Freeform 2618"/>
              <p:cNvSpPr>
                <a:spLocks/>
              </p:cNvSpPr>
              <p:nvPr/>
            </p:nvSpPr>
            <p:spPr bwMode="auto">
              <a:xfrm>
                <a:off x="4139" y="2321"/>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1 h 22"/>
                  <a:gd name="T22" fmla="*/ 0 w 23"/>
                  <a:gd name="T23" fmla="*/ 1 h 22"/>
                  <a:gd name="T24" fmla="*/ 0 w 23"/>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2"/>
                  <a:gd name="T41" fmla="*/ 23 w 23"/>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2">
                    <a:moveTo>
                      <a:pt x="12" y="0"/>
                    </a:moveTo>
                    <a:lnTo>
                      <a:pt x="17" y="2"/>
                    </a:lnTo>
                    <a:lnTo>
                      <a:pt x="21" y="4"/>
                    </a:lnTo>
                    <a:lnTo>
                      <a:pt x="23" y="7"/>
                    </a:lnTo>
                    <a:lnTo>
                      <a:pt x="23" y="17"/>
                    </a:lnTo>
                    <a:lnTo>
                      <a:pt x="21" y="20"/>
                    </a:lnTo>
                    <a:lnTo>
                      <a:pt x="17" y="22"/>
                    </a:lnTo>
                    <a:lnTo>
                      <a:pt x="8" y="22"/>
                    </a:lnTo>
                    <a:lnTo>
                      <a:pt x="4" y="20"/>
                    </a:lnTo>
                    <a:lnTo>
                      <a:pt x="2" y="17"/>
                    </a:lnTo>
                    <a:lnTo>
                      <a:pt x="0" y="11"/>
                    </a:lnTo>
                    <a:lnTo>
                      <a:pt x="4" y="4"/>
                    </a:lnTo>
                    <a:lnTo>
                      <a:pt x="12"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45" name="Line 2619"/>
              <p:cNvSpPr>
                <a:spLocks noChangeShapeType="1"/>
              </p:cNvSpPr>
              <p:nvPr/>
            </p:nvSpPr>
            <p:spPr bwMode="auto">
              <a:xfrm flipV="1">
                <a:off x="4144" y="2418"/>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46" name="Line 2620"/>
              <p:cNvSpPr>
                <a:spLocks noChangeShapeType="1"/>
              </p:cNvSpPr>
              <p:nvPr/>
            </p:nvSpPr>
            <p:spPr bwMode="auto">
              <a:xfrm flipH="1">
                <a:off x="4142" y="251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47" name="Line 2621"/>
              <p:cNvSpPr>
                <a:spLocks noChangeShapeType="1"/>
              </p:cNvSpPr>
              <p:nvPr/>
            </p:nvSpPr>
            <p:spPr bwMode="auto">
              <a:xfrm flipV="1">
                <a:off x="4144" y="2606"/>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48" name="Line 2622"/>
              <p:cNvSpPr>
                <a:spLocks noChangeShapeType="1"/>
              </p:cNvSpPr>
              <p:nvPr/>
            </p:nvSpPr>
            <p:spPr bwMode="auto">
              <a:xfrm flipH="1" flipV="1">
                <a:off x="4137" y="2697"/>
                <a:ext cx="7"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49" name="Line 2623"/>
              <p:cNvSpPr>
                <a:spLocks noChangeShapeType="1"/>
              </p:cNvSpPr>
              <p:nvPr/>
            </p:nvSpPr>
            <p:spPr bwMode="auto">
              <a:xfrm flipV="1">
                <a:off x="4144" y="2681"/>
                <a:ext cx="29" cy="11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50" name="Line 2624"/>
              <p:cNvSpPr>
                <a:spLocks noChangeShapeType="1"/>
              </p:cNvSpPr>
              <p:nvPr/>
            </p:nvSpPr>
            <p:spPr bwMode="auto">
              <a:xfrm flipV="1">
                <a:off x="4144" y="2648"/>
                <a:ext cx="161" cy="23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51" name="Line 2625"/>
              <p:cNvSpPr>
                <a:spLocks noChangeShapeType="1"/>
              </p:cNvSpPr>
              <p:nvPr/>
            </p:nvSpPr>
            <p:spPr bwMode="auto">
              <a:xfrm flipV="1">
                <a:off x="4144" y="2869"/>
                <a:ext cx="80" cy="10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52" name="Line 2626"/>
              <p:cNvSpPr>
                <a:spLocks noChangeShapeType="1"/>
              </p:cNvSpPr>
              <p:nvPr/>
            </p:nvSpPr>
            <p:spPr bwMode="auto">
              <a:xfrm flipH="1">
                <a:off x="4128" y="3071"/>
                <a:ext cx="16" cy="3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53" name="Line 2627"/>
              <p:cNvSpPr>
                <a:spLocks noChangeShapeType="1"/>
              </p:cNvSpPr>
              <p:nvPr/>
            </p:nvSpPr>
            <p:spPr bwMode="auto">
              <a:xfrm flipV="1">
                <a:off x="4144" y="3151"/>
                <a:ext cx="40"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54" name="Line 2628"/>
              <p:cNvSpPr>
                <a:spLocks noChangeShapeType="1"/>
              </p:cNvSpPr>
              <p:nvPr/>
            </p:nvSpPr>
            <p:spPr bwMode="auto">
              <a:xfrm flipV="1">
                <a:off x="4144" y="3200"/>
                <a:ext cx="70" cy="5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55" name="Line 2629"/>
              <p:cNvSpPr>
                <a:spLocks noChangeShapeType="1"/>
              </p:cNvSpPr>
              <p:nvPr/>
            </p:nvSpPr>
            <p:spPr bwMode="auto">
              <a:xfrm flipV="1">
                <a:off x="4144" y="3317"/>
                <a:ext cx="27" cy="3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56" name="Line 2630"/>
              <p:cNvSpPr>
                <a:spLocks noChangeShapeType="1"/>
              </p:cNvSpPr>
              <p:nvPr/>
            </p:nvSpPr>
            <p:spPr bwMode="auto">
              <a:xfrm flipH="1">
                <a:off x="4124" y="3444"/>
                <a:ext cx="20" cy="1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57" name="Line 2631"/>
              <p:cNvSpPr>
                <a:spLocks noChangeShapeType="1"/>
              </p:cNvSpPr>
              <p:nvPr/>
            </p:nvSpPr>
            <p:spPr bwMode="auto">
              <a:xfrm flipH="1">
                <a:off x="4093" y="3537"/>
                <a:ext cx="51" cy="5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58" name="Line 2632"/>
              <p:cNvSpPr>
                <a:spLocks noChangeShapeType="1"/>
              </p:cNvSpPr>
              <p:nvPr/>
            </p:nvSpPr>
            <p:spPr bwMode="auto">
              <a:xfrm flipH="1">
                <a:off x="4117" y="3630"/>
                <a:ext cx="27" cy="4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59" name="Freeform 2633"/>
              <p:cNvSpPr>
                <a:spLocks/>
              </p:cNvSpPr>
              <p:nvPr/>
            </p:nvSpPr>
            <p:spPr bwMode="auto">
              <a:xfrm>
                <a:off x="4232"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1 w 22"/>
                  <a:gd name="T19" fmla="*/ 1 h 24"/>
                  <a:gd name="T20" fmla="*/ 0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60" name="Freeform 2634"/>
              <p:cNvSpPr>
                <a:spLocks/>
              </p:cNvSpPr>
              <p:nvPr/>
            </p:nvSpPr>
            <p:spPr bwMode="auto">
              <a:xfrm>
                <a:off x="4232" y="834"/>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4"/>
                    </a:lnTo>
                    <a:lnTo>
                      <a:pt x="22" y="7"/>
                    </a:lnTo>
                    <a:lnTo>
                      <a:pt x="22"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61" name="Freeform 2635"/>
              <p:cNvSpPr>
                <a:spLocks/>
              </p:cNvSpPr>
              <p:nvPr/>
            </p:nvSpPr>
            <p:spPr bwMode="auto">
              <a:xfrm>
                <a:off x="4232"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2"/>
                    </a:lnTo>
                    <a:lnTo>
                      <a:pt x="21" y="3"/>
                    </a:lnTo>
                    <a:lnTo>
                      <a:pt x="22" y="7"/>
                    </a:lnTo>
                    <a:lnTo>
                      <a:pt x="22" y="15"/>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62" name="Freeform 2636"/>
              <p:cNvSpPr>
                <a:spLocks/>
              </p:cNvSpPr>
              <p:nvPr/>
            </p:nvSpPr>
            <p:spPr bwMode="auto">
              <a:xfrm>
                <a:off x="4232" y="1020"/>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1"/>
                    </a:lnTo>
                    <a:lnTo>
                      <a:pt x="22" y="5"/>
                    </a:lnTo>
                    <a:lnTo>
                      <a:pt x="22" y="14"/>
                    </a:lnTo>
                    <a:lnTo>
                      <a:pt x="21" y="18"/>
                    </a:lnTo>
                    <a:lnTo>
                      <a:pt x="17" y="20"/>
                    </a:lnTo>
                    <a:lnTo>
                      <a:pt x="11" y="22"/>
                    </a:lnTo>
                    <a:lnTo>
                      <a:pt x="4" y="18"/>
                    </a:lnTo>
                    <a:lnTo>
                      <a:pt x="0" y="11"/>
                    </a:lnTo>
                    <a:lnTo>
                      <a:pt x="2" y="5"/>
                    </a:lnTo>
                    <a:lnTo>
                      <a:pt x="4" y="1"/>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63" name="Freeform 2637"/>
              <p:cNvSpPr>
                <a:spLocks/>
              </p:cNvSpPr>
              <p:nvPr/>
            </p:nvSpPr>
            <p:spPr bwMode="auto">
              <a:xfrm>
                <a:off x="4232" y="1115"/>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2"/>
                    </a:lnTo>
                    <a:lnTo>
                      <a:pt x="22" y="6"/>
                    </a:lnTo>
                    <a:lnTo>
                      <a:pt x="22" y="15"/>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64" name="Freeform 2638"/>
              <p:cNvSpPr>
                <a:spLocks/>
              </p:cNvSpPr>
              <p:nvPr/>
            </p:nvSpPr>
            <p:spPr bwMode="auto">
              <a:xfrm>
                <a:off x="4232" y="1207"/>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65" name="Freeform 2639"/>
              <p:cNvSpPr>
                <a:spLocks/>
              </p:cNvSpPr>
              <p:nvPr/>
            </p:nvSpPr>
            <p:spPr bwMode="auto">
              <a:xfrm>
                <a:off x="4232" y="1299"/>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4"/>
                    </a:lnTo>
                    <a:lnTo>
                      <a:pt x="22" y="7"/>
                    </a:lnTo>
                    <a:lnTo>
                      <a:pt x="22"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66" name="Freeform 2640"/>
              <p:cNvSpPr>
                <a:spLocks/>
              </p:cNvSpPr>
              <p:nvPr/>
            </p:nvSpPr>
            <p:spPr bwMode="auto">
              <a:xfrm>
                <a:off x="4232" y="1392"/>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3"/>
                    </a:lnTo>
                    <a:lnTo>
                      <a:pt x="22" y="7"/>
                    </a:lnTo>
                    <a:lnTo>
                      <a:pt x="22"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67" name="Freeform 2641"/>
              <p:cNvSpPr>
                <a:spLocks/>
              </p:cNvSpPr>
              <p:nvPr/>
            </p:nvSpPr>
            <p:spPr bwMode="auto">
              <a:xfrm>
                <a:off x="4232"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1"/>
                    </a:lnTo>
                    <a:lnTo>
                      <a:pt x="21" y="3"/>
                    </a:lnTo>
                    <a:lnTo>
                      <a:pt x="22" y="7"/>
                    </a:lnTo>
                    <a:lnTo>
                      <a:pt x="22" y="14"/>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68" name="Freeform 2642"/>
              <p:cNvSpPr>
                <a:spLocks/>
              </p:cNvSpPr>
              <p:nvPr/>
            </p:nvSpPr>
            <p:spPr bwMode="auto">
              <a:xfrm>
                <a:off x="4232"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1 w 22"/>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3"/>
                  <a:gd name="T41" fmla="*/ 22 w 2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3">
                    <a:moveTo>
                      <a:pt x="8" y="0"/>
                    </a:moveTo>
                    <a:lnTo>
                      <a:pt x="17" y="0"/>
                    </a:lnTo>
                    <a:lnTo>
                      <a:pt x="21" y="2"/>
                    </a:lnTo>
                    <a:lnTo>
                      <a:pt x="22" y="6"/>
                    </a:lnTo>
                    <a:lnTo>
                      <a:pt x="22" y="15"/>
                    </a:lnTo>
                    <a:lnTo>
                      <a:pt x="21" y="19"/>
                    </a:lnTo>
                    <a:lnTo>
                      <a:pt x="17" y="21"/>
                    </a:lnTo>
                    <a:lnTo>
                      <a:pt x="11" y="23"/>
                    </a:lnTo>
                    <a:lnTo>
                      <a:pt x="4" y="19"/>
                    </a:lnTo>
                    <a:lnTo>
                      <a:pt x="0" y="12"/>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69" name="Freeform 2643"/>
              <p:cNvSpPr>
                <a:spLocks/>
              </p:cNvSpPr>
              <p:nvPr/>
            </p:nvSpPr>
            <p:spPr bwMode="auto">
              <a:xfrm>
                <a:off x="4232"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3"/>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70" name="Freeform 2644"/>
              <p:cNvSpPr>
                <a:spLocks/>
              </p:cNvSpPr>
              <p:nvPr/>
            </p:nvSpPr>
            <p:spPr bwMode="auto">
              <a:xfrm>
                <a:off x="4232"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1 w 22"/>
                  <a:gd name="T19" fmla="*/ 1 h 24"/>
                  <a:gd name="T20" fmla="*/ 0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71" name="Freeform 2645"/>
              <p:cNvSpPr>
                <a:spLocks/>
              </p:cNvSpPr>
              <p:nvPr/>
            </p:nvSpPr>
            <p:spPr bwMode="auto">
              <a:xfrm>
                <a:off x="4232"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3"/>
                    </a:lnTo>
                    <a:lnTo>
                      <a:pt x="22" y="7"/>
                    </a:lnTo>
                    <a:lnTo>
                      <a:pt x="22"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72" name="Freeform 2646"/>
              <p:cNvSpPr>
                <a:spLocks/>
              </p:cNvSpPr>
              <p:nvPr/>
            </p:nvSpPr>
            <p:spPr bwMode="auto">
              <a:xfrm>
                <a:off x="4232"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73" name="Freeform 2647"/>
              <p:cNvSpPr>
                <a:spLocks/>
              </p:cNvSpPr>
              <p:nvPr/>
            </p:nvSpPr>
            <p:spPr bwMode="auto">
              <a:xfrm>
                <a:off x="4232"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74" name="Freeform 2648"/>
              <p:cNvSpPr>
                <a:spLocks/>
              </p:cNvSpPr>
              <p:nvPr/>
            </p:nvSpPr>
            <p:spPr bwMode="auto">
              <a:xfrm>
                <a:off x="4232"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2"/>
                    </a:lnTo>
                    <a:lnTo>
                      <a:pt x="22" y="6"/>
                    </a:lnTo>
                    <a:lnTo>
                      <a:pt x="22" y="15"/>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75" name="Freeform 2649"/>
              <p:cNvSpPr>
                <a:spLocks/>
              </p:cNvSpPr>
              <p:nvPr/>
            </p:nvSpPr>
            <p:spPr bwMode="auto">
              <a:xfrm>
                <a:off x="4232"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76" name="Freeform 2650"/>
              <p:cNvSpPr>
                <a:spLocks/>
              </p:cNvSpPr>
              <p:nvPr/>
            </p:nvSpPr>
            <p:spPr bwMode="auto">
              <a:xfrm>
                <a:off x="4232"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1 w 22"/>
                  <a:gd name="T19" fmla="*/ 1 h 22"/>
                  <a:gd name="T20" fmla="*/ 0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7" y="2"/>
                    </a:lnTo>
                    <a:lnTo>
                      <a:pt x="21" y="4"/>
                    </a:lnTo>
                    <a:lnTo>
                      <a:pt x="22" y="7"/>
                    </a:lnTo>
                    <a:lnTo>
                      <a:pt x="22" y="17"/>
                    </a:lnTo>
                    <a:lnTo>
                      <a:pt x="21" y="20"/>
                    </a:lnTo>
                    <a:lnTo>
                      <a:pt x="17" y="22"/>
                    </a:lnTo>
                    <a:lnTo>
                      <a:pt x="8" y="22"/>
                    </a:lnTo>
                    <a:lnTo>
                      <a:pt x="4" y="20"/>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77" name="Freeform 2651"/>
              <p:cNvSpPr>
                <a:spLocks/>
              </p:cNvSpPr>
              <p:nvPr/>
            </p:nvSpPr>
            <p:spPr bwMode="auto">
              <a:xfrm>
                <a:off x="4232" y="2414"/>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1 w 22"/>
                  <a:gd name="T19" fmla="*/ 1 h 22"/>
                  <a:gd name="T20" fmla="*/ 0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7" y="2"/>
                    </a:lnTo>
                    <a:lnTo>
                      <a:pt x="21" y="3"/>
                    </a:lnTo>
                    <a:lnTo>
                      <a:pt x="22" y="7"/>
                    </a:lnTo>
                    <a:lnTo>
                      <a:pt x="22" y="16"/>
                    </a:lnTo>
                    <a:lnTo>
                      <a:pt x="21" y="20"/>
                    </a:lnTo>
                    <a:lnTo>
                      <a:pt x="17" y="22"/>
                    </a:lnTo>
                    <a:lnTo>
                      <a:pt x="8" y="22"/>
                    </a:lnTo>
                    <a:lnTo>
                      <a:pt x="4" y="20"/>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78" name="Line 2652"/>
              <p:cNvSpPr>
                <a:spLocks noChangeShapeType="1"/>
              </p:cNvSpPr>
              <p:nvPr/>
            </p:nvSpPr>
            <p:spPr bwMode="auto">
              <a:xfrm>
                <a:off x="4237" y="2513"/>
                <a:ext cx="2"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79" name="Line 2653"/>
              <p:cNvSpPr>
                <a:spLocks noChangeShapeType="1"/>
              </p:cNvSpPr>
              <p:nvPr/>
            </p:nvSpPr>
            <p:spPr bwMode="auto">
              <a:xfrm flipV="1">
                <a:off x="4237" y="2602"/>
                <a:ext cx="0"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80" name="Line 2654"/>
              <p:cNvSpPr>
                <a:spLocks noChangeShapeType="1"/>
              </p:cNvSpPr>
              <p:nvPr/>
            </p:nvSpPr>
            <p:spPr bwMode="auto">
              <a:xfrm>
                <a:off x="4237" y="2701"/>
                <a:ext cx="4"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81" name="Line 2655"/>
              <p:cNvSpPr>
                <a:spLocks noChangeShapeType="1"/>
              </p:cNvSpPr>
              <p:nvPr/>
            </p:nvSpPr>
            <p:spPr bwMode="auto">
              <a:xfrm flipV="1">
                <a:off x="4237" y="2787"/>
                <a:ext cx="4"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82" name="Line 2656"/>
              <p:cNvSpPr>
                <a:spLocks noChangeShapeType="1"/>
              </p:cNvSpPr>
              <p:nvPr/>
            </p:nvSpPr>
            <p:spPr bwMode="auto">
              <a:xfrm flipV="1">
                <a:off x="4237" y="2736"/>
                <a:ext cx="112" cy="149"/>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83" name="Line 2657"/>
              <p:cNvSpPr>
                <a:spLocks noChangeShapeType="1"/>
              </p:cNvSpPr>
              <p:nvPr/>
            </p:nvSpPr>
            <p:spPr bwMode="auto">
              <a:xfrm flipV="1">
                <a:off x="4237" y="2770"/>
                <a:ext cx="172" cy="20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84" name="Line 2658"/>
              <p:cNvSpPr>
                <a:spLocks noChangeShapeType="1"/>
              </p:cNvSpPr>
              <p:nvPr/>
            </p:nvSpPr>
            <p:spPr bwMode="auto">
              <a:xfrm flipV="1">
                <a:off x="4237" y="3005"/>
                <a:ext cx="40" cy="6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85" name="Line 2659"/>
              <p:cNvSpPr>
                <a:spLocks noChangeShapeType="1"/>
              </p:cNvSpPr>
              <p:nvPr/>
            </p:nvSpPr>
            <p:spPr bwMode="auto">
              <a:xfrm flipH="1">
                <a:off x="4224" y="3164"/>
                <a:ext cx="13"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86" name="Line 2660"/>
              <p:cNvSpPr>
                <a:spLocks noChangeShapeType="1"/>
              </p:cNvSpPr>
              <p:nvPr/>
            </p:nvSpPr>
            <p:spPr bwMode="auto">
              <a:xfrm flipV="1">
                <a:off x="4237" y="3235"/>
                <a:ext cx="36"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87" name="Line 2661"/>
              <p:cNvSpPr>
                <a:spLocks noChangeShapeType="1"/>
              </p:cNvSpPr>
              <p:nvPr/>
            </p:nvSpPr>
            <p:spPr bwMode="auto">
              <a:xfrm flipV="1">
                <a:off x="4237" y="3305"/>
                <a:ext cx="64" cy="4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88" name="Line 2662"/>
              <p:cNvSpPr>
                <a:spLocks noChangeShapeType="1"/>
              </p:cNvSpPr>
              <p:nvPr/>
            </p:nvSpPr>
            <p:spPr bwMode="auto">
              <a:xfrm flipV="1">
                <a:off x="4237" y="3404"/>
                <a:ext cx="55"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89" name="Line 2663"/>
              <p:cNvSpPr>
                <a:spLocks noChangeShapeType="1"/>
              </p:cNvSpPr>
              <p:nvPr/>
            </p:nvSpPr>
            <p:spPr bwMode="auto">
              <a:xfrm>
                <a:off x="4237" y="3537"/>
                <a:ext cx="21"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90" name="Line 2664"/>
              <p:cNvSpPr>
                <a:spLocks noChangeShapeType="1"/>
              </p:cNvSpPr>
              <p:nvPr/>
            </p:nvSpPr>
            <p:spPr bwMode="auto">
              <a:xfrm flipH="1">
                <a:off x="4224" y="3630"/>
                <a:ext cx="13" cy="4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291" name="Freeform 2665"/>
              <p:cNvSpPr>
                <a:spLocks/>
              </p:cNvSpPr>
              <p:nvPr/>
            </p:nvSpPr>
            <p:spPr bwMode="auto">
              <a:xfrm>
                <a:off x="4324" y="741"/>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2" y="11"/>
                    </a:lnTo>
                    <a:lnTo>
                      <a:pt x="20" y="17"/>
                    </a:lnTo>
                    <a:lnTo>
                      <a:pt x="19" y="21"/>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92" name="Freeform 2666"/>
              <p:cNvSpPr>
                <a:spLocks/>
              </p:cNvSpPr>
              <p:nvPr/>
            </p:nvSpPr>
            <p:spPr bwMode="auto">
              <a:xfrm>
                <a:off x="4324" y="834"/>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9" y="4"/>
                    </a:lnTo>
                    <a:lnTo>
                      <a:pt x="22" y="11"/>
                    </a:lnTo>
                    <a:lnTo>
                      <a:pt x="20" y="17"/>
                    </a:lnTo>
                    <a:lnTo>
                      <a:pt x="15" y="22"/>
                    </a:lnTo>
                    <a:lnTo>
                      <a:pt x="7"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93" name="Freeform 2667"/>
              <p:cNvSpPr>
                <a:spLocks/>
              </p:cNvSpPr>
              <p:nvPr/>
            </p:nvSpPr>
            <p:spPr bwMode="auto">
              <a:xfrm>
                <a:off x="4324" y="927"/>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9" y="3"/>
                    </a:lnTo>
                    <a:lnTo>
                      <a:pt x="22" y="11"/>
                    </a:lnTo>
                    <a:lnTo>
                      <a:pt x="19" y="18"/>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94" name="Freeform 2668"/>
              <p:cNvSpPr>
                <a:spLocks/>
              </p:cNvSpPr>
              <p:nvPr/>
            </p:nvSpPr>
            <p:spPr bwMode="auto">
              <a:xfrm>
                <a:off x="4324" y="1020"/>
                <a:ext cx="12"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9" y="1"/>
                    </a:lnTo>
                    <a:lnTo>
                      <a:pt x="20" y="5"/>
                    </a:lnTo>
                    <a:lnTo>
                      <a:pt x="22" y="11"/>
                    </a:lnTo>
                    <a:lnTo>
                      <a:pt x="19" y="18"/>
                    </a:lnTo>
                    <a:lnTo>
                      <a:pt x="11" y="22"/>
                    </a:lnTo>
                    <a:lnTo>
                      <a:pt x="4" y="18"/>
                    </a:lnTo>
                    <a:lnTo>
                      <a:pt x="0" y="11"/>
                    </a:lnTo>
                    <a:lnTo>
                      <a:pt x="2" y="5"/>
                    </a:lnTo>
                    <a:lnTo>
                      <a:pt x="4" y="1"/>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95" name="Freeform 2669"/>
              <p:cNvSpPr>
                <a:spLocks/>
              </p:cNvSpPr>
              <p:nvPr/>
            </p:nvSpPr>
            <p:spPr bwMode="auto">
              <a:xfrm>
                <a:off x="4324" y="1115"/>
                <a:ext cx="12"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9" y="2"/>
                    </a:lnTo>
                    <a:lnTo>
                      <a:pt x="20" y="6"/>
                    </a:lnTo>
                    <a:lnTo>
                      <a:pt x="22" y="11"/>
                    </a:lnTo>
                    <a:lnTo>
                      <a:pt x="19" y="19"/>
                    </a:lnTo>
                    <a:lnTo>
                      <a:pt x="11" y="22"/>
                    </a:lnTo>
                    <a:lnTo>
                      <a:pt x="4" y="19"/>
                    </a:lnTo>
                    <a:lnTo>
                      <a:pt x="0" y="11"/>
                    </a:lnTo>
                    <a:lnTo>
                      <a:pt x="2" y="6"/>
                    </a:lnTo>
                    <a:lnTo>
                      <a:pt x="4"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96" name="Freeform 2670"/>
              <p:cNvSpPr>
                <a:spLocks/>
              </p:cNvSpPr>
              <p:nvPr/>
            </p:nvSpPr>
            <p:spPr bwMode="auto">
              <a:xfrm>
                <a:off x="4324" y="1207"/>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97" name="Freeform 2671"/>
              <p:cNvSpPr>
                <a:spLocks/>
              </p:cNvSpPr>
              <p:nvPr/>
            </p:nvSpPr>
            <p:spPr bwMode="auto">
              <a:xfrm>
                <a:off x="4324" y="1299"/>
                <a:ext cx="12"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9" y="4"/>
                    </a:lnTo>
                    <a:lnTo>
                      <a:pt x="22" y="11"/>
                    </a:lnTo>
                    <a:lnTo>
                      <a:pt x="20" y="17"/>
                    </a:lnTo>
                    <a:lnTo>
                      <a:pt x="15" y="22"/>
                    </a:lnTo>
                    <a:lnTo>
                      <a:pt x="7"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98" name="Freeform 2672"/>
              <p:cNvSpPr>
                <a:spLocks/>
              </p:cNvSpPr>
              <p:nvPr/>
            </p:nvSpPr>
            <p:spPr bwMode="auto">
              <a:xfrm>
                <a:off x="4324" y="1392"/>
                <a:ext cx="12"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9" y="3"/>
                    </a:lnTo>
                    <a:lnTo>
                      <a:pt x="22" y="11"/>
                    </a:lnTo>
                    <a:lnTo>
                      <a:pt x="20" y="16"/>
                    </a:lnTo>
                    <a:lnTo>
                      <a:pt x="15" y="22"/>
                    </a:lnTo>
                    <a:lnTo>
                      <a:pt x="7"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299" name="Freeform 2673"/>
              <p:cNvSpPr>
                <a:spLocks/>
              </p:cNvSpPr>
              <p:nvPr/>
            </p:nvSpPr>
            <p:spPr bwMode="auto">
              <a:xfrm>
                <a:off x="4324" y="1485"/>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1 w 22"/>
                  <a:gd name="T15" fmla="*/ 1 h 22"/>
                  <a:gd name="T16" fmla="*/ 1 w 22"/>
                  <a:gd name="T17" fmla="*/ 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2"/>
                  <a:gd name="T29" fmla="*/ 22 w 22"/>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2">
                    <a:moveTo>
                      <a:pt x="11" y="0"/>
                    </a:moveTo>
                    <a:lnTo>
                      <a:pt x="19" y="3"/>
                    </a:lnTo>
                    <a:lnTo>
                      <a:pt x="22" y="11"/>
                    </a:lnTo>
                    <a:lnTo>
                      <a:pt x="19" y="18"/>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00" name="Freeform 2674"/>
              <p:cNvSpPr>
                <a:spLocks/>
              </p:cNvSpPr>
              <p:nvPr/>
            </p:nvSpPr>
            <p:spPr bwMode="auto">
              <a:xfrm>
                <a:off x="4324" y="1578"/>
                <a:ext cx="12"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1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7" y="0"/>
                    </a:moveTo>
                    <a:lnTo>
                      <a:pt x="15" y="0"/>
                    </a:lnTo>
                    <a:lnTo>
                      <a:pt x="19" y="2"/>
                    </a:lnTo>
                    <a:lnTo>
                      <a:pt x="20" y="6"/>
                    </a:lnTo>
                    <a:lnTo>
                      <a:pt x="22" y="12"/>
                    </a:lnTo>
                    <a:lnTo>
                      <a:pt x="19" y="19"/>
                    </a:lnTo>
                    <a:lnTo>
                      <a:pt x="11" y="23"/>
                    </a:lnTo>
                    <a:lnTo>
                      <a:pt x="4" y="19"/>
                    </a:lnTo>
                    <a:lnTo>
                      <a:pt x="0" y="12"/>
                    </a:lnTo>
                    <a:lnTo>
                      <a:pt x="2" y="6"/>
                    </a:lnTo>
                    <a:lnTo>
                      <a:pt x="4"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01" name="Freeform 2675"/>
              <p:cNvSpPr>
                <a:spLocks/>
              </p:cNvSpPr>
              <p:nvPr/>
            </p:nvSpPr>
            <p:spPr bwMode="auto">
              <a:xfrm>
                <a:off x="4324" y="1670"/>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02" name="Freeform 2676"/>
              <p:cNvSpPr>
                <a:spLocks/>
              </p:cNvSpPr>
              <p:nvPr/>
            </p:nvSpPr>
            <p:spPr bwMode="auto">
              <a:xfrm>
                <a:off x="4324" y="1763"/>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2" y="11"/>
                    </a:lnTo>
                    <a:lnTo>
                      <a:pt x="20" y="17"/>
                    </a:lnTo>
                    <a:lnTo>
                      <a:pt x="19" y="21"/>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03" name="Freeform 2677"/>
              <p:cNvSpPr>
                <a:spLocks/>
              </p:cNvSpPr>
              <p:nvPr/>
            </p:nvSpPr>
            <p:spPr bwMode="auto">
              <a:xfrm>
                <a:off x="4324" y="1858"/>
                <a:ext cx="12"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9" y="3"/>
                    </a:lnTo>
                    <a:lnTo>
                      <a:pt x="22" y="11"/>
                    </a:lnTo>
                    <a:lnTo>
                      <a:pt x="20" y="16"/>
                    </a:lnTo>
                    <a:lnTo>
                      <a:pt x="15" y="22"/>
                    </a:lnTo>
                    <a:lnTo>
                      <a:pt x="7"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04" name="Freeform 2678"/>
              <p:cNvSpPr>
                <a:spLocks/>
              </p:cNvSpPr>
              <p:nvPr/>
            </p:nvSpPr>
            <p:spPr bwMode="auto">
              <a:xfrm>
                <a:off x="4324" y="1951"/>
                <a:ext cx="12"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2"/>
                    </a:lnTo>
                    <a:lnTo>
                      <a:pt x="19" y="19"/>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05" name="Freeform 2679"/>
              <p:cNvSpPr>
                <a:spLocks/>
              </p:cNvSpPr>
              <p:nvPr/>
            </p:nvSpPr>
            <p:spPr bwMode="auto">
              <a:xfrm>
                <a:off x="4324" y="2044"/>
                <a:ext cx="12"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1 w 22"/>
                  <a:gd name="T15" fmla="*/ 0 h 23"/>
                  <a:gd name="T16" fmla="*/ 1 w 22"/>
                  <a:gd name="T17" fmla="*/ 0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3"/>
                  <a:gd name="T29" fmla="*/ 22 w 22"/>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3">
                    <a:moveTo>
                      <a:pt x="11" y="0"/>
                    </a:moveTo>
                    <a:lnTo>
                      <a:pt x="19" y="4"/>
                    </a:lnTo>
                    <a:lnTo>
                      <a:pt x="22" y="11"/>
                    </a:lnTo>
                    <a:lnTo>
                      <a:pt x="19" y="19"/>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06" name="Freeform 2680"/>
              <p:cNvSpPr>
                <a:spLocks/>
              </p:cNvSpPr>
              <p:nvPr/>
            </p:nvSpPr>
            <p:spPr bwMode="auto">
              <a:xfrm>
                <a:off x="4324" y="2137"/>
                <a:ext cx="12"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7" y="0"/>
                    </a:moveTo>
                    <a:lnTo>
                      <a:pt x="15" y="0"/>
                    </a:lnTo>
                    <a:lnTo>
                      <a:pt x="19" y="2"/>
                    </a:lnTo>
                    <a:lnTo>
                      <a:pt x="20" y="6"/>
                    </a:lnTo>
                    <a:lnTo>
                      <a:pt x="22" y="11"/>
                    </a:lnTo>
                    <a:lnTo>
                      <a:pt x="19" y="19"/>
                    </a:lnTo>
                    <a:lnTo>
                      <a:pt x="11" y="22"/>
                    </a:lnTo>
                    <a:lnTo>
                      <a:pt x="4" y="19"/>
                    </a:lnTo>
                    <a:lnTo>
                      <a:pt x="0" y="11"/>
                    </a:lnTo>
                    <a:lnTo>
                      <a:pt x="2" y="6"/>
                    </a:lnTo>
                    <a:lnTo>
                      <a:pt x="4" y="2"/>
                    </a:lnTo>
                    <a:lnTo>
                      <a:pt x="7"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07" name="Freeform 2681"/>
              <p:cNvSpPr>
                <a:spLocks/>
              </p:cNvSpPr>
              <p:nvPr/>
            </p:nvSpPr>
            <p:spPr bwMode="auto">
              <a:xfrm>
                <a:off x="4324" y="2229"/>
                <a:ext cx="12"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1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9" y="4"/>
                    </a:lnTo>
                    <a:lnTo>
                      <a:pt x="20" y="8"/>
                    </a:lnTo>
                    <a:lnTo>
                      <a:pt x="22" y="13"/>
                    </a:lnTo>
                    <a:lnTo>
                      <a:pt x="19" y="21"/>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08" name="Freeform 2682"/>
              <p:cNvSpPr>
                <a:spLocks/>
              </p:cNvSpPr>
              <p:nvPr/>
            </p:nvSpPr>
            <p:spPr bwMode="auto">
              <a:xfrm>
                <a:off x="4324" y="2321"/>
                <a:ext cx="12"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9" y="4"/>
                    </a:lnTo>
                    <a:lnTo>
                      <a:pt x="22" y="11"/>
                    </a:lnTo>
                    <a:lnTo>
                      <a:pt x="20" y="17"/>
                    </a:lnTo>
                    <a:lnTo>
                      <a:pt x="19" y="20"/>
                    </a:lnTo>
                    <a:lnTo>
                      <a:pt x="15" y="22"/>
                    </a:lnTo>
                    <a:lnTo>
                      <a:pt x="7" y="22"/>
                    </a:lnTo>
                    <a:lnTo>
                      <a:pt x="4" y="20"/>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09" name="Freeform 2683"/>
              <p:cNvSpPr>
                <a:spLocks/>
              </p:cNvSpPr>
              <p:nvPr/>
            </p:nvSpPr>
            <p:spPr bwMode="auto">
              <a:xfrm>
                <a:off x="4324" y="2414"/>
                <a:ext cx="12"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9" y="3"/>
                    </a:lnTo>
                    <a:lnTo>
                      <a:pt x="22" y="11"/>
                    </a:lnTo>
                    <a:lnTo>
                      <a:pt x="20" y="16"/>
                    </a:lnTo>
                    <a:lnTo>
                      <a:pt x="19" y="20"/>
                    </a:lnTo>
                    <a:lnTo>
                      <a:pt x="15" y="22"/>
                    </a:lnTo>
                    <a:lnTo>
                      <a:pt x="7" y="22"/>
                    </a:lnTo>
                    <a:lnTo>
                      <a:pt x="4" y="20"/>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10" name="Line 2684"/>
              <p:cNvSpPr>
                <a:spLocks noChangeShapeType="1"/>
              </p:cNvSpPr>
              <p:nvPr/>
            </p:nvSpPr>
            <p:spPr bwMode="auto">
              <a:xfrm>
                <a:off x="4330" y="2513"/>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11" name="Line 2685"/>
              <p:cNvSpPr>
                <a:spLocks noChangeShapeType="1"/>
              </p:cNvSpPr>
              <p:nvPr/>
            </p:nvSpPr>
            <p:spPr bwMode="auto">
              <a:xfrm flipH="1">
                <a:off x="4328" y="260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12" name="Line 2686"/>
              <p:cNvSpPr>
                <a:spLocks noChangeShapeType="1"/>
              </p:cNvSpPr>
              <p:nvPr/>
            </p:nvSpPr>
            <p:spPr bwMode="auto">
              <a:xfrm flipV="1">
                <a:off x="4330" y="2699"/>
                <a:ext cx="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13" name="Line 2687"/>
              <p:cNvSpPr>
                <a:spLocks noChangeShapeType="1"/>
              </p:cNvSpPr>
              <p:nvPr/>
            </p:nvSpPr>
            <p:spPr bwMode="auto">
              <a:xfrm flipH="1" flipV="1">
                <a:off x="4323" y="2789"/>
                <a:ext cx="7"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14" name="Line 2688"/>
              <p:cNvSpPr>
                <a:spLocks noChangeShapeType="1"/>
              </p:cNvSpPr>
              <p:nvPr/>
            </p:nvSpPr>
            <p:spPr bwMode="auto">
              <a:xfrm flipV="1">
                <a:off x="4330" y="2818"/>
                <a:ext cx="11" cy="6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15" name="Line 2689"/>
              <p:cNvSpPr>
                <a:spLocks noChangeShapeType="1"/>
              </p:cNvSpPr>
              <p:nvPr/>
            </p:nvSpPr>
            <p:spPr bwMode="auto">
              <a:xfrm flipV="1">
                <a:off x="4330" y="2796"/>
                <a:ext cx="157" cy="18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16" name="Line 2690"/>
              <p:cNvSpPr>
                <a:spLocks noChangeShapeType="1"/>
              </p:cNvSpPr>
              <p:nvPr/>
            </p:nvSpPr>
            <p:spPr bwMode="auto">
              <a:xfrm flipV="1">
                <a:off x="4330" y="2918"/>
                <a:ext cx="168" cy="15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17" name="Line 2691"/>
              <p:cNvSpPr>
                <a:spLocks noChangeShapeType="1"/>
              </p:cNvSpPr>
              <p:nvPr/>
            </p:nvSpPr>
            <p:spPr bwMode="auto">
              <a:xfrm flipV="1">
                <a:off x="4330" y="3149"/>
                <a:ext cx="42"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18" name="Line 2692"/>
              <p:cNvSpPr>
                <a:spLocks noChangeShapeType="1"/>
              </p:cNvSpPr>
              <p:nvPr/>
            </p:nvSpPr>
            <p:spPr bwMode="auto">
              <a:xfrm flipH="1">
                <a:off x="4310" y="3257"/>
                <a:ext cx="20"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19" name="Line 2693"/>
              <p:cNvSpPr>
                <a:spLocks noChangeShapeType="1"/>
              </p:cNvSpPr>
              <p:nvPr/>
            </p:nvSpPr>
            <p:spPr bwMode="auto">
              <a:xfrm flipV="1">
                <a:off x="4330" y="3336"/>
                <a:ext cx="17"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20" name="Line 2694"/>
              <p:cNvSpPr>
                <a:spLocks noChangeShapeType="1"/>
              </p:cNvSpPr>
              <p:nvPr/>
            </p:nvSpPr>
            <p:spPr bwMode="auto">
              <a:xfrm flipV="1">
                <a:off x="4330" y="3413"/>
                <a:ext cx="60" cy="3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21" name="Line 2695"/>
              <p:cNvSpPr>
                <a:spLocks noChangeShapeType="1"/>
              </p:cNvSpPr>
              <p:nvPr/>
            </p:nvSpPr>
            <p:spPr bwMode="auto">
              <a:xfrm flipV="1">
                <a:off x="4330" y="3520"/>
                <a:ext cx="64"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22" name="Line 2696"/>
              <p:cNvSpPr>
                <a:spLocks noChangeShapeType="1"/>
              </p:cNvSpPr>
              <p:nvPr/>
            </p:nvSpPr>
            <p:spPr bwMode="auto">
              <a:xfrm flipV="1">
                <a:off x="4330" y="3626"/>
                <a:ext cx="42"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23" name="Freeform 2697"/>
              <p:cNvSpPr>
                <a:spLocks/>
              </p:cNvSpPr>
              <p:nvPr/>
            </p:nvSpPr>
            <p:spPr bwMode="auto">
              <a:xfrm>
                <a:off x="4419"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24" name="Freeform 2698"/>
              <p:cNvSpPr>
                <a:spLocks/>
              </p:cNvSpPr>
              <p:nvPr/>
            </p:nvSpPr>
            <p:spPr bwMode="auto">
              <a:xfrm>
                <a:off x="4419" y="834"/>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4" y="22"/>
                    </a:lnTo>
                    <a:lnTo>
                      <a:pt x="5" y="22"/>
                    </a:lnTo>
                    <a:lnTo>
                      <a:pt x="3" y="19"/>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25" name="Freeform 2699"/>
              <p:cNvSpPr>
                <a:spLocks/>
              </p:cNvSpPr>
              <p:nvPr/>
            </p:nvSpPr>
            <p:spPr bwMode="auto">
              <a:xfrm>
                <a:off x="4419"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18" y="18"/>
                    </a:lnTo>
                    <a:lnTo>
                      <a:pt x="11" y="22"/>
                    </a:lnTo>
                    <a:lnTo>
                      <a:pt x="5" y="20"/>
                    </a:lnTo>
                    <a:lnTo>
                      <a:pt x="0" y="15"/>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26" name="Freeform 2700"/>
              <p:cNvSpPr>
                <a:spLocks/>
              </p:cNvSpPr>
              <p:nvPr/>
            </p:nvSpPr>
            <p:spPr bwMode="auto">
              <a:xfrm>
                <a:off x="4419" y="1020"/>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1"/>
                    </a:lnTo>
                    <a:lnTo>
                      <a:pt x="20" y="5"/>
                    </a:lnTo>
                    <a:lnTo>
                      <a:pt x="22" y="11"/>
                    </a:lnTo>
                    <a:lnTo>
                      <a:pt x="18" y="18"/>
                    </a:lnTo>
                    <a:lnTo>
                      <a:pt x="11" y="22"/>
                    </a:lnTo>
                    <a:lnTo>
                      <a:pt x="5" y="20"/>
                    </a:lnTo>
                    <a:lnTo>
                      <a:pt x="0" y="14"/>
                    </a:lnTo>
                    <a:lnTo>
                      <a:pt x="0" y="5"/>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27" name="Freeform 2701"/>
              <p:cNvSpPr>
                <a:spLocks/>
              </p:cNvSpPr>
              <p:nvPr/>
            </p:nvSpPr>
            <p:spPr bwMode="auto">
              <a:xfrm>
                <a:off x="4419" y="1115"/>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2"/>
                    </a:lnTo>
                    <a:lnTo>
                      <a:pt x="20" y="6"/>
                    </a:lnTo>
                    <a:lnTo>
                      <a:pt x="22" y="11"/>
                    </a:lnTo>
                    <a:lnTo>
                      <a:pt x="18" y="19"/>
                    </a:lnTo>
                    <a:lnTo>
                      <a:pt x="11" y="22"/>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28" name="Freeform 2702"/>
              <p:cNvSpPr>
                <a:spLocks/>
              </p:cNvSpPr>
              <p:nvPr/>
            </p:nvSpPr>
            <p:spPr bwMode="auto">
              <a:xfrm>
                <a:off x="4419" y="1207"/>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29" name="Freeform 2703"/>
              <p:cNvSpPr>
                <a:spLocks/>
              </p:cNvSpPr>
              <p:nvPr/>
            </p:nvSpPr>
            <p:spPr bwMode="auto">
              <a:xfrm>
                <a:off x="4419" y="1299"/>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4" y="22"/>
                    </a:lnTo>
                    <a:lnTo>
                      <a:pt x="5" y="22"/>
                    </a:lnTo>
                    <a:lnTo>
                      <a:pt x="3" y="18"/>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30" name="Freeform 2704"/>
              <p:cNvSpPr>
                <a:spLocks/>
              </p:cNvSpPr>
              <p:nvPr/>
            </p:nvSpPr>
            <p:spPr bwMode="auto">
              <a:xfrm>
                <a:off x="4419" y="1392"/>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4" y="22"/>
                    </a:lnTo>
                    <a:lnTo>
                      <a:pt x="5" y="22"/>
                    </a:lnTo>
                    <a:lnTo>
                      <a:pt x="3" y="18"/>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31" name="Freeform 2705"/>
              <p:cNvSpPr>
                <a:spLocks/>
              </p:cNvSpPr>
              <p:nvPr/>
            </p:nvSpPr>
            <p:spPr bwMode="auto">
              <a:xfrm>
                <a:off x="4419"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18" y="18"/>
                    </a:lnTo>
                    <a:lnTo>
                      <a:pt x="11" y="22"/>
                    </a:lnTo>
                    <a:lnTo>
                      <a:pt x="5" y="20"/>
                    </a:lnTo>
                    <a:lnTo>
                      <a:pt x="0" y="14"/>
                    </a:lnTo>
                    <a:lnTo>
                      <a:pt x="0" y="7"/>
                    </a:lnTo>
                    <a:lnTo>
                      <a:pt x="5"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32" name="Freeform 2706"/>
              <p:cNvSpPr>
                <a:spLocks/>
              </p:cNvSpPr>
              <p:nvPr/>
            </p:nvSpPr>
            <p:spPr bwMode="auto">
              <a:xfrm>
                <a:off x="4419"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0 w 22"/>
                  <a:gd name="T17" fmla="*/ 0 h 23"/>
                  <a:gd name="T18" fmla="*/ 0 w 22"/>
                  <a:gd name="T19" fmla="*/ 0 h 23"/>
                  <a:gd name="T20" fmla="*/ 1 w 22"/>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3"/>
                  <a:gd name="T35" fmla="*/ 22 w 22"/>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3">
                    <a:moveTo>
                      <a:pt x="5" y="0"/>
                    </a:moveTo>
                    <a:lnTo>
                      <a:pt x="14" y="0"/>
                    </a:lnTo>
                    <a:lnTo>
                      <a:pt x="18" y="2"/>
                    </a:lnTo>
                    <a:lnTo>
                      <a:pt x="20" y="6"/>
                    </a:lnTo>
                    <a:lnTo>
                      <a:pt x="22" y="12"/>
                    </a:lnTo>
                    <a:lnTo>
                      <a:pt x="18" y="19"/>
                    </a:lnTo>
                    <a:lnTo>
                      <a:pt x="11" y="23"/>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33" name="Freeform 2707"/>
              <p:cNvSpPr>
                <a:spLocks/>
              </p:cNvSpPr>
              <p:nvPr/>
            </p:nvSpPr>
            <p:spPr bwMode="auto">
              <a:xfrm>
                <a:off x="4419"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3"/>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34" name="Freeform 2708"/>
              <p:cNvSpPr>
                <a:spLocks/>
              </p:cNvSpPr>
              <p:nvPr/>
            </p:nvSpPr>
            <p:spPr bwMode="auto">
              <a:xfrm>
                <a:off x="4419"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2" y="11"/>
                    </a:lnTo>
                    <a:lnTo>
                      <a:pt x="20" y="17"/>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35" name="Freeform 2709"/>
              <p:cNvSpPr>
                <a:spLocks/>
              </p:cNvSpPr>
              <p:nvPr/>
            </p:nvSpPr>
            <p:spPr bwMode="auto">
              <a:xfrm>
                <a:off x="4419"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4" y="22"/>
                    </a:lnTo>
                    <a:lnTo>
                      <a:pt x="5" y="22"/>
                    </a:lnTo>
                    <a:lnTo>
                      <a:pt x="3" y="18"/>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36" name="Freeform 2710"/>
              <p:cNvSpPr>
                <a:spLocks/>
              </p:cNvSpPr>
              <p:nvPr/>
            </p:nvSpPr>
            <p:spPr bwMode="auto">
              <a:xfrm>
                <a:off x="4419"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8" y="4"/>
                    </a:lnTo>
                    <a:lnTo>
                      <a:pt x="22" y="12"/>
                    </a:lnTo>
                    <a:lnTo>
                      <a:pt x="18" y="19"/>
                    </a:lnTo>
                    <a:lnTo>
                      <a:pt x="11" y="23"/>
                    </a:lnTo>
                    <a:lnTo>
                      <a:pt x="5" y="21"/>
                    </a:lnTo>
                    <a:lnTo>
                      <a:pt x="0" y="15"/>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37" name="Freeform 2711"/>
              <p:cNvSpPr>
                <a:spLocks/>
              </p:cNvSpPr>
              <p:nvPr/>
            </p:nvSpPr>
            <p:spPr bwMode="auto">
              <a:xfrm>
                <a:off x="4419"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0 w 22"/>
                  <a:gd name="T13" fmla="*/ 0 h 23"/>
                  <a:gd name="T14" fmla="*/ 0 w 22"/>
                  <a:gd name="T15" fmla="*/ 0 h 23"/>
                  <a:gd name="T16" fmla="*/ 1 w 22"/>
                  <a:gd name="T17" fmla="*/ 0 h 23"/>
                  <a:gd name="T18" fmla="*/ 1 w 2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3"/>
                  <a:gd name="T32" fmla="*/ 22 w 22"/>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3">
                    <a:moveTo>
                      <a:pt x="11" y="0"/>
                    </a:moveTo>
                    <a:lnTo>
                      <a:pt x="18" y="4"/>
                    </a:lnTo>
                    <a:lnTo>
                      <a:pt x="22" y="11"/>
                    </a:lnTo>
                    <a:lnTo>
                      <a:pt x="18" y="19"/>
                    </a:lnTo>
                    <a:lnTo>
                      <a:pt x="11" y="23"/>
                    </a:lnTo>
                    <a:lnTo>
                      <a:pt x="5" y="21"/>
                    </a:lnTo>
                    <a:lnTo>
                      <a:pt x="0" y="15"/>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38" name="Freeform 2712"/>
              <p:cNvSpPr>
                <a:spLocks/>
              </p:cNvSpPr>
              <p:nvPr/>
            </p:nvSpPr>
            <p:spPr bwMode="auto">
              <a:xfrm>
                <a:off x="4419"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0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5" y="0"/>
                    </a:moveTo>
                    <a:lnTo>
                      <a:pt x="14" y="0"/>
                    </a:lnTo>
                    <a:lnTo>
                      <a:pt x="18" y="2"/>
                    </a:lnTo>
                    <a:lnTo>
                      <a:pt x="20" y="6"/>
                    </a:lnTo>
                    <a:lnTo>
                      <a:pt x="22" y="11"/>
                    </a:lnTo>
                    <a:lnTo>
                      <a:pt x="18" y="19"/>
                    </a:lnTo>
                    <a:lnTo>
                      <a:pt x="11" y="22"/>
                    </a:lnTo>
                    <a:lnTo>
                      <a:pt x="5" y="21"/>
                    </a:lnTo>
                    <a:lnTo>
                      <a:pt x="0" y="15"/>
                    </a:lnTo>
                    <a:lnTo>
                      <a:pt x="0" y="6"/>
                    </a:lnTo>
                    <a:lnTo>
                      <a:pt x="5"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39" name="Freeform 2713"/>
              <p:cNvSpPr>
                <a:spLocks/>
              </p:cNvSpPr>
              <p:nvPr/>
            </p:nvSpPr>
            <p:spPr bwMode="auto">
              <a:xfrm>
                <a:off x="4419"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0 w 22"/>
                  <a:gd name="T15" fmla="*/ 1 h 24"/>
                  <a:gd name="T16" fmla="*/ 0 w 22"/>
                  <a:gd name="T17" fmla="*/ 1 h 24"/>
                  <a:gd name="T18" fmla="*/ 1 w 22"/>
                  <a:gd name="T19" fmla="*/ 1 h 24"/>
                  <a:gd name="T20" fmla="*/ 1 w 22"/>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4"/>
                  <a:gd name="T35" fmla="*/ 22 w 22"/>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4">
                    <a:moveTo>
                      <a:pt x="11" y="0"/>
                    </a:moveTo>
                    <a:lnTo>
                      <a:pt x="18" y="4"/>
                    </a:lnTo>
                    <a:lnTo>
                      <a:pt x="20" y="8"/>
                    </a:lnTo>
                    <a:lnTo>
                      <a:pt x="22" y="13"/>
                    </a:lnTo>
                    <a:lnTo>
                      <a:pt x="18" y="21"/>
                    </a:lnTo>
                    <a:lnTo>
                      <a:pt x="11" y="24"/>
                    </a:lnTo>
                    <a:lnTo>
                      <a:pt x="5" y="22"/>
                    </a:lnTo>
                    <a:lnTo>
                      <a:pt x="0" y="17"/>
                    </a:lnTo>
                    <a:lnTo>
                      <a:pt x="0" y="8"/>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40" name="Freeform 2714"/>
              <p:cNvSpPr>
                <a:spLocks/>
              </p:cNvSpPr>
              <p:nvPr/>
            </p:nvSpPr>
            <p:spPr bwMode="auto">
              <a:xfrm>
                <a:off x="4419"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4"/>
                    </a:lnTo>
                    <a:lnTo>
                      <a:pt x="22" y="11"/>
                    </a:lnTo>
                    <a:lnTo>
                      <a:pt x="20" y="17"/>
                    </a:lnTo>
                    <a:lnTo>
                      <a:pt x="18" y="20"/>
                    </a:lnTo>
                    <a:lnTo>
                      <a:pt x="14" y="22"/>
                    </a:lnTo>
                    <a:lnTo>
                      <a:pt x="5" y="22"/>
                    </a:lnTo>
                    <a:lnTo>
                      <a:pt x="0" y="17"/>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41" name="Freeform 2715"/>
              <p:cNvSpPr>
                <a:spLocks/>
              </p:cNvSpPr>
              <p:nvPr/>
            </p:nvSpPr>
            <p:spPr bwMode="auto">
              <a:xfrm>
                <a:off x="4419" y="2414"/>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0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8" y="3"/>
                    </a:lnTo>
                    <a:lnTo>
                      <a:pt x="22" y="11"/>
                    </a:lnTo>
                    <a:lnTo>
                      <a:pt x="20" y="16"/>
                    </a:lnTo>
                    <a:lnTo>
                      <a:pt x="18" y="20"/>
                    </a:lnTo>
                    <a:lnTo>
                      <a:pt x="14" y="22"/>
                    </a:lnTo>
                    <a:lnTo>
                      <a:pt x="5" y="22"/>
                    </a:lnTo>
                    <a:lnTo>
                      <a:pt x="0" y="16"/>
                    </a:lnTo>
                    <a:lnTo>
                      <a:pt x="0" y="7"/>
                    </a:lnTo>
                    <a:lnTo>
                      <a:pt x="5"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42" name="Freeform 2716"/>
              <p:cNvSpPr>
                <a:spLocks/>
              </p:cNvSpPr>
              <p:nvPr/>
            </p:nvSpPr>
            <p:spPr bwMode="auto">
              <a:xfrm>
                <a:off x="4419" y="250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0 w 22"/>
                  <a:gd name="T13" fmla="*/ 1 h 22"/>
                  <a:gd name="T14" fmla="*/ 0 w 22"/>
                  <a:gd name="T15" fmla="*/ 1 h 22"/>
                  <a:gd name="T16" fmla="*/ 1 w 22"/>
                  <a:gd name="T17" fmla="*/ 1 h 22"/>
                  <a:gd name="T18" fmla="*/ 1 w 22"/>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lnTo>
                      <a:pt x="18" y="3"/>
                    </a:lnTo>
                    <a:lnTo>
                      <a:pt x="22" y="11"/>
                    </a:lnTo>
                    <a:lnTo>
                      <a:pt x="18" y="18"/>
                    </a:lnTo>
                    <a:lnTo>
                      <a:pt x="11" y="22"/>
                    </a:lnTo>
                    <a:lnTo>
                      <a:pt x="5" y="20"/>
                    </a:lnTo>
                    <a:lnTo>
                      <a:pt x="0" y="14"/>
                    </a:lnTo>
                    <a:lnTo>
                      <a:pt x="0" y="7"/>
                    </a:lnTo>
                    <a:lnTo>
                      <a:pt x="5"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343" name="Line 2717"/>
              <p:cNvSpPr>
                <a:spLocks noChangeShapeType="1"/>
              </p:cNvSpPr>
              <p:nvPr/>
            </p:nvSpPr>
            <p:spPr bwMode="auto">
              <a:xfrm flipH="1">
                <a:off x="4423" y="260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44" name="Line 2718"/>
              <p:cNvSpPr>
                <a:spLocks noChangeShapeType="1"/>
              </p:cNvSpPr>
              <p:nvPr/>
            </p:nvSpPr>
            <p:spPr bwMode="auto">
              <a:xfrm flipV="1">
                <a:off x="4425" y="2699"/>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45" name="Line 2719"/>
              <p:cNvSpPr>
                <a:spLocks noChangeShapeType="1"/>
              </p:cNvSpPr>
              <p:nvPr/>
            </p:nvSpPr>
            <p:spPr bwMode="auto">
              <a:xfrm flipV="1">
                <a:off x="4425" y="2791"/>
                <a:ext cx="0"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46" name="Line 2720"/>
              <p:cNvSpPr>
                <a:spLocks noChangeShapeType="1"/>
              </p:cNvSpPr>
              <p:nvPr/>
            </p:nvSpPr>
            <p:spPr bwMode="auto">
              <a:xfrm flipH="1">
                <a:off x="4423" y="2885"/>
                <a:ext cx="2"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347" name="Line 2721"/>
              <p:cNvSpPr>
                <a:spLocks noChangeShapeType="1"/>
              </p:cNvSpPr>
              <p:nvPr/>
            </p:nvSpPr>
            <p:spPr bwMode="auto">
              <a:xfrm flipV="1">
                <a:off x="4425" y="2929"/>
                <a:ext cx="66" cy="49"/>
              </a:xfrm>
              <a:prstGeom prst="line">
                <a:avLst/>
              </a:prstGeom>
              <a:noFill/>
              <a:ln w="17463">
                <a:solidFill>
                  <a:srgbClr val="0000FF"/>
                </a:solidFill>
                <a:round/>
                <a:headEnd/>
                <a:tailEnd/>
              </a:ln>
            </p:spPr>
            <p:txBody>
              <a:bodyPr>
                <a:prstTxWarp prst="textNoShape">
                  <a:avLst/>
                </a:prstTxWarp>
              </a:bodyPr>
              <a:lstStyle/>
              <a:p>
                <a:endParaRPr lang="en-US"/>
              </a:p>
            </p:txBody>
          </p:sp>
        </p:grpSp>
        <p:sp>
          <p:nvSpPr>
            <p:cNvPr id="31045" name="Line 2722"/>
            <p:cNvSpPr>
              <a:spLocks noChangeShapeType="1"/>
            </p:cNvSpPr>
            <p:nvPr/>
          </p:nvSpPr>
          <p:spPr bwMode="auto">
            <a:xfrm flipV="1">
              <a:off x="4425" y="2889"/>
              <a:ext cx="189" cy="18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46" name="Line 2723"/>
            <p:cNvSpPr>
              <a:spLocks noChangeShapeType="1"/>
            </p:cNvSpPr>
            <p:nvPr/>
          </p:nvSpPr>
          <p:spPr bwMode="auto">
            <a:xfrm flipV="1">
              <a:off x="4425" y="2982"/>
              <a:ext cx="188" cy="18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47" name="Line 2724"/>
            <p:cNvSpPr>
              <a:spLocks noChangeShapeType="1"/>
            </p:cNvSpPr>
            <p:nvPr/>
          </p:nvSpPr>
          <p:spPr bwMode="auto">
            <a:xfrm flipV="1">
              <a:off x="4425" y="3210"/>
              <a:ext cx="83" cy="4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48" name="Line 2725"/>
            <p:cNvSpPr>
              <a:spLocks noChangeShapeType="1"/>
            </p:cNvSpPr>
            <p:nvPr/>
          </p:nvSpPr>
          <p:spPr bwMode="auto">
            <a:xfrm flipH="1">
              <a:off x="4423" y="3351"/>
              <a:ext cx="2" cy="3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49" name="Line 2726"/>
            <p:cNvSpPr>
              <a:spLocks noChangeShapeType="1"/>
            </p:cNvSpPr>
            <p:nvPr/>
          </p:nvSpPr>
          <p:spPr bwMode="auto">
            <a:xfrm flipH="1">
              <a:off x="4414" y="3444"/>
              <a:ext cx="11" cy="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50" name="Line 2727"/>
            <p:cNvSpPr>
              <a:spLocks noChangeShapeType="1"/>
            </p:cNvSpPr>
            <p:nvPr/>
          </p:nvSpPr>
          <p:spPr bwMode="auto">
            <a:xfrm flipV="1">
              <a:off x="4425" y="3520"/>
              <a:ext cx="13" cy="17"/>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51" name="Line 2728"/>
            <p:cNvSpPr>
              <a:spLocks noChangeShapeType="1"/>
            </p:cNvSpPr>
            <p:nvPr/>
          </p:nvSpPr>
          <p:spPr bwMode="auto">
            <a:xfrm flipH="1" flipV="1">
              <a:off x="4421" y="3624"/>
              <a:ext cx="4" cy="6"/>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52" name="Freeform 2729"/>
            <p:cNvSpPr>
              <a:spLocks/>
            </p:cNvSpPr>
            <p:nvPr/>
          </p:nvSpPr>
          <p:spPr bwMode="auto">
            <a:xfrm>
              <a:off x="4512" y="741"/>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3" y="11"/>
                  </a:lnTo>
                  <a:lnTo>
                    <a:pt x="21" y="17"/>
                  </a:lnTo>
                  <a:lnTo>
                    <a:pt x="19" y="21"/>
                  </a:lnTo>
                  <a:lnTo>
                    <a:pt x="11" y="24"/>
                  </a:lnTo>
                  <a:lnTo>
                    <a:pt x="6" y="22"/>
                  </a:lnTo>
                  <a:lnTo>
                    <a:pt x="0" y="17"/>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53" name="Freeform 2730"/>
            <p:cNvSpPr>
              <a:spLocks/>
            </p:cNvSpPr>
            <p:nvPr/>
          </p:nvSpPr>
          <p:spPr bwMode="auto">
            <a:xfrm>
              <a:off x="4512" y="834"/>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4"/>
                  </a:lnTo>
                  <a:lnTo>
                    <a:pt x="23" y="11"/>
                  </a:lnTo>
                  <a:lnTo>
                    <a:pt x="21" y="17"/>
                  </a:lnTo>
                  <a:lnTo>
                    <a:pt x="15" y="22"/>
                  </a:lnTo>
                  <a:lnTo>
                    <a:pt x="6" y="22"/>
                  </a:lnTo>
                  <a:lnTo>
                    <a:pt x="4" y="19"/>
                  </a:lnTo>
                  <a:lnTo>
                    <a:pt x="0" y="17"/>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54" name="Freeform 2731"/>
            <p:cNvSpPr>
              <a:spLocks/>
            </p:cNvSpPr>
            <p:nvPr/>
          </p:nvSpPr>
          <p:spPr bwMode="auto">
            <a:xfrm>
              <a:off x="4512" y="927"/>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2"/>
                <a:gd name="T32" fmla="*/ 23 w 23"/>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2">
                  <a:moveTo>
                    <a:pt x="11" y="0"/>
                  </a:moveTo>
                  <a:lnTo>
                    <a:pt x="19" y="3"/>
                  </a:lnTo>
                  <a:lnTo>
                    <a:pt x="23" y="11"/>
                  </a:lnTo>
                  <a:lnTo>
                    <a:pt x="19" y="18"/>
                  </a:lnTo>
                  <a:lnTo>
                    <a:pt x="11" y="22"/>
                  </a:lnTo>
                  <a:lnTo>
                    <a:pt x="6" y="20"/>
                  </a:lnTo>
                  <a:lnTo>
                    <a:pt x="0" y="15"/>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55" name="Freeform 2732"/>
            <p:cNvSpPr>
              <a:spLocks/>
            </p:cNvSpPr>
            <p:nvPr/>
          </p:nvSpPr>
          <p:spPr bwMode="auto">
            <a:xfrm>
              <a:off x="4512" y="1020"/>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6" y="0"/>
                  </a:moveTo>
                  <a:lnTo>
                    <a:pt x="15" y="0"/>
                  </a:lnTo>
                  <a:lnTo>
                    <a:pt x="19" y="1"/>
                  </a:lnTo>
                  <a:lnTo>
                    <a:pt x="21" y="5"/>
                  </a:lnTo>
                  <a:lnTo>
                    <a:pt x="23" y="11"/>
                  </a:lnTo>
                  <a:lnTo>
                    <a:pt x="19" y="18"/>
                  </a:lnTo>
                  <a:lnTo>
                    <a:pt x="11" y="22"/>
                  </a:lnTo>
                  <a:lnTo>
                    <a:pt x="6" y="20"/>
                  </a:lnTo>
                  <a:lnTo>
                    <a:pt x="0" y="14"/>
                  </a:lnTo>
                  <a:lnTo>
                    <a:pt x="0" y="5"/>
                  </a:lnTo>
                  <a:lnTo>
                    <a:pt x="6"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56" name="Freeform 2733"/>
            <p:cNvSpPr>
              <a:spLocks/>
            </p:cNvSpPr>
            <p:nvPr/>
          </p:nvSpPr>
          <p:spPr bwMode="auto">
            <a:xfrm>
              <a:off x="4512" y="1115"/>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6" y="0"/>
                  </a:moveTo>
                  <a:lnTo>
                    <a:pt x="15" y="0"/>
                  </a:lnTo>
                  <a:lnTo>
                    <a:pt x="19" y="2"/>
                  </a:lnTo>
                  <a:lnTo>
                    <a:pt x="21" y="6"/>
                  </a:lnTo>
                  <a:lnTo>
                    <a:pt x="23" y="11"/>
                  </a:lnTo>
                  <a:lnTo>
                    <a:pt x="19" y="19"/>
                  </a:lnTo>
                  <a:lnTo>
                    <a:pt x="11" y="22"/>
                  </a:lnTo>
                  <a:lnTo>
                    <a:pt x="6" y="21"/>
                  </a:lnTo>
                  <a:lnTo>
                    <a:pt x="0" y="15"/>
                  </a:lnTo>
                  <a:lnTo>
                    <a:pt x="0" y="6"/>
                  </a:lnTo>
                  <a:lnTo>
                    <a:pt x="6"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57" name="Freeform 2734"/>
            <p:cNvSpPr>
              <a:spLocks/>
            </p:cNvSpPr>
            <p:nvPr/>
          </p:nvSpPr>
          <p:spPr bwMode="auto">
            <a:xfrm>
              <a:off x="4512" y="1207"/>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1" y="8"/>
                  </a:lnTo>
                  <a:lnTo>
                    <a:pt x="23" y="13"/>
                  </a:lnTo>
                  <a:lnTo>
                    <a:pt x="19" y="21"/>
                  </a:lnTo>
                  <a:lnTo>
                    <a:pt x="11" y="24"/>
                  </a:lnTo>
                  <a:lnTo>
                    <a:pt x="6" y="22"/>
                  </a:lnTo>
                  <a:lnTo>
                    <a:pt x="0" y="17"/>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58" name="Freeform 2735"/>
            <p:cNvSpPr>
              <a:spLocks/>
            </p:cNvSpPr>
            <p:nvPr/>
          </p:nvSpPr>
          <p:spPr bwMode="auto">
            <a:xfrm>
              <a:off x="4512" y="1299"/>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4"/>
                  </a:lnTo>
                  <a:lnTo>
                    <a:pt x="23" y="11"/>
                  </a:lnTo>
                  <a:lnTo>
                    <a:pt x="21" y="17"/>
                  </a:lnTo>
                  <a:lnTo>
                    <a:pt x="15" y="22"/>
                  </a:lnTo>
                  <a:lnTo>
                    <a:pt x="6" y="22"/>
                  </a:lnTo>
                  <a:lnTo>
                    <a:pt x="4" y="18"/>
                  </a:lnTo>
                  <a:lnTo>
                    <a:pt x="0" y="17"/>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59" name="Freeform 2736"/>
            <p:cNvSpPr>
              <a:spLocks/>
            </p:cNvSpPr>
            <p:nvPr/>
          </p:nvSpPr>
          <p:spPr bwMode="auto">
            <a:xfrm>
              <a:off x="4512" y="1392"/>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3"/>
                  </a:lnTo>
                  <a:lnTo>
                    <a:pt x="23" y="11"/>
                  </a:lnTo>
                  <a:lnTo>
                    <a:pt x="21" y="16"/>
                  </a:lnTo>
                  <a:lnTo>
                    <a:pt x="15" y="22"/>
                  </a:lnTo>
                  <a:lnTo>
                    <a:pt x="6" y="22"/>
                  </a:lnTo>
                  <a:lnTo>
                    <a:pt x="4" y="18"/>
                  </a:lnTo>
                  <a:lnTo>
                    <a:pt x="0" y="16"/>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60" name="Freeform 2737"/>
            <p:cNvSpPr>
              <a:spLocks/>
            </p:cNvSpPr>
            <p:nvPr/>
          </p:nvSpPr>
          <p:spPr bwMode="auto">
            <a:xfrm>
              <a:off x="4512" y="1485"/>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2"/>
                <a:gd name="T32" fmla="*/ 23 w 23"/>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2">
                  <a:moveTo>
                    <a:pt x="11" y="0"/>
                  </a:moveTo>
                  <a:lnTo>
                    <a:pt x="19" y="3"/>
                  </a:lnTo>
                  <a:lnTo>
                    <a:pt x="23" y="11"/>
                  </a:lnTo>
                  <a:lnTo>
                    <a:pt x="19" y="18"/>
                  </a:lnTo>
                  <a:lnTo>
                    <a:pt x="11" y="22"/>
                  </a:lnTo>
                  <a:lnTo>
                    <a:pt x="6" y="20"/>
                  </a:lnTo>
                  <a:lnTo>
                    <a:pt x="0" y="14"/>
                  </a:lnTo>
                  <a:lnTo>
                    <a:pt x="0" y="7"/>
                  </a:lnTo>
                  <a:lnTo>
                    <a:pt x="6"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61" name="Freeform 2738"/>
            <p:cNvSpPr>
              <a:spLocks/>
            </p:cNvSpPr>
            <p:nvPr/>
          </p:nvSpPr>
          <p:spPr bwMode="auto">
            <a:xfrm>
              <a:off x="4512" y="1578"/>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w 23"/>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3"/>
                <a:gd name="T35" fmla="*/ 23 w 23"/>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3">
                  <a:moveTo>
                    <a:pt x="6" y="0"/>
                  </a:moveTo>
                  <a:lnTo>
                    <a:pt x="15" y="0"/>
                  </a:lnTo>
                  <a:lnTo>
                    <a:pt x="19" y="2"/>
                  </a:lnTo>
                  <a:lnTo>
                    <a:pt x="21" y="6"/>
                  </a:lnTo>
                  <a:lnTo>
                    <a:pt x="23" y="12"/>
                  </a:lnTo>
                  <a:lnTo>
                    <a:pt x="19" y="19"/>
                  </a:lnTo>
                  <a:lnTo>
                    <a:pt x="11" y="23"/>
                  </a:lnTo>
                  <a:lnTo>
                    <a:pt x="6" y="21"/>
                  </a:lnTo>
                  <a:lnTo>
                    <a:pt x="0" y="15"/>
                  </a:lnTo>
                  <a:lnTo>
                    <a:pt x="0" y="6"/>
                  </a:lnTo>
                  <a:lnTo>
                    <a:pt x="6"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62" name="Freeform 2739"/>
            <p:cNvSpPr>
              <a:spLocks/>
            </p:cNvSpPr>
            <p:nvPr/>
          </p:nvSpPr>
          <p:spPr bwMode="auto">
            <a:xfrm>
              <a:off x="4512" y="1670"/>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1" y="8"/>
                  </a:lnTo>
                  <a:lnTo>
                    <a:pt x="23" y="13"/>
                  </a:lnTo>
                  <a:lnTo>
                    <a:pt x="19" y="21"/>
                  </a:lnTo>
                  <a:lnTo>
                    <a:pt x="11" y="24"/>
                  </a:lnTo>
                  <a:lnTo>
                    <a:pt x="6" y="23"/>
                  </a:lnTo>
                  <a:lnTo>
                    <a:pt x="0" y="17"/>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63" name="Freeform 2740"/>
            <p:cNvSpPr>
              <a:spLocks/>
            </p:cNvSpPr>
            <p:nvPr/>
          </p:nvSpPr>
          <p:spPr bwMode="auto">
            <a:xfrm>
              <a:off x="4512" y="1763"/>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3" y="11"/>
                  </a:lnTo>
                  <a:lnTo>
                    <a:pt x="21" y="17"/>
                  </a:lnTo>
                  <a:lnTo>
                    <a:pt x="19" y="21"/>
                  </a:lnTo>
                  <a:lnTo>
                    <a:pt x="11" y="24"/>
                  </a:lnTo>
                  <a:lnTo>
                    <a:pt x="6" y="22"/>
                  </a:lnTo>
                  <a:lnTo>
                    <a:pt x="0" y="17"/>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64" name="Freeform 2741"/>
            <p:cNvSpPr>
              <a:spLocks/>
            </p:cNvSpPr>
            <p:nvPr/>
          </p:nvSpPr>
          <p:spPr bwMode="auto">
            <a:xfrm>
              <a:off x="4512" y="1858"/>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3"/>
                  </a:lnTo>
                  <a:lnTo>
                    <a:pt x="23" y="11"/>
                  </a:lnTo>
                  <a:lnTo>
                    <a:pt x="21" y="16"/>
                  </a:lnTo>
                  <a:lnTo>
                    <a:pt x="15" y="22"/>
                  </a:lnTo>
                  <a:lnTo>
                    <a:pt x="6" y="22"/>
                  </a:lnTo>
                  <a:lnTo>
                    <a:pt x="4" y="18"/>
                  </a:lnTo>
                  <a:lnTo>
                    <a:pt x="0" y="16"/>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65" name="Freeform 2742"/>
            <p:cNvSpPr>
              <a:spLocks/>
            </p:cNvSpPr>
            <p:nvPr/>
          </p:nvSpPr>
          <p:spPr bwMode="auto">
            <a:xfrm>
              <a:off x="4512" y="1951"/>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11" y="0"/>
                  </a:moveTo>
                  <a:lnTo>
                    <a:pt x="19" y="4"/>
                  </a:lnTo>
                  <a:lnTo>
                    <a:pt x="23" y="12"/>
                  </a:lnTo>
                  <a:lnTo>
                    <a:pt x="19" y="19"/>
                  </a:lnTo>
                  <a:lnTo>
                    <a:pt x="11" y="23"/>
                  </a:lnTo>
                  <a:lnTo>
                    <a:pt x="6" y="21"/>
                  </a:lnTo>
                  <a:lnTo>
                    <a:pt x="0" y="15"/>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66" name="Freeform 2743"/>
            <p:cNvSpPr>
              <a:spLocks/>
            </p:cNvSpPr>
            <p:nvPr/>
          </p:nvSpPr>
          <p:spPr bwMode="auto">
            <a:xfrm>
              <a:off x="4512" y="2044"/>
              <a:ext cx="11" cy="11"/>
            </a:xfrm>
            <a:custGeom>
              <a:avLst/>
              <a:gdLst>
                <a:gd name="T0" fmla="*/ 0 w 23"/>
                <a:gd name="T1" fmla="*/ 0 h 23"/>
                <a:gd name="T2" fmla="*/ 0 w 23"/>
                <a:gd name="T3" fmla="*/ 0 h 23"/>
                <a:gd name="T4" fmla="*/ 0 w 23"/>
                <a:gd name="T5" fmla="*/ 0 h 23"/>
                <a:gd name="T6" fmla="*/ 0 w 23"/>
                <a:gd name="T7" fmla="*/ 0 h 23"/>
                <a:gd name="T8" fmla="*/ 0 w 23"/>
                <a:gd name="T9" fmla="*/ 0 h 23"/>
                <a:gd name="T10" fmla="*/ 0 w 23"/>
                <a:gd name="T11" fmla="*/ 0 h 23"/>
                <a:gd name="T12" fmla="*/ 0 w 23"/>
                <a:gd name="T13" fmla="*/ 0 h 23"/>
                <a:gd name="T14" fmla="*/ 0 w 23"/>
                <a:gd name="T15" fmla="*/ 0 h 23"/>
                <a:gd name="T16" fmla="*/ 0 w 23"/>
                <a:gd name="T17" fmla="*/ 0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11" y="0"/>
                  </a:moveTo>
                  <a:lnTo>
                    <a:pt x="19" y="4"/>
                  </a:lnTo>
                  <a:lnTo>
                    <a:pt x="23" y="11"/>
                  </a:lnTo>
                  <a:lnTo>
                    <a:pt x="19" y="19"/>
                  </a:lnTo>
                  <a:lnTo>
                    <a:pt x="11" y="23"/>
                  </a:lnTo>
                  <a:lnTo>
                    <a:pt x="6" y="21"/>
                  </a:lnTo>
                  <a:lnTo>
                    <a:pt x="0" y="15"/>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67" name="Freeform 2744"/>
            <p:cNvSpPr>
              <a:spLocks/>
            </p:cNvSpPr>
            <p:nvPr/>
          </p:nvSpPr>
          <p:spPr bwMode="auto">
            <a:xfrm>
              <a:off x="4512" y="2137"/>
              <a:ext cx="11" cy="11"/>
            </a:xfrm>
            <a:custGeom>
              <a:avLst/>
              <a:gdLst>
                <a:gd name="T0" fmla="*/ 0 w 23"/>
                <a:gd name="T1" fmla="*/ 0 h 22"/>
                <a:gd name="T2" fmla="*/ 0 w 23"/>
                <a:gd name="T3" fmla="*/ 0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6" y="0"/>
                  </a:moveTo>
                  <a:lnTo>
                    <a:pt x="15" y="0"/>
                  </a:lnTo>
                  <a:lnTo>
                    <a:pt x="19" y="2"/>
                  </a:lnTo>
                  <a:lnTo>
                    <a:pt x="21" y="6"/>
                  </a:lnTo>
                  <a:lnTo>
                    <a:pt x="23" y="11"/>
                  </a:lnTo>
                  <a:lnTo>
                    <a:pt x="19" y="19"/>
                  </a:lnTo>
                  <a:lnTo>
                    <a:pt x="11" y="22"/>
                  </a:lnTo>
                  <a:lnTo>
                    <a:pt x="6" y="21"/>
                  </a:lnTo>
                  <a:lnTo>
                    <a:pt x="0" y="15"/>
                  </a:lnTo>
                  <a:lnTo>
                    <a:pt x="0" y="6"/>
                  </a:lnTo>
                  <a:lnTo>
                    <a:pt x="6"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68" name="Freeform 2745"/>
            <p:cNvSpPr>
              <a:spLocks/>
            </p:cNvSpPr>
            <p:nvPr/>
          </p:nvSpPr>
          <p:spPr bwMode="auto">
            <a:xfrm>
              <a:off x="4512" y="2229"/>
              <a:ext cx="11" cy="12"/>
            </a:xfrm>
            <a:custGeom>
              <a:avLst/>
              <a:gdLst>
                <a:gd name="T0" fmla="*/ 0 w 23"/>
                <a:gd name="T1" fmla="*/ 0 h 24"/>
                <a:gd name="T2" fmla="*/ 0 w 23"/>
                <a:gd name="T3" fmla="*/ 1 h 24"/>
                <a:gd name="T4" fmla="*/ 0 w 23"/>
                <a:gd name="T5" fmla="*/ 1 h 24"/>
                <a:gd name="T6" fmla="*/ 0 w 23"/>
                <a:gd name="T7" fmla="*/ 1 h 24"/>
                <a:gd name="T8" fmla="*/ 0 w 23"/>
                <a:gd name="T9" fmla="*/ 1 h 24"/>
                <a:gd name="T10" fmla="*/ 0 w 23"/>
                <a:gd name="T11" fmla="*/ 1 h 24"/>
                <a:gd name="T12" fmla="*/ 0 w 23"/>
                <a:gd name="T13" fmla="*/ 1 h 24"/>
                <a:gd name="T14" fmla="*/ 0 w 23"/>
                <a:gd name="T15" fmla="*/ 1 h 24"/>
                <a:gd name="T16" fmla="*/ 0 w 23"/>
                <a:gd name="T17" fmla="*/ 1 h 24"/>
                <a:gd name="T18" fmla="*/ 0 w 23"/>
                <a:gd name="T19" fmla="*/ 1 h 24"/>
                <a:gd name="T20" fmla="*/ 0 w 23"/>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4"/>
                <a:gd name="T35" fmla="*/ 23 w 23"/>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4">
                  <a:moveTo>
                    <a:pt x="11" y="0"/>
                  </a:moveTo>
                  <a:lnTo>
                    <a:pt x="19" y="4"/>
                  </a:lnTo>
                  <a:lnTo>
                    <a:pt x="21" y="8"/>
                  </a:lnTo>
                  <a:lnTo>
                    <a:pt x="23" y="13"/>
                  </a:lnTo>
                  <a:lnTo>
                    <a:pt x="19" y="21"/>
                  </a:lnTo>
                  <a:lnTo>
                    <a:pt x="11" y="24"/>
                  </a:lnTo>
                  <a:lnTo>
                    <a:pt x="6" y="22"/>
                  </a:lnTo>
                  <a:lnTo>
                    <a:pt x="0" y="17"/>
                  </a:lnTo>
                  <a:lnTo>
                    <a:pt x="0" y="8"/>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69" name="Freeform 2746"/>
            <p:cNvSpPr>
              <a:spLocks/>
            </p:cNvSpPr>
            <p:nvPr/>
          </p:nvSpPr>
          <p:spPr bwMode="auto">
            <a:xfrm>
              <a:off x="4512" y="2321"/>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4"/>
                  </a:lnTo>
                  <a:lnTo>
                    <a:pt x="23" y="11"/>
                  </a:lnTo>
                  <a:lnTo>
                    <a:pt x="21" y="17"/>
                  </a:lnTo>
                  <a:lnTo>
                    <a:pt x="19" y="20"/>
                  </a:lnTo>
                  <a:lnTo>
                    <a:pt x="15" y="22"/>
                  </a:lnTo>
                  <a:lnTo>
                    <a:pt x="6" y="22"/>
                  </a:lnTo>
                  <a:lnTo>
                    <a:pt x="0" y="17"/>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70" name="Freeform 2747"/>
            <p:cNvSpPr>
              <a:spLocks/>
            </p:cNvSpPr>
            <p:nvPr/>
          </p:nvSpPr>
          <p:spPr bwMode="auto">
            <a:xfrm>
              <a:off x="4512" y="2414"/>
              <a:ext cx="11" cy="12"/>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1 h 22"/>
                <a:gd name="T20" fmla="*/ 0 w 23"/>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2"/>
                <a:gd name="T35" fmla="*/ 23 w 23"/>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2">
                  <a:moveTo>
                    <a:pt x="11" y="0"/>
                  </a:moveTo>
                  <a:lnTo>
                    <a:pt x="19" y="3"/>
                  </a:lnTo>
                  <a:lnTo>
                    <a:pt x="23" y="11"/>
                  </a:lnTo>
                  <a:lnTo>
                    <a:pt x="21" y="16"/>
                  </a:lnTo>
                  <a:lnTo>
                    <a:pt x="19" y="20"/>
                  </a:lnTo>
                  <a:lnTo>
                    <a:pt x="15" y="22"/>
                  </a:lnTo>
                  <a:lnTo>
                    <a:pt x="6" y="22"/>
                  </a:lnTo>
                  <a:lnTo>
                    <a:pt x="0" y="16"/>
                  </a:lnTo>
                  <a:lnTo>
                    <a:pt x="0" y="7"/>
                  </a:lnTo>
                  <a:lnTo>
                    <a:pt x="6" y="2"/>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71" name="Freeform 2748"/>
            <p:cNvSpPr>
              <a:spLocks/>
            </p:cNvSpPr>
            <p:nvPr/>
          </p:nvSpPr>
          <p:spPr bwMode="auto">
            <a:xfrm>
              <a:off x="4512" y="2507"/>
              <a:ext cx="11" cy="11"/>
            </a:xfrm>
            <a:custGeom>
              <a:avLst/>
              <a:gdLst>
                <a:gd name="T0" fmla="*/ 0 w 23"/>
                <a:gd name="T1" fmla="*/ 0 h 22"/>
                <a:gd name="T2" fmla="*/ 0 w 23"/>
                <a:gd name="T3" fmla="*/ 1 h 22"/>
                <a:gd name="T4" fmla="*/ 0 w 23"/>
                <a:gd name="T5" fmla="*/ 1 h 22"/>
                <a:gd name="T6" fmla="*/ 0 w 23"/>
                <a:gd name="T7" fmla="*/ 1 h 22"/>
                <a:gd name="T8" fmla="*/ 0 w 23"/>
                <a:gd name="T9" fmla="*/ 1 h 22"/>
                <a:gd name="T10" fmla="*/ 0 w 23"/>
                <a:gd name="T11" fmla="*/ 1 h 22"/>
                <a:gd name="T12" fmla="*/ 0 w 23"/>
                <a:gd name="T13" fmla="*/ 1 h 22"/>
                <a:gd name="T14" fmla="*/ 0 w 23"/>
                <a:gd name="T15" fmla="*/ 1 h 22"/>
                <a:gd name="T16" fmla="*/ 0 w 23"/>
                <a:gd name="T17" fmla="*/ 1 h 22"/>
                <a:gd name="T18" fmla="*/ 0 w 23"/>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2"/>
                <a:gd name="T32" fmla="*/ 23 w 23"/>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2">
                  <a:moveTo>
                    <a:pt x="11" y="0"/>
                  </a:moveTo>
                  <a:lnTo>
                    <a:pt x="19" y="3"/>
                  </a:lnTo>
                  <a:lnTo>
                    <a:pt x="23" y="11"/>
                  </a:lnTo>
                  <a:lnTo>
                    <a:pt x="19" y="18"/>
                  </a:lnTo>
                  <a:lnTo>
                    <a:pt x="11" y="22"/>
                  </a:lnTo>
                  <a:lnTo>
                    <a:pt x="6" y="20"/>
                  </a:lnTo>
                  <a:lnTo>
                    <a:pt x="0" y="14"/>
                  </a:lnTo>
                  <a:lnTo>
                    <a:pt x="0" y="7"/>
                  </a:lnTo>
                  <a:lnTo>
                    <a:pt x="6" y="1"/>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72" name="Line 2749"/>
            <p:cNvSpPr>
              <a:spLocks noChangeShapeType="1"/>
            </p:cNvSpPr>
            <p:nvPr/>
          </p:nvSpPr>
          <p:spPr bwMode="auto">
            <a:xfrm>
              <a:off x="4518" y="2608"/>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73" name="Line 2750"/>
            <p:cNvSpPr>
              <a:spLocks noChangeShapeType="1"/>
            </p:cNvSpPr>
            <p:nvPr/>
          </p:nvSpPr>
          <p:spPr bwMode="auto">
            <a:xfrm flipH="1">
              <a:off x="4516" y="270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74" name="Line 2751"/>
            <p:cNvSpPr>
              <a:spLocks noChangeShapeType="1"/>
            </p:cNvSpPr>
            <p:nvPr/>
          </p:nvSpPr>
          <p:spPr bwMode="auto">
            <a:xfrm flipV="1">
              <a:off x="4518" y="2787"/>
              <a:ext cx="3" cy="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75" name="Line 2752"/>
            <p:cNvSpPr>
              <a:spLocks noChangeShapeType="1"/>
            </p:cNvSpPr>
            <p:nvPr/>
          </p:nvSpPr>
          <p:spPr bwMode="auto">
            <a:xfrm flipV="1">
              <a:off x="4518" y="2884"/>
              <a:ext cx="2"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76" name="Line 2753"/>
            <p:cNvSpPr>
              <a:spLocks noChangeShapeType="1"/>
            </p:cNvSpPr>
            <p:nvPr/>
          </p:nvSpPr>
          <p:spPr bwMode="auto">
            <a:xfrm flipH="1">
              <a:off x="4505" y="2978"/>
              <a:ext cx="13"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77" name="Line 2754"/>
            <p:cNvSpPr>
              <a:spLocks noChangeShapeType="1"/>
            </p:cNvSpPr>
            <p:nvPr/>
          </p:nvSpPr>
          <p:spPr bwMode="auto">
            <a:xfrm flipV="1">
              <a:off x="4518" y="3041"/>
              <a:ext cx="53" cy="3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78" name="Line 2755"/>
            <p:cNvSpPr>
              <a:spLocks noChangeShapeType="1"/>
            </p:cNvSpPr>
            <p:nvPr/>
          </p:nvSpPr>
          <p:spPr bwMode="auto">
            <a:xfrm flipV="1">
              <a:off x="4518" y="3043"/>
              <a:ext cx="166" cy="12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79" name="Line 2756"/>
            <p:cNvSpPr>
              <a:spLocks noChangeShapeType="1"/>
            </p:cNvSpPr>
            <p:nvPr/>
          </p:nvSpPr>
          <p:spPr bwMode="auto">
            <a:xfrm flipV="1">
              <a:off x="4518" y="3089"/>
              <a:ext cx="212" cy="16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80" name="Line 2757"/>
            <p:cNvSpPr>
              <a:spLocks noChangeShapeType="1"/>
            </p:cNvSpPr>
            <p:nvPr/>
          </p:nvSpPr>
          <p:spPr bwMode="auto">
            <a:xfrm flipV="1">
              <a:off x="4518" y="3239"/>
              <a:ext cx="173" cy="11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81" name="Line 2758"/>
            <p:cNvSpPr>
              <a:spLocks noChangeShapeType="1"/>
            </p:cNvSpPr>
            <p:nvPr/>
          </p:nvSpPr>
          <p:spPr bwMode="auto">
            <a:xfrm flipV="1">
              <a:off x="4518" y="3429"/>
              <a:ext cx="89"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82" name="Line 2759"/>
            <p:cNvSpPr>
              <a:spLocks noChangeShapeType="1"/>
            </p:cNvSpPr>
            <p:nvPr/>
          </p:nvSpPr>
          <p:spPr bwMode="auto">
            <a:xfrm flipV="1">
              <a:off x="4518" y="3527"/>
              <a:ext cx="64" cy="1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83" name="Line 2760"/>
            <p:cNvSpPr>
              <a:spLocks noChangeShapeType="1"/>
            </p:cNvSpPr>
            <p:nvPr/>
          </p:nvSpPr>
          <p:spPr bwMode="auto">
            <a:xfrm flipV="1">
              <a:off x="4518" y="3592"/>
              <a:ext cx="85" cy="3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084" name="Freeform 2761"/>
            <p:cNvSpPr>
              <a:spLocks/>
            </p:cNvSpPr>
            <p:nvPr/>
          </p:nvSpPr>
          <p:spPr bwMode="auto">
            <a:xfrm>
              <a:off x="4604" y="741"/>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1 w 24"/>
                <a:gd name="T19" fmla="*/ 1 h 24"/>
                <a:gd name="T20" fmla="*/ 0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2"/>
                  </a:lnTo>
                  <a:lnTo>
                    <a:pt x="21" y="4"/>
                  </a:lnTo>
                  <a:lnTo>
                    <a:pt x="24" y="11"/>
                  </a:lnTo>
                  <a:lnTo>
                    <a:pt x="23"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85" name="Freeform 2762"/>
            <p:cNvSpPr>
              <a:spLocks/>
            </p:cNvSpPr>
            <p:nvPr/>
          </p:nvSpPr>
          <p:spPr bwMode="auto">
            <a:xfrm>
              <a:off x="4604" y="834"/>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2"/>
                  </a:lnTo>
                  <a:lnTo>
                    <a:pt x="21" y="4"/>
                  </a:lnTo>
                  <a:lnTo>
                    <a:pt x="24" y="11"/>
                  </a:lnTo>
                  <a:lnTo>
                    <a:pt x="23"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86" name="Freeform 2763"/>
            <p:cNvSpPr>
              <a:spLocks/>
            </p:cNvSpPr>
            <p:nvPr/>
          </p:nvSpPr>
          <p:spPr bwMode="auto">
            <a:xfrm>
              <a:off x="4604" y="927"/>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2"/>
                  </a:lnTo>
                  <a:lnTo>
                    <a:pt x="21" y="3"/>
                  </a:lnTo>
                  <a:lnTo>
                    <a:pt x="24" y="11"/>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87" name="Freeform 2764"/>
            <p:cNvSpPr>
              <a:spLocks/>
            </p:cNvSpPr>
            <p:nvPr/>
          </p:nvSpPr>
          <p:spPr bwMode="auto">
            <a:xfrm>
              <a:off x="4604" y="1020"/>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8" y="0"/>
                  </a:moveTo>
                  <a:lnTo>
                    <a:pt x="17" y="0"/>
                  </a:lnTo>
                  <a:lnTo>
                    <a:pt x="21" y="1"/>
                  </a:lnTo>
                  <a:lnTo>
                    <a:pt x="23" y="5"/>
                  </a:lnTo>
                  <a:lnTo>
                    <a:pt x="24" y="11"/>
                  </a:lnTo>
                  <a:lnTo>
                    <a:pt x="21" y="18"/>
                  </a:lnTo>
                  <a:lnTo>
                    <a:pt x="17" y="20"/>
                  </a:lnTo>
                  <a:lnTo>
                    <a:pt x="11" y="22"/>
                  </a:lnTo>
                  <a:lnTo>
                    <a:pt x="4" y="18"/>
                  </a:lnTo>
                  <a:lnTo>
                    <a:pt x="0" y="11"/>
                  </a:lnTo>
                  <a:lnTo>
                    <a:pt x="2" y="5"/>
                  </a:lnTo>
                  <a:lnTo>
                    <a:pt x="4" y="1"/>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88" name="Freeform 2765"/>
            <p:cNvSpPr>
              <a:spLocks/>
            </p:cNvSpPr>
            <p:nvPr/>
          </p:nvSpPr>
          <p:spPr bwMode="auto">
            <a:xfrm>
              <a:off x="4604" y="1115"/>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8" y="0"/>
                  </a:moveTo>
                  <a:lnTo>
                    <a:pt x="17" y="0"/>
                  </a:lnTo>
                  <a:lnTo>
                    <a:pt x="21" y="2"/>
                  </a:lnTo>
                  <a:lnTo>
                    <a:pt x="23" y="6"/>
                  </a:lnTo>
                  <a:lnTo>
                    <a:pt x="24" y="11"/>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89" name="Freeform 2766"/>
            <p:cNvSpPr>
              <a:spLocks/>
            </p:cNvSpPr>
            <p:nvPr/>
          </p:nvSpPr>
          <p:spPr bwMode="auto">
            <a:xfrm>
              <a:off x="4604" y="1207"/>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2"/>
                  </a:lnTo>
                  <a:lnTo>
                    <a:pt x="21" y="4"/>
                  </a:lnTo>
                  <a:lnTo>
                    <a:pt x="23" y="8"/>
                  </a:lnTo>
                  <a:lnTo>
                    <a:pt x="24" y="13"/>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90" name="Freeform 2767"/>
            <p:cNvSpPr>
              <a:spLocks/>
            </p:cNvSpPr>
            <p:nvPr/>
          </p:nvSpPr>
          <p:spPr bwMode="auto">
            <a:xfrm>
              <a:off x="4604" y="1299"/>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2"/>
                  </a:lnTo>
                  <a:lnTo>
                    <a:pt x="21" y="4"/>
                  </a:lnTo>
                  <a:lnTo>
                    <a:pt x="24" y="11"/>
                  </a:lnTo>
                  <a:lnTo>
                    <a:pt x="23"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91" name="Freeform 2768"/>
            <p:cNvSpPr>
              <a:spLocks/>
            </p:cNvSpPr>
            <p:nvPr/>
          </p:nvSpPr>
          <p:spPr bwMode="auto">
            <a:xfrm>
              <a:off x="4604" y="1392"/>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2"/>
                  </a:lnTo>
                  <a:lnTo>
                    <a:pt x="21" y="3"/>
                  </a:lnTo>
                  <a:lnTo>
                    <a:pt x="24" y="11"/>
                  </a:lnTo>
                  <a:lnTo>
                    <a:pt x="23"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92" name="Freeform 2769"/>
            <p:cNvSpPr>
              <a:spLocks/>
            </p:cNvSpPr>
            <p:nvPr/>
          </p:nvSpPr>
          <p:spPr bwMode="auto">
            <a:xfrm>
              <a:off x="4604" y="1485"/>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1"/>
                  </a:lnTo>
                  <a:lnTo>
                    <a:pt x="21" y="3"/>
                  </a:lnTo>
                  <a:lnTo>
                    <a:pt x="24" y="11"/>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93" name="Freeform 2770"/>
            <p:cNvSpPr>
              <a:spLocks/>
            </p:cNvSpPr>
            <p:nvPr/>
          </p:nvSpPr>
          <p:spPr bwMode="auto">
            <a:xfrm>
              <a:off x="4604" y="1578"/>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1 w 24"/>
                <a:gd name="T17" fmla="*/ 0 h 23"/>
                <a:gd name="T18" fmla="*/ 0 w 24"/>
                <a:gd name="T19" fmla="*/ 0 h 23"/>
                <a:gd name="T20" fmla="*/ 1 w 24"/>
                <a:gd name="T21" fmla="*/ 0 h 23"/>
                <a:gd name="T22" fmla="*/ 1 w 24"/>
                <a:gd name="T23" fmla="*/ 0 h 23"/>
                <a:gd name="T24" fmla="*/ 1 w 24"/>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3"/>
                <a:gd name="T41" fmla="*/ 24 w 24"/>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3">
                  <a:moveTo>
                    <a:pt x="8" y="0"/>
                  </a:moveTo>
                  <a:lnTo>
                    <a:pt x="17" y="0"/>
                  </a:lnTo>
                  <a:lnTo>
                    <a:pt x="21" y="2"/>
                  </a:lnTo>
                  <a:lnTo>
                    <a:pt x="23" y="6"/>
                  </a:lnTo>
                  <a:lnTo>
                    <a:pt x="24" y="12"/>
                  </a:lnTo>
                  <a:lnTo>
                    <a:pt x="21" y="19"/>
                  </a:lnTo>
                  <a:lnTo>
                    <a:pt x="17" y="21"/>
                  </a:lnTo>
                  <a:lnTo>
                    <a:pt x="11" y="23"/>
                  </a:lnTo>
                  <a:lnTo>
                    <a:pt x="4" y="19"/>
                  </a:lnTo>
                  <a:lnTo>
                    <a:pt x="0" y="12"/>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94" name="Freeform 2771"/>
            <p:cNvSpPr>
              <a:spLocks/>
            </p:cNvSpPr>
            <p:nvPr/>
          </p:nvSpPr>
          <p:spPr bwMode="auto">
            <a:xfrm>
              <a:off x="4604" y="1670"/>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2"/>
                  </a:lnTo>
                  <a:lnTo>
                    <a:pt x="21" y="4"/>
                  </a:lnTo>
                  <a:lnTo>
                    <a:pt x="23" y="8"/>
                  </a:lnTo>
                  <a:lnTo>
                    <a:pt x="24" y="13"/>
                  </a:lnTo>
                  <a:lnTo>
                    <a:pt x="21" y="21"/>
                  </a:lnTo>
                  <a:lnTo>
                    <a:pt x="17" y="23"/>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95" name="Freeform 2772"/>
            <p:cNvSpPr>
              <a:spLocks/>
            </p:cNvSpPr>
            <p:nvPr/>
          </p:nvSpPr>
          <p:spPr bwMode="auto">
            <a:xfrm>
              <a:off x="4604" y="1763"/>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1 w 24"/>
                <a:gd name="T19" fmla="*/ 1 h 24"/>
                <a:gd name="T20" fmla="*/ 0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2"/>
                  </a:lnTo>
                  <a:lnTo>
                    <a:pt x="21" y="4"/>
                  </a:lnTo>
                  <a:lnTo>
                    <a:pt x="24" y="11"/>
                  </a:lnTo>
                  <a:lnTo>
                    <a:pt x="23"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96" name="Freeform 2773"/>
            <p:cNvSpPr>
              <a:spLocks/>
            </p:cNvSpPr>
            <p:nvPr/>
          </p:nvSpPr>
          <p:spPr bwMode="auto">
            <a:xfrm>
              <a:off x="4604" y="1858"/>
              <a:ext cx="12" cy="11"/>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0 w 24"/>
                <a:gd name="T17" fmla="*/ 1 h 22"/>
                <a:gd name="T18" fmla="*/ 1 w 24"/>
                <a:gd name="T19" fmla="*/ 1 h 22"/>
                <a:gd name="T20" fmla="*/ 1 w 24"/>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2"/>
                <a:gd name="T35" fmla="*/ 24 w 2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2">
                  <a:moveTo>
                    <a:pt x="11" y="0"/>
                  </a:moveTo>
                  <a:lnTo>
                    <a:pt x="17" y="2"/>
                  </a:lnTo>
                  <a:lnTo>
                    <a:pt x="21" y="3"/>
                  </a:lnTo>
                  <a:lnTo>
                    <a:pt x="24" y="11"/>
                  </a:lnTo>
                  <a:lnTo>
                    <a:pt x="23"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97" name="Freeform 2774"/>
            <p:cNvSpPr>
              <a:spLocks/>
            </p:cNvSpPr>
            <p:nvPr/>
          </p:nvSpPr>
          <p:spPr bwMode="auto">
            <a:xfrm>
              <a:off x="4604" y="1951"/>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0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1" y="0"/>
                  </a:moveTo>
                  <a:lnTo>
                    <a:pt x="17" y="2"/>
                  </a:lnTo>
                  <a:lnTo>
                    <a:pt x="21" y="4"/>
                  </a:lnTo>
                  <a:lnTo>
                    <a:pt x="24" y="12"/>
                  </a:lnTo>
                  <a:lnTo>
                    <a:pt x="21" y="19"/>
                  </a:lnTo>
                  <a:lnTo>
                    <a:pt x="17" y="21"/>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98" name="Freeform 2775"/>
            <p:cNvSpPr>
              <a:spLocks/>
            </p:cNvSpPr>
            <p:nvPr/>
          </p:nvSpPr>
          <p:spPr bwMode="auto">
            <a:xfrm>
              <a:off x="4604" y="2044"/>
              <a:ext cx="12" cy="11"/>
            </a:xfrm>
            <a:custGeom>
              <a:avLst/>
              <a:gdLst>
                <a:gd name="T0" fmla="*/ 1 w 24"/>
                <a:gd name="T1" fmla="*/ 0 h 23"/>
                <a:gd name="T2" fmla="*/ 1 w 24"/>
                <a:gd name="T3" fmla="*/ 0 h 23"/>
                <a:gd name="T4" fmla="*/ 1 w 24"/>
                <a:gd name="T5" fmla="*/ 0 h 23"/>
                <a:gd name="T6" fmla="*/ 1 w 24"/>
                <a:gd name="T7" fmla="*/ 0 h 23"/>
                <a:gd name="T8" fmla="*/ 1 w 24"/>
                <a:gd name="T9" fmla="*/ 0 h 23"/>
                <a:gd name="T10" fmla="*/ 1 w 24"/>
                <a:gd name="T11" fmla="*/ 0 h 23"/>
                <a:gd name="T12" fmla="*/ 1 w 24"/>
                <a:gd name="T13" fmla="*/ 0 h 23"/>
                <a:gd name="T14" fmla="*/ 1 w 24"/>
                <a:gd name="T15" fmla="*/ 0 h 23"/>
                <a:gd name="T16" fmla="*/ 0 w 24"/>
                <a:gd name="T17" fmla="*/ 0 h 23"/>
                <a:gd name="T18" fmla="*/ 1 w 24"/>
                <a:gd name="T19" fmla="*/ 0 h 23"/>
                <a:gd name="T20" fmla="*/ 1 w 2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23"/>
                <a:gd name="T35" fmla="*/ 24 w 2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23">
                  <a:moveTo>
                    <a:pt x="11" y="0"/>
                  </a:moveTo>
                  <a:lnTo>
                    <a:pt x="17" y="2"/>
                  </a:lnTo>
                  <a:lnTo>
                    <a:pt x="21" y="4"/>
                  </a:lnTo>
                  <a:lnTo>
                    <a:pt x="24" y="11"/>
                  </a:lnTo>
                  <a:lnTo>
                    <a:pt x="21" y="19"/>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099" name="Freeform 2776"/>
            <p:cNvSpPr>
              <a:spLocks/>
            </p:cNvSpPr>
            <p:nvPr/>
          </p:nvSpPr>
          <p:spPr bwMode="auto">
            <a:xfrm>
              <a:off x="4604" y="2137"/>
              <a:ext cx="12" cy="11"/>
            </a:xfrm>
            <a:custGeom>
              <a:avLst/>
              <a:gdLst>
                <a:gd name="T0" fmla="*/ 1 w 24"/>
                <a:gd name="T1" fmla="*/ 0 h 22"/>
                <a:gd name="T2" fmla="*/ 1 w 24"/>
                <a:gd name="T3" fmla="*/ 0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0 w 24"/>
                <a:gd name="T19" fmla="*/ 1 h 22"/>
                <a:gd name="T20" fmla="*/ 1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8" y="0"/>
                  </a:moveTo>
                  <a:lnTo>
                    <a:pt x="17" y="0"/>
                  </a:lnTo>
                  <a:lnTo>
                    <a:pt x="21" y="2"/>
                  </a:lnTo>
                  <a:lnTo>
                    <a:pt x="23" y="6"/>
                  </a:lnTo>
                  <a:lnTo>
                    <a:pt x="24" y="11"/>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00" name="Freeform 2777"/>
            <p:cNvSpPr>
              <a:spLocks/>
            </p:cNvSpPr>
            <p:nvPr/>
          </p:nvSpPr>
          <p:spPr bwMode="auto">
            <a:xfrm>
              <a:off x="4604" y="2229"/>
              <a:ext cx="12" cy="12"/>
            </a:xfrm>
            <a:custGeom>
              <a:avLst/>
              <a:gdLst>
                <a:gd name="T0" fmla="*/ 1 w 24"/>
                <a:gd name="T1" fmla="*/ 0 h 24"/>
                <a:gd name="T2" fmla="*/ 1 w 24"/>
                <a:gd name="T3" fmla="*/ 1 h 24"/>
                <a:gd name="T4" fmla="*/ 1 w 24"/>
                <a:gd name="T5" fmla="*/ 1 h 24"/>
                <a:gd name="T6" fmla="*/ 1 w 24"/>
                <a:gd name="T7" fmla="*/ 1 h 24"/>
                <a:gd name="T8" fmla="*/ 1 w 24"/>
                <a:gd name="T9" fmla="*/ 1 h 24"/>
                <a:gd name="T10" fmla="*/ 1 w 24"/>
                <a:gd name="T11" fmla="*/ 1 h 24"/>
                <a:gd name="T12" fmla="*/ 1 w 24"/>
                <a:gd name="T13" fmla="*/ 1 h 24"/>
                <a:gd name="T14" fmla="*/ 1 w 24"/>
                <a:gd name="T15" fmla="*/ 1 h 24"/>
                <a:gd name="T16" fmla="*/ 1 w 24"/>
                <a:gd name="T17" fmla="*/ 1 h 24"/>
                <a:gd name="T18" fmla="*/ 0 w 24"/>
                <a:gd name="T19" fmla="*/ 1 h 24"/>
                <a:gd name="T20" fmla="*/ 1 w 24"/>
                <a:gd name="T21" fmla="*/ 1 h 24"/>
                <a:gd name="T22" fmla="*/ 1 w 24"/>
                <a:gd name="T23" fmla="*/ 1 h 24"/>
                <a:gd name="T24" fmla="*/ 1 w 2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4"/>
                <a:gd name="T41" fmla="*/ 24 w 2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4">
                  <a:moveTo>
                    <a:pt x="11" y="0"/>
                  </a:moveTo>
                  <a:lnTo>
                    <a:pt x="17" y="2"/>
                  </a:lnTo>
                  <a:lnTo>
                    <a:pt x="21" y="4"/>
                  </a:lnTo>
                  <a:lnTo>
                    <a:pt x="23" y="8"/>
                  </a:lnTo>
                  <a:lnTo>
                    <a:pt x="24" y="13"/>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01" name="Freeform 2778"/>
            <p:cNvSpPr>
              <a:spLocks/>
            </p:cNvSpPr>
            <p:nvPr/>
          </p:nvSpPr>
          <p:spPr bwMode="auto">
            <a:xfrm>
              <a:off x="4604" y="2321"/>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1 w 24"/>
                <a:gd name="T19" fmla="*/ 1 h 22"/>
                <a:gd name="T20" fmla="*/ 0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11" y="0"/>
                  </a:moveTo>
                  <a:lnTo>
                    <a:pt x="17" y="2"/>
                  </a:lnTo>
                  <a:lnTo>
                    <a:pt x="21" y="4"/>
                  </a:lnTo>
                  <a:lnTo>
                    <a:pt x="24" y="11"/>
                  </a:lnTo>
                  <a:lnTo>
                    <a:pt x="23" y="17"/>
                  </a:lnTo>
                  <a:lnTo>
                    <a:pt x="21" y="20"/>
                  </a:lnTo>
                  <a:lnTo>
                    <a:pt x="17" y="22"/>
                  </a:lnTo>
                  <a:lnTo>
                    <a:pt x="8" y="22"/>
                  </a:lnTo>
                  <a:lnTo>
                    <a:pt x="4" y="20"/>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02" name="Freeform 2779"/>
            <p:cNvSpPr>
              <a:spLocks/>
            </p:cNvSpPr>
            <p:nvPr/>
          </p:nvSpPr>
          <p:spPr bwMode="auto">
            <a:xfrm>
              <a:off x="4604" y="2414"/>
              <a:ext cx="12" cy="12"/>
            </a:xfrm>
            <a:custGeom>
              <a:avLst/>
              <a:gdLst>
                <a:gd name="T0" fmla="*/ 1 w 24"/>
                <a:gd name="T1" fmla="*/ 0 h 22"/>
                <a:gd name="T2" fmla="*/ 1 w 24"/>
                <a:gd name="T3" fmla="*/ 1 h 22"/>
                <a:gd name="T4" fmla="*/ 1 w 24"/>
                <a:gd name="T5" fmla="*/ 1 h 22"/>
                <a:gd name="T6" fmla="*/ 1 w 24"/>
                <a:gd name="T7" fmla="*/ 1 h 22"/>
                <a:gd name="T8" fmla="*/ 1 w 24"/>
                <a:gd name="T9" fmla="*/ 1 h 22"/>
                <a:gd name="T10" fmla="*/ 1 w 24"/>
                <a:gd name="T11" fmla="*/ 1 h 22"/>
                <a:gd name="T12" fmla="*/ 1 w 24"/>
                <a:gd name="T13" fmla="*/ 1 h 22"/>
                <a:gd name="T14" fmla="*/ 1 w 24"/>
                <a:gd name="T15" fmla="*/ 1 h 22"/>
                <a:gd name="T16" fmla="*/ 1 w 24"/>
                <a:gd name="T17" fmla="*/ 1 h 22"/>
                <a:gd name="T18" fmla="*/ 1 w 24"/>
                <a:gd name="T19" fmla="*/ 1 h 22"/>
                <a:gd name="T20" fmla="*/ 0 w 24"/>
                <a:gd name="T21" fmla="*/ 1 h 22"/>
                <a:gd name="T22" fmla="*/ 1 w 24"/>
                <a:gd name="T23" fmla="*/ 1 h 22"/>
                <a:gd name="T24" fmla="*/ 1 w 24"/>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11" y="0"/>
                  </a:moveTo>
                  <a:lnTo>
                    <a:pt x="17" y="2"/>
                  </a:lnTo>
                  <a:lnTo>
                    <a:pt x="21" y="3"/>
                  </a:lnTo>
                  <a:lnTo>
                    <a:pt x="24" y="11"/>
                  </a:lnTo>
                  <a:lnTo>
                    <a:pt x="23" y="16"/>
                  </a:lnTo>
                  <a:lnTo>
                    <a:pt x="21" y="20"/>
                  </a:lnTo>
                  <a:lnTo>
                    <a:pt x="17" y="22"/>
                  </a:lnTo>
                  <a:lnTo>
                    <a:pt x="8" y="22"/>
                  </a:lnTo>
                  <a:lnTo>
                    <a:pt x="4" y="20"/>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03" name="Line 2780"/>
            <p:cNvSpPr>
              <a:spLocks noChangeShapeType="1"/>
            </p:cNvSpPr>
            <p:nvPr/>
          </p:nvSpPr>
          <p:spPr bwMode="auto">
            <a:xfrm>
              <a:off x="4610" y="2513"/>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04" name="Line 2781"/>
            <p:cNvSpPr>
              <a:spLocks noChangeShapeType="1"/>
            </p:cNvSpPr>
            <p:nvPr/>
          </p:nvSpPr>
          <p:spPr bwMode="auto">
            <a:xfrm flipV="1">
              <a:off x="4610" y="2606"/>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05" name="Line 2782"/>
            <p:cNvSpPr>
              <a:spLocks noChangeShapeType="1"/>
            </p:cNvSpPr>
            <p:nvPr/>
          </p:nvSpPr>
          <p:spPr bwMode="auto">
            <a:xfrm flipH="1">
              <a:off x="4608" y="2701"/>
              <a:ext cx="2"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06" name="Line 2783"/>
            <p:cNvSpPr>
              <a:spLocks noChangeShapeType="1"/>
            </p:cNvSpPr>
            <p:nvPr/>
          </p:nvSpPr>
          <p:spPr bwMode="auto">
            <a:xfrm>
              <a:off x="4610" y="2792"/>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07" name="Line 2784"/>
            <p:cNvSpPr>
              <a:spLocks noChangeShapeType="1"/>
            </p:cNvSpPr>
            <p:nvPr/>
          </p:nvSpPr>
          <p:spPr bwMode="auto">
            <a:xfrm>
              <a:off x="4610" y="2885"/>
              <a:ext cx="5"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08" name="Line 2785"/>
            <p:cNvSpPr>
              <a:spLocks noChangeShapeType="1"/>
            </p:cNvSpPr>
            <p:nvPr/>
          </p:nvSpPr>
          <p:spPr bwMode="auto">
            <a:xfrm>
              <a:off x="4610" y="2978"/>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09" name="Line 2786"/>
            <p:cNvSpPr>
              <a:spLocks noChangeShapeType="1"/>
            </p:cNvSpPr>
            <p:nvPr/>
          </p:nvSpPr>
          <p:spPr bwMode="auto">
            <a:xfrm flipH="1" flipV="1">
              <a:off x="4602" y="3069"/>
              <a:ext cx="8"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10" name="Line 2787"/>
            <p:cNvSpPr>
              <a:spLocks noChangeShapeType="1"/>
            </p:cNvSpPr>
            <p:nvPr/>
          </p:nvSpPr>
          <p:spPr bwMode="auto">
            <a:xfrm flipV="1">
              <a:off x="4610" y="3142"/>
              <a:ext cx="34" cy="2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11" name="Line 2788"/>
            <p:cNvSpPr>
              <a:spLocks noChangeShapeType="1"/>
            </p:cNvSpPr>
            <p:nvPr/>
          </p:nvSpPr>
          <p:spPr bwMode="auto">
            <a:xfrm flipV="1">
              <a:off x="4610" y="3217"/>
              <a:ext cx="121" cy="4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12" name="Line 2789"/>
            <p:cNvSpPr>
              <a:spLocks noChangeShapeType="1"/>
            </p:cNvSpPr>
            <p:nvPr/>
          </p:nvSpPr>
          <p:spPr bwMode="auto">
            <a:xfrm flipV="1">
              <a:off x="4610" y="3290"/>
              <a:ext cx="142" cy="6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13" name="Line 2790"/>
            <p:cNvSpPr>
              <a:spLocks noChangeShapeType="1"/>
            </p:cNvSpPr>
            <p:nvPr/>
          </p:nvSpPr>
          <p:spPr bwMode="auto">
            <a:xfrm flipV="1">
              <a:off x="4610" y="3383"/>
              <a:ext cx="142" cy="6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14" name="Line 2791"/>
            <p:cNvSpPr>
              <a:spLocks noChangeShapeType="1"/>
            </p:cNvSpPr>
            <p:nvPr/>
          </p:nvSpPr>
          <p:spPr bwMode="auto">
            <a:xfrm flipV="1">
              <a:off x="4610" y="3522"/>
              <a:ext cx="142" cy="15"/>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15" name="Line 2792"/>
            <p:cNvSpPr>
              <a:spLocks noChangeShapeType="1"/>
            </p:cNvSpPr>
            <p:nvPr/>
          </p:nvSpPr>
          <p:spPr bwMode="auto">
            <a:xfrm>
              <a:off x="4610" y="3630"/>
              <a:ext cx="142" cy="2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16" name="Freeform 2793"/>
            <p:cNvSpPr>
              <a:spLocks/>
            </p:cNvSpPr>
            <p:nvPr/>
          </p:nvSpPr>
          <p:spPr bwMode="auto">
            <a:xfrm>
              <a:off x="4697" y="741"/>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1 w 22"/>
                <a:gd name="T19" fmla="*/ 1 h 24"/>
                <a:gd name="T20" fmla="*/ 0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17" name="Freeform 2794"/>
            <p:cNvSpPr>
              <a:spLocks/>
            </p:cNvSpPr>
            <p:nvPr/>
          </p:nvSpPr>
          <p:spPr bwMode="auto">
            <a:xfrm>
              <a:off x="4697" y="834"/>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4"/>
                  </a:lnTo>
                  <a:lnTo>
                    <a:pt x="22" y="7"/>
                  </a:lnTo>
                  <a:lnTo>
                    <a:pt x="22"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18" name="Freeform 2795"/>
            <p:cNvSpPr>
              <a:spLocks/>
            </p:cNvSpPr>
            <p:nvPr/>
          </p:nvSpPr>
          <p:spPr bwMode="auto">
            <a:xfrm>
              <a:off x="4697" y="92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2"/>
                  </a:lnTo>
                  <a:lnTo>
                    <a:pt x="21" y="3"/>
                  </a:lnTo>
                  <a:lnTo>
                    <a:pt x="22" y="7"/>
                  </a:lnTo>
                  <a:lnTo>
                    <a:pt x="22" y="15"/>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19" name="Freeform 2796"/>
            <p:cNvSpPr>
              <a:spLocks/>
            </p:cNvSpPr>
            <p:nvPr/>
          </p:nvSpPr>
          <p:spPr bwMode="auto">
            <a:xfrm>
              <a:off x="4697" y="1020"/>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1"/>
                  </a:lnTo>
                  <a:lnTo>
                    <a:pt x="22" y="5"/>
                  </a:lnTo>
                  <a:lnTo>
                    <a:pt x="22" y="14"/>
                  </a:lnTo>
                  <a:lnTo>
                    <a:pt x="21" y="18"/>
                  </a:lnTo>
                  <a:lnTo>
                    <a:pt x="17" y="20"/>
                  </a:lnTo>
                  <a:lnTo>
                    <a:pt x="11" y="22"/>
                  </a:lnTo>
                  <a:lnTo>
                    <a:pt x="4" y="18"/>
                  </a:lnTo>
                  <a:lnTo>
                    <a:pt x="0" y="11"/>
                  </a:lnTo>
                  <a:lnTo>
                    <a:pt x="2" y="5"/>
                  </a:lnTo>
                  <a:lnTo>
                    <a:pt x="4" y="1"/>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20" name="Freeform 2797"/>
            <p:cNvSpPr>
              <a:spLocks/>
            </p:cNvSpPr>
            <p:nvPr/>
          </p:nvSpPr>
          <p:spPr bwMode="auto">
            <a:xfrm>
              <a:off x="4697" y="1115"/>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2"/>
                  </a:lnTo>
                  <a:lnTo>
                    <a:pt x="22" y="6"/>
                  </a:lnTo>
                  <a:lnTo>
                    <a:pt x="22" y="15"/>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21" name="Freeform 2798"/>
            <p:cNvSpPr>
              <a:spLocks/>
            </p:cNvSpPr>
            <p:nvPr/>
          </p:nvSpPr>
          <p:spPr bwMode="auto">
            <a:xfrm>
              <a:off x="4697" y="1207"/>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22" name="Freeform 2799"/>
            <p:cNvSpPr>
              <a:spLocks/>
            </p:cNvSpPr>
            <p:nvPr/>
          </p:nvSpPr>
          <p:spPr bwMode="auto">
            <a:xfrm>
              <a:off x="4697" y="1299"/>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4"/>
                  </a:lnTo>
                  <a:lnTo>
                    <a:pt x="22" y="7"/>
                  </a:lnTo>
                  <a:lnTo>
                    <a:pt x="22" y="17"/>
                  </a:lnTo>
                  <a:lnTo>
                    <a:pt x="17" y="22"/>
                  </a:lnTo>
                  <a:lnTo>
                    <a:pt x="8" y="22"/>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23" name="Freeform 2800"/>
            <p:cNvSpPr>
              <a:spLocks/>
            </p:cNvSpPr>
            <p:nvPr/>
          </p:nvSpPr>
          <p:spPr bwMode="auto">
            <a:xfrm>
              <a:off x="4697" y="1392"/>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3"/>
                  </a:lnTo>
                  <a:lnTo>
                    <a:pt x="22" y="7"/>
                  </a:lnTo>
                  <a:lnTo>
                    <a:pt x="22"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24" name="Freeform 2801"/>
            <p:cNvSpPr>
              <a:spLocks/>
            </p:cNvSpPr>
            <p:nvPr/>
          </p:nvSpPr>
          <p:spPr bwMode="auto">
            <a:xfrm>
              <a:off x="4697" y="1485"/>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1"/>
                  </a:lnTo>
                  <a:lnTo>
                    <a:pt x="21" y="3"/>
                  </a:lnTo>
                  <a:lnTo>
                    <a:pt x="22" y="7"/>
                  </a:lnTo>
                  <a:lnTo>
                    <a:pt x="22" y="14"/>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25" name="Freeform 2802"/>
            <p:cNvSpPr>
              <a:spLocks/>
            </p:cNvSpPr>
            <p:nvPr/>
          </p:nvSpPr>
          <p:spPr bwMode="auto">
            <a:xfrm>
              <a:off x="4697" y="1578"/>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1 w 22"/>
                <a:gd name="T25" fmla="*/ 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3"/>
                <a:gd name="T41" fmla="*/ 22 w 2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3">
                  <a:moveTo>
                    <a:pt x="8" y="0"/>
                  </a:moveTo>
                  <a:lnTo>
                    <a:pt x="17" y="0"/>
                  </a:lnTo>
                  <a:lnTo>
                    <a:pt x="21" y="2"/>
                  </a:lnTo>
                  <a:lnTo>
                    <a:pt x="22" y="6"/>
                  </a:lnTo>
                  <a:lnTo>
                    <a:pt x="22" y="15"/>
                  </a:lnTo>
                  <a:lnTo>
                    <a:pt x="21" y="19"/>
                  </a:lnTo>
                  <a:lnTo>
                    <a:pt x="17" y="21"/>
                  </a:lnTo>
                  <a:lnTo>
                    <a:pt x="11" y="23"/>
                  </a:lnTo>
                  <a:lnTo>
                    <a:pt x="4" y="19"/>
                  </a:lnTo>
                  <a:lnTo>
                    <a:pt x="0" y="12"/>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26" name="Freeform 2803"/>
            <p:cNvSpPr>
              <a:spLocks/>
            </p:cNvSpPr>
            <p:nvPr/>
          </p:nvSpPr>
          <p:spPr bwMode="auto">
            <a:xfrm>
              <a:off x="4697" y="1670"/>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3"/>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27" name="Freeform 2804"/>
            <p:cNvSpPr>
              <a:spLocks/>
            </p:cNvSpPr>
            <p:nvPr/>
          </p:nvSpPr>
          <p:spPr bwMode="auto">
            <a:xfrm>
              <a:off x="4697" y="1763"/>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1 w 22"/>
                <a:gd name="T19" fmla="*/ 1 h 24"/>
                <a:gd name="T20" fmla="*/ 0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28" name="Freeform 2805"/>
            <p:cNvSpPr>
              <a:spLocks/>
            </p:cNvSpPr>
            <p:nvPr/>
          </p:nvSpPr>
          <p:spPr bwMode="auto">
            <a:xfrm>
              <a:off x="4697" y="1858"/>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0 w 22"/>
                <a:gd name="T17" fmla="*/ 1 h 22"/>
                <a:gd name="T18" fmla="*/ 1 w 22"/>
                <a:gd name="T19" fmla="*/ 1 h 22"/>
                <a:gd name="T20" fmla="*/ 1 w 22"/>
                <a:gd name="T21" fmla="*/ 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0"/>
                  </a:moveTo>
                  <a:lnTo>
                    <a:pt x="17" y="2"/>
                  </a:lnTo>
                  <a:lnTo>
                    <a:pt x="21" y="3"/>
                  </a:lnTo>
                  <a:lnTo>
                    <a:pt x="22" y="7"/>
                  </a:lnTo>
                  <a:lnTo>
                    <a:pt x="22" y="16"/>
                  </a:lnTo>
                  <a:lnTo>
                    <a:pt x="17" y="22"/>
                  </a:lnTo>
                  <a:lnTo>
                    <a:pt x="8" y="22"/>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29" name="Freeform 2806"/>
            <p:cNvSpPr>
              <a:spLocks/>
            </p:cNvSpPr>
            <p:nvPr/>
          </p:nvSpPr>
          <p:spPr bwMode="auto">
            <a:xfrm>
              <a:off x="4697" y="1951"/>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2"/>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30" name="Freeform 2807"/>
            <p:cNvSpPr>
              <a:spLocks/>
            </p:cNvSpPr>
            <p:nvPr/>
          </p:nvSpPr>
          <p:spPr bwMode="auto">
            <a:xfrm>
              <a:off x="4697" y="2044"/>
              <a:ext cx="11" cy="11"/>
            </a:xfrm>
            <a:custGeom>
              <a:avLst/>
              <a:gdLst>
                <a:gd name="T0" fmla="*/ 1 w 22"/>
                <a:gd name="T1" fmla="*/ 0 h 23"/>
                <a:gd name="T2" fmla="*/ 1 w 22"/>
                <a:gd name="T3" fmla="*/ 0 h 23"/>
                <a:gd name="T4" fmla="*/ 1 w 22"/>
                <a:gd name="T5" fmla="*/ 0 h 23"/>
                <a:gd name="T6" fmla="*/ 1 w 22"/>
                <a:gd name="T7" fmla="*/ 0 h 23"/>
                <a:gd name="T8" fmla="*/ 1 w 22"/>
                <a:gd name="T9" fmla="*/ 0 h 23"/>
                <a:gd name="T10" fmla="*/ 1 w 22"/>
                <a:gd name="T11" fmla="*/ 0 h 23"/>
                <a:gd name="T12" fmla="*/ 1 w 22"/>
                <a:gd name="T13" fmla="*/ 0 h 23"/>
                <a:gd name="T14" fmla="*/ 1 w 22"/>
                <a:gd name="T15" fmla="*/ 0 h 23"/>
                <a:gd name="T16" fmla="*/ 1 w 22"/>
                <a:gd name="T17" fmla="*/ 0 h 23"/>
                <a:gd name="T18" fmla="*/ 0 w 22"/>
                <a:gd name="T19" fmla="*/ 0 h 23"/>
                <a:gd name="T20" fmla="*/ 1 w 22"/>
                <a:gd name="T21" fmla="*/ 0 h 23"/>
                <a:gd name="T22" fmla="*/ 1 w 22"/>
                <a:gd name="T23" fmla="*/ 0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11" y="0"/>
                  </a:moveTo>
                  <a:lnTo>
                    <a:pt x="17" y="2"/>
                  </a:lnTo>
                  <a:lnTo>
                    <a:pt x="21" y="4"/>
                  </a:lnTo>
                  <a:lnTo>
                    <a:pt x="22" y="8"/>
                  </a:lnTo>
                  <a:lnTo>
                    <a:pt x="22" y="15"/>
                  </a:lnTo>
                  <a:lnTo>
                    <a:pt x="21" y="19"/>
                  </a:lnTo>
                  <a:lnTo>
                    <a:pt x="17" y="21"/>
                  </a:lnTo>
                  <a:lnTo>
                    <a:pt x="11" y="23"/>
                  </a:lnTo>
                  <a:lnTo>
                    <a:pt x="4" y="19"/>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31" name="Freeform 2808"/>
            <p:cNvSpPr>
              <a:spLocks/>
            </p:cNvSpPr>
            <p:nvPr/>
          </p:nvSpPr>
          <p:spPr bwMode="auto">
            <a:xfrm>
              <a:off x="4697" y="2137"/>
              <a:ext cx="11" cy="11"/>
            </a:xfrm>
            <a:custGeom>
              <a:avLst/>
              <a:gdLst>
                <a:gd name="T0" fmla="*/ 1 w 22"/>
                <a:gd name="T1" fmla="*/ 0 h 22"/>
                <a:gd name="T2" fmla="*/ 1 w 22"/>
                <a:gd name="T3" fmla="*/ 0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8" y="0"/>
                  </a:moveTo>
                  <a:lnTo>
                    <a:pt x="17" y="0"/>
                  </a:lnTo>
                  <a:lnTo>
                    <a:pt x="21" y="2"/>
                  </a:lnTo>
                  <a:lnTo>
                    <a:pt x="22" y="6"/>
                  </a:lnTo>
                  <a:lnTo>
                    <a:pt x="22" y="15"/>
                  </a:lnTo>
                  <a:lnTo>
                    <a:pt x="21" y="19"/>
                  </a:lnTo>
                  <a:lnTo>
                    <a:pt x="17" y="21"/>
                  </a:lnTo>
                  <a:lnTo>
                    <a:pt x="11" y="22"/>
                  </a:lnTo>
                  <a:lnTo>
                    <a:pt x="4" y="19"/>
                  </a:lnTo>
                  <a:lnTo>
                    <a:pt x="0" y="11"/>
                  </a:lnTo>
                  <a:lnTo>
                    <a:pt x="2" y="6"/>
                  </a:lnTo>
                  <a:lnTo>
                    <a:pt x="4" y="2"/>
                  </a:lnTo>
                  <a:lnTo>
                    <a:pt x="8"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32" name="Freeform 2809"/>
            <p:cNvSpPr>
              <a:spLocks/>
            </p:cNvSpPr>
            <p:nvPr/>
          </p:nvSpPr>
          <p:spPr bwMode="auto">
            <a:xfrm>
              <a:off x="4697" y="2229"/>
              <a:ext cx="11" cy="12"/>
            </a:xfrm>
            <a:custGeom>
              <a:avLst/>
              <a:gdLst>
                <a:gd name="T0" fmla="*/ 1 w 22"/>
                <a:gd name="T1" fmla="*/ 0 h 24"/>
                <a:gd name="T2" fmla="*/ 1 w 22"/>
                <a:gd name="T3" fmla="*/ 1 h 24"/>
                <a:gd name="T4" fmla="*/ 1 w 22"/>
                <a:gd name="T5" fmla="*/ 1 h 24"/>
                <a:gd name="T6" fmla="*/ 1 w 22"/>
                <a:gd name="T7" fmla="*/ 1 h 24"/>
                <a:gd name="T8" fmla="*/ 1 w 22"/>
                <a:gd name="T9" fmla="*/ 1 h 24"/>
                <a:gd name="T10" fmla="*/ 1 w 22"/>
                <a:gd name="T11" fmla="*/ 1 h 24"/>
                <a:gd name="T12" fmla="*/ 1 w 22"/>
                <a:gd name="T13" fmla="*/ 1 h 24"/>
                <a:gd name="T14" fmla="*/ 1 w 22"/>
                <a:gd name="T15" fmla="*/ 1 h 24"/>
                <a:gd name="T16" fmla="*/ 1 w 22"/>
                <a:gd name="T17" fmla="*/ 1 h 24"/>
                <a:gd name="T18" fmla="*/ 0 w 22"/>
                <a:gd name="T19" fmla="*/ 1 h 24"/>
                <a:gd name="T20" fmla="*/ 1 w 22"/>
                <a:gd name="T21" fmla="*/ 1 h 24"/>
                <a:gd name="T22" fmla="*/ 1 w 22"/>
                <a:gd name="T23" fmla="*/ 1 h 24"/>
                <a:gd name="T24" fmla="*/ 1 w 2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11" y="0"/>
                  </a:moveTo>
                  <a:lnTo>
                    <a:pt x="17" y="2"/>
                  </a:lnTo>
                  <a:lnTo>
                    <a:pt x="21" y="4"/>
                  </a:lnTo>
                  <a:lnTo>
                    <a:pt x="22" y="8"/>
                  </a:lnTo>
                  <a:lnTo>
                    <a:pt x="22" y="17"/>
                  </a:lnTo>
                  <a:lnTo>
                    <a:pt x="21" y="21"/>
                  </a:lnTo>
                  <a:lnTo>
                    <a:pt x="17" y="22"/>
                  </a:lnTo>
                  <a:lnTo>
                    <a:pt x="11" y="24"/>
                  </a:lnTo>
                  <a:lnTo>
                    <a:pt x="4" y="21"/>
                  </a:lnTo>
                  <a:lnTo>
                    <a:pt x="0" y="13"/>
                  </a:lnTo>
                  <a:lnTo>
                    <a:pt x="2" y="8"/>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33" name="Freeform 2810"/>
            <p:cNvSpPr>
              <a:spLocks/>
            </p:cNvSpPr>
            <p:nvPr/>
          </p:nvSpPr>
          <p:spPr bwMode="auto">
            <a:xfrm>
              <a:off x="4697" y="2321"/>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1 w 22"/>
                <a:gd name="T19" fmla="*/ 1 h 22"/>
                <a:gd name="T20" fmla="*/ 0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7" y="2"/>
                  </a:lnTo>
                  <a:lnTo>
                    <a:pt x="21" y="4"/>
                  </a:lnTo>
                  <a:lnTo>
                    <a:pt x="22" y="7"/>
                  </a:lnTo>
                  <a:lnTo>
                    <a:pt x="22" y="17"/>
                  </a:lnTo>
                  <a:lnTo>
                    <a:pt x="21" y="20"/>
                  </a:lnTo>
                  <a:lnTo>
                    <a:pt x="17" y="22"/>
                  </a:lnTo>
                  <a:lnTo>
                    <a:pt x="8" y="22"/>
                  </a:lnTo>
                  <a:lnTo>
                    <a:pt x="4" y="20"/>
                  </a:lnTo>
                  <a:lnTo>
                    <a:pt x="2" y="17"/>
                  </a:lnTo>
                  <a:lnTo>
                    <a:pt x="0" y="11"/>
                  </a:lnTo>
                  <a:lnTo>
                    <a:pt x="4" y="4"/>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34" name="Freeform 2811"/>
            <p:cNvSpPr>
              <a:spLocks/>
            </p:cNvSpPr>
            <p:nvPr/>
          </p:nvSpPr>
          <p:spPr bwMode="auto">
            <a:xfrm>
              <a:off x="4697" y="2414"/>
              <a:ext cx="11" cy="12"/>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1 w 22"/>
                <a:gd name="T19" fmla="*/ 1 h 22"/>
                <a:gd name="T20" fmla="*/ 0 w 22"/>
                <a:gd name="T21" fmla="*/ 1 h 22"/>
                <a:gd name="T22" fmla="*/ 1 w 22"/>
                <a:gd name="T23" fmla="*/ 1 h 22"/>
                <a:gd name="T24" fmla="*/ 1 w 22"/>
                <a:gd name="T25" fmla="*/ 0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2"/>
                <a:gd name="T41" fmla="*/ 22 w 22"/>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2">
                  <a:moveTo>
                    <a:pt x="11" y="0"/>
                  </a:moveTo>
                  <a:lnTo>
                    <a:pt x="17" y="2"/>
                  </a:lnTo>
                  <a:lnTo>
                    <a:pt x="21" y="3"/>
                  </a:lnTo>
                  <a:lnTo>
                    <a:pt x="22" y="7"/>
                  </a:lnTo>
                  <a:lnTo>
                    <a:pt x="22" y="16"/>
                  </a:lnTo>
                  <a:lnTo>
                    <a:pt x="21" y="20"/>
                  </a:lnTo>
                  <a:lnTo>
                    <a:pt x="17" y="22"/>
                  </a:lnTo>
                  <a:lnTo>
                    <a:pt x="8" y="22"/>
                  </a:lnTo>
                  <a:lnTo>
                    <a:pt x="4" y="20"/>
                  </a:lnTo>
                  <a:lnTo>
                    <a:pt x="2" y="16"/>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35" name="Freeform 2812"/>
            <p:cNvSpPr>
              <a:spLocks/>
            </p:cNvSpPr>
            <p:nvPr/>
          </p:nvSpPr>
          <p:spPr bwMode="auto">
            <a:xfrm>
              <a:off x="4697" y="2507"/>
              <a:ext cx="11" cy="11"/>
            </a:xfrm>
            <a:custGeom>
              <a:avLst/>
              <a:gdLst>
                <a:gd name="T0" fmla="*/ 1 w 22"/>
                <a:gd name="T1" fmla="*/ 0 h 22"/>
                <a:gd name="T2" fmla="*/ 1 w 22"/>
                <a:gd name="T3" fmla="*/ 1 h 22"/>
                <a:gd name="T4" fmla="*/ 1 w 22"/>
                <a:gd name="T5" fmla="*/ 1 h 22"/>
                <a:gd name="T6" fmla="*/ 1 w 22"/>
                <a:gd name="T7" fmla="*/ 1 h 22"/>
                <a:gd name="T8" fmla="*/ 1 w 22"/>
                <a:gd name="T9" fmla="*/ 1 h 22"/>
                <a:gd name="T10" fmla="*/ 1 w 22"/>
                <a:gd name="T11" fmla="*/ 1 h 22"/>
                <a:gd name="T12" fmla="*/ 1 w 22"/>
                <a:gd name="T13" fmla="*/ 1 h 22"/>
                <a:gd name="T14" fmla="*/ 1 w 22"/>
                <a:gd name="T15" fmla="*/ 1 h 22"/>
                <a:gd name="T16" fmla="*/ 1 w 22"/>
                <a:gd name="T17" fmla="*/ 1 h 22"/>
                <a:gd name="T18" fmla="*/ 0 w 22"/>
                <a:gd name="T19" fmla="*/ 1 h 22"/>
                <a:gd name="T20" fmla="*/ 1 w 22"/>
                <a:gd name="T21" fmla="*/ 1 h 22"/>
                <a:gd name="T22" fmla="*/ 1 w 22"/>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11" y="0"/>
                  </a:moveTo>
                  <a:lnTo>
                    <a:pt x="17" y="1"/>
                  </a:lnTo>
                  <a:lnTo>
                    <a:pt x="21" y="3"/>
                  </a:lnTo>
                  <a:lnTo>
                    <a:pt x="22" y="7"/>
                  </a:lnTo>
                  <a:lnTo>
                    <a:pt x="22" y="14"/>
                  </a:lnTo>
                  <a:lnTo>
                    <a:pt x="21" y="18"/>
                  </a:lnTo>
                  <a:lnTo>
                    <a:pt x="17" y="20"/>
                  </a:lnTo>
                  <a:lnTo>
                    <a:pt x="11" y="22"/>
                  </a:lnTo>
                  <a:lnTo>
                    <a:pt x="4" y="18"/>
                  </a:lnTo>
                  <a:lnTo>
                    <a:pt x="0" y="11"/>
                  </a:lnTo>
                  <a:lnTo>
                    <a:pt x="4" y="3"/>
                  </a:lnTo>
                  <a:lnTo>
                    <a:pt x="11" y="0"/>
                  </a:lnTo>
                  <a:close/>
                </a:path>
              </a:pathLst>
            </a:custGeom>
            <a:solidFill>
              <a:srgbClr val="0000FF"/>
            </a:solidFill>
            <a:ln w="0">
              <a:solidFill>
                <a:srgbClr val="0000FF"/>
              </a:solidFill>
              <a:round/>
              <a:headEnd/>
              <a:tailEnd/>
            </a:ln>
          </p:spPr>
          <p:txBody>
            <a:bodyPr>
              <a:prstTxWarp prst="textNoShape">
                <a:avLst/>
              </a:prstTxWarp>
            </a:bodyPr>
            <a:lstStyle/>
            <a:p>
              <a:pPr eaLnBrk="0" hangingPunct="0"/>
              <a:endParaRPr lang="en-US"/>
            </a:p>
          </p:txBody>
        </p:sp>
        <p:sp>
          <p:nvSpPr>
            <p:cNvPr id="31136" name="Line 2813"/>
            <p:cNvSpPr>
              <a:spLocks noChangeShapeType="1"/>
            </p:cNvSpPr>
            <p:nvPr/>
          </p:nvSpPr>
          <p:spPr bwMode="auto">
            <a:xfrm flipV="1">
              <a:off x="4703" y="2606"/>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37" name="Line 2814"/>
            <p:cNvSpPr>
              <a:spLocks noChangeShapeType="1"/>
            </p:cNvSpPr>
            <p:nvPr/>
          </p:nvSpPr>
          <p:spPr bwMode="auto">
            <a:xfrm flipV="1">
              <a:off x="4703" y="2699"/>
              <a:ext cx="0"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38" name="Line 2815"/>
            <p:cNvSpPr>
              <a:spLocks noChangeShapeType="1"/>
            </p:cNvSpPr>
            <p:nvPr/>
          </p:nvSpPr>
          <p:spPr bwMode="auto">
            <a:xfrm flipH="1">
              <a:off x="4699" y="2792"/>
              <a:ext cx="4" cy="0"/>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39" name="Line 2816"/>
            <p:cNvSpPr>
              <a:spLocks noChangeShapeType="1"/>
            </p:cNvSpPr>
            <p:nvPr/>
          </p:nvSpPr>
          <p:spPr bwMode="auto">
            <a:xfrm flipH="1" flipV="1">
              <a:off x="4699" y="2884"/>
              <a:ext cx="4" cy="1"/>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40" name="Line 2817"/>
            <p:cNvSpPr>
              <a:spLocks noChangeShapeType="1"/>
            </p:cNvSpPr>
            <p:nvPr/>
          </p:nvSpPr>
          <p:spPr bwMode="auto">
            <a:xfrm flipH="1" flipV="1">
              <a:off x="4699" y="2975"/>
              <a:ext cx="4" cy="3"/>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41" name="Line 2818"/>
            <p:cNvSpPr>
              <a:spLocks noChangeShapeType="1"/>
            </p:cNvSpPr>
            <p:nvPr/>
          </p:nvSpPr>
          <p:spPr bwMode="auto">
            <a:xfrm flipH="1">
              <a:off x="4688" y="3071"/>
              <a:ext cx="15"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42" name="Line 2819"/>
            <p:cNvSpPr>
              <a:spLocks noChangeShapeType="1"/>
            </p:cNvSpPr>
            <p:nvPr/>
          </p:nvSpPr>
          <p:spPr bwMode="auto">
            <a:xfrm>
              <a:off x="4703" y="3164"/>
              <a:ext cx="7" cy="8"/>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43" name="Line 2820"/>
            <p:cNvSpPr>
              <a:spLocks noChangeShapeType="1"/>
            </p:cNvSpPr>
            <p:nvPr/>
          </p:nvSpPr>
          <p:spPr bwMode="auto">
            <a:xfrm>
              <a:off x="4703" y="3257"/>
              <a:ext cx="45"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44" name="Line 2821"/>
            <p:cNvSpPr>
              <a:spLocks noChangeShapeType="1"/>
            </p:cNvSpPr>
            <p:nvPr/>
          </p:nvSpPr>
          <p:spPr bwMode="auto">
            <a:xfrm>
              <a:off x="4703" y="3351"/>
              <a:ext cx="49" cy="2"/>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45" name="Line 2822"/>
            <p:cNvSpPr>
              <a:spLocks noChangeShapeType="1"/>
            </p:cNvSpPr>
            <p:nvPr/>
          </p:nvSpPr>
          <p:spPr bwMode="auto">
            <a:xfrm flipV="1">
              <a:off x="4703" y="3440"/>
              <a:ext cx="49"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46" name="Line 2823"/>
            <p:cNvSpPr>
              <a:spLocks noChangeShapeType="1"/>
            </p:cNvSpPr>
            <p:nvPr/>
          </p:nvSpPr>
          <p:spPr bwMode="auto">
            <a:xfrm flipV="1">
              <a:off x="4703" y="3533"/>
              <a:ext cx="49" cy="4"/>
            </a:xfrm>
            <a:prstGeom prst="line">
              <a:avLst/>
            </a:prstGeom>
            <a:noFill/>
            <a:ln w="17463">
              <a:solidFill>
                <a:srgbClr val="0000FF"/>
              </a:solidFill>
              <a:round/>
              <a:headEnd/>
              <a:tailEnd/>
            </a:ln>
          </p:spPr>
          <p:txBody>
            <a:bodyPr>
              <a:prstTxWarp prst="textNoShape">
                <a:avLst/>
              </a:prstTxWarp>
            </a:bodyPr>
            <a:lstStyle/>
            <a:p>
              <a:endParaRPr lang="en-US"/>
            </a:p>
          </p:txBody>
        </p:sp>
        <p:sp>
          <p:nvSpPr>
            <p:cNvPr id="31147" name="Line 2824"/>
            <p:cNvSpPr>
              <a:spLocks noChangeShapeType="1"/>
            </p:cNvSpPr>
            <p:nvPr/>
          </p:nvSpPr>
          <p:spPr bwMode="auto">
            <a:xfrm>
              <a:off x="4703" y="3630"/>
              <a:ext cx="49" cy="0"/>
            </a:xfrm>
            <a:prstGeom prst="line">
              <a:avLst/>
            </a:prstGeom>
            <a:noFill/>
            <a:ln w="17463">
              <a:solidFill>
                <a:srgbClr val="0000FF"/>
              </a:solidFill>
              <a:round/>
              <a:headEnd/>
              <a:tailEnd/>
            </a:ln>
          </p:spPr>
          <p:txBody>
            <a:bodyPr>
              <a:prstTxWarp prst="textNoShape">
                <a:avLst/>
              </a:prstTxWarp>
            </a:bodyPr>
            <a:lstStyle/>
            <a:p>
              <a:endParaRPr lang="en-US"/>
            </a:p>
          </p:txBody>
        </p:sp>
      </p:grpSp>
      <p:pic>
        <p:nvPicPr>
          <p:cNvPr id="1695497" name="Picture 2825" descr="exp3"/>
          <p:cNvPicPr>
            <a:picLocks noChangeAspect="1" noChangeArrowheads="1"/>
          </p:cNvPicPr>
          <p:nvPr/>
        </p:nvPicPr>
        <p:blipFill>
          <a:blip r:embed="rId23"/>
          <a:srcRect l="52084" t="22197" r="8333" b="26474"/>
          <a:stretch>
            <a:fillRect/>
          </a:stretch>
        </p:blipFill>
        <p:spPr bwMode="auto">
          <a:xfrm>
            <a:off x="5348288" y="1746250"/>
            <a:ext cx="4038600" cy="4006850"/>
          </a:xfrm>
          <a:prstGeom prst="rect">
            <a:avLst/>
          </a:prstGeom>
          <a:noFill/>
          <a:ln w="38100">
            <a:solidFill>
              <a:srgbClr val="FF0000"/>
            </a:solidFill>
            <a:miter lim="800000"/>
            <a:headEnd/>
            <a:tailEnd/>
          </a:ln>
          <a:effectLst>
            <a:outerShdw dist="107763" dir="2700000" algn="ctr" rotWithShape="0">
              <a:schemeClr val="tx1">
                <a:alpha val="50000"/>
              </a:schemeClr>
            </a:outerShdw>
          </a:effectLst>
        </p:spPr>
      </p:pic>
      <p:grpSp>
        <p:nvGrpSpPr>
          <p:cNvPr id="28" name="Group 2826"/>
          <p:cNvGrpSpPr>
            <a:grpSpLocks/>
          </p:cNvGrpSpPr>
          <p:nvPr/>
        </p:nvGrpSpPr>
        <p:grpSpPr bwMode="auto">
          <a:xfrm>
            <a:off x="611188" y="990600"/>
            <a:ext cx="1827212" cy="5334000"/>
            <a:chOff x="673" y="624"/>
            <a:chExt cx="1151" cy="3360"/>
          </a:xfrm>
        </p:grpSpPr>
        <p:sp>
          <p:nvSpPr>
            <p:cNvPr id="30832" name="AutoShape 2827"/>
            <p:cNvSpPr>
              <a:spLocks noChangeArrowheads="1"/>
            </p:cNvSpPr>
            <p:nvPr/>
          </p:nvSpPr>
          <p:spPr bwMode="auto">
            <a:xfrm>
              <a:off x="1056" y="624"/>
              <a:ext cx="768" cy="3360"/>
            </a:xfrm>
            <a:prstGeom prst="bracketPair">
              <a:avLst>
                <a:gd name="adj" fmla="val 16667"/>
              </a:avLst>
            </a:prstGeom>
            <a:noFill/>
            <a:ln w="28575">
              <a:solidFill>
                <a:schemeClr val="tx1"/>
              </a:solidFill>
              <a:round/>
              <a:headEnd/>
              <a:tailEnd/>
            </a:ln>
          </p:spPr>
          <p:txBody>
            <a:bodyPr wrap="none" anchor="ctr">
              <a:prstTxWarp prst="textNoShape">
                <a:avLst/>
              </a:prstTxWarp>
            </a:bodyPr>
            <a:lstStyle/>
            <a:p>
              <a:pPr eaLnBrk="0" hangingPunct="0"/>
              <a:endParaRPr lang="en-US"/>
            </a:p>
          </p:txBody>
        </p:sp>
        <p:sp>
          <p:nvSpPr>
            <p:cNvPr id="30833" name="Text Box 2828"/>
            <p:cNvSpPr txBox="1">
              <a:spLocks noChangeArrowheads="1"/>
            </p:cNvSpPr>
            <p:nvPr/>
          </p:nvSpPr>
          <p:spPr bwMode="auto">
            <a:xfrm rot="-5400000">
              <a:off x="-169" y="2089"/>
              <a:ext cx="2049" cy="365"/>
            </a:xfrm>
            <a:prstGeom prst="rect">
              <a:avLst/>
            </a:prstGeom>
            <a:noFill/>
            <a:ln w="12700">
              <a:noFill/>
              <a:miter lim="800000"/>
              <a:headEnd/>
              <a:tailEnd/>
            </a:ln>
          </p:spPr>
          <p:txBody>
            <a:bodyPr wrap="none">
              <a:prstTxWarp prst="textNoShape">
                <a:avLst/>
              </a:prstTxWarp>
              <a:spAutoFit/>
            </a:bodyPr>
            <a:lstStyle/>
            <a:p>
              <a:pPr algn="ctr" eaLnBrk="0" hangingPunct="0"/>
              <a:r>
                <a:rPr lang="en-US" b="0"/>
                <a:t>SURF Descriptor</a:t>
              </a:r>
            </a:p>
          </p:txBody>
        </p:sp>
      </p:grpSp>
      <p:sp>
        <p:nvSpPr>
          <p:cNvPr id="1695501" name="Text Box 2829"/>
          <p:cNvSpPr txBox="1">
            <a:spLocks noChangeArrowheads="1"/>
          </p:cNvSpPr>
          <p:nvPr/>
        </p:nvSpPr>
        <p:spPr bwMode="auto">
          <a:xfrm>
            <a:off x="1508125" y="4038600"/>
            <a:ext cx="590550" cy="579438"/>
          </a:xfrm>
          <a:prstGeom prst="rect">
            <a:avLst/>
          </a:prstGeom>
          <a:noFill/>
          <a:ln w="12700">
            <a:noFill/>
            <a:miter lim="800000"/>
            <a:headEnd/>
            <a:tailEnd/>
          </a:ln>
        </p:spPr>
        <p:txBody>
          <a:bodyPr wrap="none">
            <a:prstTxWarp prst="textNoShape">
              <a:avLst/>
            </a:prstTxWarp>
            <a:spAutoFit/>
          </a:bodyPr>
          <a:lstStyle/>
          <a:p>
            <a:pPr eaLnBrk="0" hangingPunct="0"/>
            <a:r>
              <a:rPr lang="en-US"/>
              <a:t>…</a:t>
            </a:r>
          </a:p>
        </p:txBody>
      </p:sp>
      <p:sp>
        <p:nvSpPr>
          <p:cNvPr id="1695502" name="Rectangle 2830"/>
          <p:cNvSpPr>
            <a:spLocks noChangeArrowheads="1"/>
          </p:cNvSpPr>
          <p:nvPr/>
        </p:nvSpPr>
        <p:spPr bwMode="auto">
          <a:xfrm>
            <a:off x="5349875" y="1731963"/>
            <a:ext cx="990600" cy="990600"/>
          </a:xfrm>
          <a:prstGeom prst="rect">
            <a:avLst/>
          </a:prstGeom>
          <a:solidFill>
            <a:schemeClr val="accent1">
              <a:alpha val="50195"/>
            </a:schemeClr>
          </a:solidFill>
          <a:ln w="28575">
            <a:noFill/>
            <a:miter lim="800000"/>
            <a:headEnd/>
            <a:tailEnd/>
          </a:ln>
        </p:spPr>
        <p:txBody>
          <a:bodyPr wrap="none" anchor="ctr">
            <a:prstTxWarp prst="textNoShape">
              <a:avLst/>
            </a:prstTxWarp>
          </a:bodyPr>
          <a:lstStyle/>
          <a:p>
            <a:pPr eaLnBrk="0" hangingPunct="0"/>
            <a:endParaRPr lang="en-US"/>
          </a:p>
        </p:txBody>
      </p:sp>
      <p:sp>
        <p:nvSpPr>
          <p:cNvPr id="1695503" name="Rectangle 2831"/>
          <p:cNvSpPr>
            <a:spLocks noChangeArrowheads="1"/>
          </p:cNvSpPr>
          <p:nvPr/>
        </p:nvSpPr>
        <p:spPr bwMode="auto">
          <a:xfrm>
            <a:off x="6369050" y="1728788"/>
            <a:ext cx="990600" cy="990600"/>
          </a:xfrm>
          <a:prstGeom prst="rect">
            <a:avLst/>
          </a:prstGeom>
          <a:solidFill>
            <a:srgbClr val="FF99FF">
              <a:alpha val="50195"/>
            </a:srgbClr>
          </a:solidFill>
          <a:ln w="28575">
            <a:noFill/>
            <a:miter lim="800000"/>
            <a:headEnd/>
            <a:tailEnd/>
          </a:ln>
        </p:spPr>
        <p:txBody>
          <a:bodyPr wrap="none" anchor="ctr">
            <a:prstTxWarp prst="textNoShape">
              <a:avLst/>
            </a:prstTxWarp>
          </a:bodyPr>
          <a:lstStyle/>
          <a:p>
            <a:pPr eaLnBrk="0" hangingPunct="0"/>
            <a:endParaRPr lang="en-US"/>
          </a:p>
        </p:txBody>
      </p:sp>
      <p:sp>
        <p:nvSpPr>
          <p:cNvPr id="1695504" name="Rectangle 2832"/>
          <p:cNvSpPr>
            <a:spLocks noChangeArrowheads="1"/>
          </p:cNvSpPr>
          <p:nvPr/>
        </p:nvSpPr>
        <p:spPr bwMode="auto">
          <a:xfrm>
            <a:off x="8382000" y="4748213"/>
            <a:ext cx="990600" cy="990600"/>
          </a:xfrm>
          <a:prstGeom prst="rect">
            <a:avLst/>
          </a:prstGeom>
          <a:solidFill>
            <a:srgbClr val="FFFF99">
              <a:alpha val="50195"/>
            </a:srgbClr>
          </a:solidFill>
          <a:ln w="28575">
            <a:noFill/>
            <a:miter lim="800000"/>
            <a:headEnd/>
            <a:tailEnd/>
          </a:ln>
        </p:spPr>
        <p:txBody>
          <a:bodyPr wrap="none" anchor="ctr">
            <a:prstTxWarp prst="textNoShape">
              <a:avLst/>
            </a:prstTxWarp>
          </a:bodyPr>
          <a:lstStyle/>
          <a:p>
            <a:pPr eaLnBrk="0" hangingPunct="0"/>
            <a:endParaRPr lang="en-US"/>
          </a:p>
        </p:txBody>
      </p:sp>
      <p:grpSp>
        <p:nvGrpSpPr>
          <p:cNvPr id="29" name="Group 2833"/>
          <p:cNvGrpSpPr>
            <a:grpSpLocks/>
          </p:cNvGrpSpPr>
          <p:nvPr/>
        </p:nvGrpSpPr>
        <p:grpSpPr bwMode="auto">
          <a:xfrm>
            <a:off x="5340350" y="1724025"/>
            <a:ext cx="4038600" cy="4038600"/>
            <a:chOff x="4464" y="864"/>
            <a:chExt cx="1152" cy="1152"/>
          </a:xfrm>
        </p:grpSpPr>
        <p:sp>
          <p:nvSpPr>
            <p:cNvPr id="30816" name="Rectangle 2834"/>
            <p:cNvSpPr>
              <a:spLocks noChangeArrowheads="1"/>
            </p:cNvSpPr>
            <p:nvPr/>
          </p:nvSpPr>
          <p:spPr bwMode="auto">
            <a:xfrm>
              <a:off x="4752" y="1152"/>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17" name="Rectangle 2835"/>
            <p:cNvSpPr>
              <a:spLocks noChangeArrowheads="1"/>
            </p:cNvSpPr>
            <p:nvPr/>
          </p:nvSpPr>
          <p:spPr bwMode="auto">
            <a:xfrm>
              <a:off x="4464" y="1152"/>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18" name="Rectangle 2836"/>
            <p:cNvSpPr>
              <a:spLocks noChangeArrowheads="1"/>
            </p:cNvSpPr>
            <p:nvPr/>
          </p:nvSpPr>
          <p:spPr bwMode="auto">
            <a:xfrm>
              <a:off x="5040" y="1152"/>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19" name="Rectangle 2837"/>
            <p:cNvSpPr>
              <a:spLocks noChangeArrowheads="1"/>
            </p:cNvSpPr>
            <p:nvPr/>
          </p:nvSpPr>
          <p:spPr bwMode="auto">
            <a:xfrm>
              <a:off x="5328" y="1152"/>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20" name="Rectangle 2838"/>
            <p:cNvSpPr>
              <a:spLocks noChangeArrowheads="1"/>
            </p:cNvSpPr>
            <p:nvPr/>
          </p:nvSpPr>
          <p:spPr bwMode="auto">
            <a:xfrm>
              <a:off x="4752" y="864"/>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21" name="Rectangle 2839"/>
            <p:cNvSpPr>
              <a:spLocks noChangeArrowheads="1"/>
            </p:cNvSpPr>
            <p:nvPr/>
          </p:nvSpPr>
          <p:spPr bwMode="auto">
            <a:xfrm>
              <a:off x="4464" y="864"/>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22" name="Rectangle 2840"/>
            <p:cNvSpPr>
              <a:spLocks noChangeArrowheads="1"/>
            </p:cNvSpPr>
            <p:nvPr/>
          </p:nvSpPr>
          <p:spPr bwMode="auto">
            <a:xfrm>
              <a:off x="5040" y="864"/>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23" name="Rectangle 2841"/>
            <p:cNvSpPr>
              <a:spLocks noChangeArrowheads="1"/>
            </p:cNvSpPr>
            <p:nvPr/>
          </p:nvSpPr>
          <p:spPr bwMode="auto">
            <a:xfrm>
              <a:off x="5328" y="864"/>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24" name="Rectangle 2842"/>
            <p:cNvSpPr>
              <a:spLocks noChangeArrowheads="1"/>
            </p:cNvSpPr>
            <p:nvPr/>
          </p:nvSpPr>
          <p:spPr bwMode="auto">
            <a:xfrm>
              <a:off x="4752" y="1440"/>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25" name="Rectangle 2843"/>
            <p:cNvSpPr>
              <a:spLocks noChangeArrowheads="1"/>
            </p:cNvSpPr>
            <p:nvPr/>
          </p:nvSpPr>
          <p:spPr bwMode="auto">
            <a:xfrm>
              <a:off x="4464" y="1440"/>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26" name="Rectangle 2844"/>
            <p:cNvSpPr>
              <a:spLocks noChangeArrowheads="1"/>
            </p:cNvSpPr>
            <p:nvPr/>
          </p:nvSpPr>
          <p:spPr bwMode="auto">
            <a:xfrm>
              <a:off x="5040" y="1440"/>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27" name="Rectangle 2845"/>
            <p:cNvSpPr>
              <a:spLocks noChangeArrowheads="1"/>
            </p:cNvSpPr>
            <p:nvPr/>
          </p:nvSpPr>
          <p:spPr bwMode="auto">
            <a:xfrm>
              <a:off x="5328" y="1440"/>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28" name="Rectangle 2846"/>
            <p:cNvSpPr>
              <a:spLocks noChangeArrowheads="1"/>
            </p:cNvSpPr>
            <p:nvPr/>
          </p:nvSpPr>
          <p:spPr bwMode="auto">
            <a:xfrm>
              <a:off x="4752" y="1728"/>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29" name="Rectangle 2847"/>
            <p:cNvSpPr>
              <a:spLocks noChangeArrowheads="1"/>
            </p:cNvSpPr>
            <p:nvPr/>
          </p:nvSpPr>
          <p:spPr bwMode="auto">
            <a:xfrm>
              <a:off x="4464" y="1728"/>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30" name="Rectangle 2848"/>
            <p:cNvSpPr>
              <a:spLocks noChangeArrowheads="1"/>
            </p:cNvSpPr>
            <p:nvPr/>
          </p:nvSpPr>
          <p:spPr bwMode="auto">
            <a:xfrm>
              <a:off x="5040" y="1728"/>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sp>
          <p:nvSpPr>
            <p:cNvPr id="30831" name="Rectangle 2849"/>
            <p:cNvSpPr>
              <a:spLocks noChangeArrowheads="1"/>
            </p:cNvSpPr>
            <p:nvPr/>
          </p:nvSpPr>
          <p:spPr bwMode="auto">
            <a:xfrm>
              <a:off x="5328" y="1728"/>
              <a:ext cx="288" cy="288"/>
            </a:xfrm>
            <a:prstGeom prst="rect">
              <a:avLst/>
            </a:prstGeom>
            <a:noFill/>
            <a:ln w="12700">
              <a:solidFill>
                <a:srgbClr val="FF0000"/>
              </a:solidFill>
              <a:miter lim="800000"/>
              <a:headEnd/>
              <a:tailEnd/>
            </a:ln>
          </p:spPr>
          <p:txBody>
            <a:bodyPr wrap="none" anchor="ctr">
              <a:prstTxWarp prst="textNoShape">
                <a:avLst/>
              </a:prstTxWarp>
            </a:bodyPr>
            <a:lstStyle/>
            <a:p>
              <a:pPr eaLnBrk="0" hangingPunct="0"/>
              <a:endParaRPr lang="en-US"/>
            </a:p>
          </p:txBody>
        </p:sp>
      </p:grpSp>
      <p:grpSp>
        <p:nvGrpSpPr>
          <p:cNvPr id="30" name="Group 2850"/>
          <p:cNvGrpSpPr>
            <a:grpSpLocks/>
          </p:cNvGrpSpPr>
          <p:nvPr/>
        </p:nvGrpSpPr>
        <p:grpSpPr bwMode="auto">
          <a:xfrm>
            <a:off x="4953000" y="1295400"/>
            <a:ext cx="1381125" cy="1400175"/>
            <a:chOff x="3120" y="816"/>
            <a:chExt cx="870" cy="882"/>
          </a:xfrm>
        </p:grpSpPr>
        <p:grpSp>
          <p:nvGrpSpPr>
            <p:cNvPr id="30809" name="Group 2851"/>
            <p:cNvGrpSpPr>
              <a:grpSpLocks/>
            </p:cNvGrpSpPr>
            <p:nvPr/>
          </p:nvGrpSpPr>
          <p:grpSpPr bwMode="auto">
            <a:xfrm>
              <a:off x="3244" y="966"/>
              <a:ext cx="746" cy="732"/>
              <a:chOff x="720" y="-16"/>
              <a:chExt cx="4032" cy="3952"/>
            </a:xfrm>
          </p:grpSpPr>
          <p:sp>
            <p:nvSpPr>
              <p:cNvPr id="30814" name="Freeform 2852"/>
              <p:cNvSpPr>
                <a:spLocks/>
              </p:cNvSpPr>
              <p:nvPr/>
            </p:nvSpPr>
            <p:spPr bwMode="auto">
              <a:xfrm>
                <a:off x="1344" y="-16"/>
                <a:ext cx="3408" cy="592"/>
              </a:xfrm>
              <a:custGeom>
                <a:avLst/>
                <a:gdLst>
                  <a:gd name="T0" fmla="*/ 0 w 3408"/>
                  <a:gd name="T1" fmla="*/ 592 h 592"/>
                  <a:gd name="T2" fmla="*/ 288 w 3408"/>
                  <a:gd name="T3" fmla="*/ 544 h 592"/>
                  <a:gd name="T4" fmla="*/ 480 w 3408"/>
                  <a:gd name="T5" fmla="*/ 352 h 592"/>
                  <a:gd name="T6" fmla="*/ 768 w 3408"/>
                  <a:gd name="T7" fmla="*/ 352 h 592"/>
                  <a:gd name="T8" fmla="*/ 1008 w 3408"/>
                  <a:gd name="T9" fmla="*/ 496 h 592"/>
                  <a:gd name="T10" fmla="*/ 1728 w 3408"/>
                  <a:gd name="T11" fmla="*/ 16 h 592"/>
                  <a:gd name="T12" fmla="*/ 2352 w 3408"/>
                  <a:gd name="T13" fmla="*/ 400 h 592"/>
                  <a:gd name="T14" fmla="*/ 3408 w 3408"/>
                  <a:gd name="T15" fmla="*/ 592 h 592"/>
                  <a:gd name="T16" fmla="*/ 0 60000 65536"/>
                  <a:gd name="T17" fmla="*/ 0 60000 65536"/>
                  <a:gd name="T18" fmla="*/ 0 60000 65536"/>
                  <a:gd name="T19" fmla="*/ 0 60000 65536"/>
                  <a:gd name="T20" fmla="*/ 0 60000 65536"/>
                  <a:gd name="T21" fmla="*/ 0 60000 65536"/>
                  <a:gd name="T22" fmla="*/ 0 60000 65536"/>
                  <a:gd name="T23" fmla="*/ 0 60000 65536"/>
                  <a:gd name="T24" fmla="*/ 0 w 3408"/>
                  <a:gd name="T25" fmla="*/ 0 h 592"/>
                  <a:gd name="T26" fmla="*/ 3408 w 3408"/>
                  <a:gd name="T27" fmla="*/ 592 h 5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08" h="592">
                    <a:moveTo>
                      <a:pt x="0" y="592"/>
                    </a:moveTo>
                    <a:cubicBezTo>
                      <a:pt x="104" y="588"/>
                      <a:pt x="208" y="584"/>
                      <a:pt x="288" y="544"/>
                    </a:cubicBezTo>
                    <a:cubicBezTo>
                      <a:pt x="368" y="504"/>
                      <a:pt x="400" y="384"/>
                      <a:pt x="480" y="352"/>
                    </a:cubicBezTo>
                    <a:cubicBezTo>
                      <a:pt x="560" y="320"/>
                      <a:pt x="680" y="328"/>
                      <a:pt x="768" y="352"/>
                    </a:cubicBezTo>
                    <a:cubicBezTo>
                      <a:pt x="856" y="376"/>
                      <a:pt x="848" y="552"/>
                      <a:pt x="1008" y="496"/>
                    </a:cubicBezTo>
                    <a:cubicBezTo>
                      <a:pt x="1168" y="440"/>
                      <a:pt x="1504" y="32"/>
                      <a:pt x="1728" y="16"/>
                    </a:cubicBezTo>
                    <a:cubicBezTo>
                      <a:pt x="1952" y="0"/>
                      <a:pt x="2072" y="304"/>
                      <a:pt x="2352" y="400"/>
                    </a:cubicBezTo>
                    <a:cubicBezTo>
                      <a:pt x="2632" y="496"/>
                      <a:pt x="3232" y="560"/>
                      <a:pt x="3408" y="592"/>
                    </a:cubicBezTo>
                  </a:path>
                </a:pathLst>
              </a:custGeom>
              <a:solidFill>
                <a:srgbClr val="99CCFF"/>
              </a:solidFill>
              <a:ln w="12700">
                <a:solidFill>
                  <a:schemeClr val="tx1"/>
                </a:solidFill>
                <a:round/>
                <a:headEnd/>
                <a:tailEnd/>
              </a:ln>
            </p:spPr>
            <p:txBody>
              <a:bodyPr>
                <a:prstTxWarp prst="textNoShape">
                  <a:avLst/>
                </a:prstTxWarp>
              </a:bodyPr>
              <a:lstStyle/>
              <a:p>
                <a:pPr eaLnBrk="0" hangingPunct="0"/>
                <a:endParaRPr lang="en-US"/>
              </a:p>
            </p:txBody>
          </p:sp>
          <p:sp>
            <p:nvSpPr>
              <p:cNvPr id="30815" name="Freeform 2853"/>
              <p:cNvSpPr>
                <a:spLocks/>
              </p:cNvSpPr>
              <p:nvPr/>
            </p:nvSpPr>
            <p:spPr bwMode="auto">
              <a:xfrm rot="-5400000">
                <a:off x="-644" y="1940"/>
                <a:ext cx="3360" cy="632"/>
              </a:xfrm>
              <a:custGeom>
                <a:avLst/>
                <a:gdLst>
                  <a:gd name="T0" fmla="*/ 0 w 3360"/>
                  <a:gd name="T1" fmla="*/ 632 h 632"/>
                  <a:gd name="T2" fmla="*/ 1008 w 3360"/>
                  <a:gd name="T3" fmla="*/ 536 h 632"/>
                  <a:gd name="T4" fmla="*/ 1440 w 3360"/>
                  <a:gd name="T5" fmla="*/ 392 h 632"/>
                  <a:gd name="T6" fmla="*/ 1776 w 3360"/>
                  <a:gd name="T7" fmla="*/ 440 h 632"/>
                  <a:gd name="T8" fmla="*/ 2352 w 3360"/>
                  <a:gd name="T9" fmla="*/ 8 h 632"/>
                  <a:gd name="T10" fmla="*/ 2592 w 3360"/>
                  <a:gd name="T11" fmla="*/ 488 h 632"/>
                  <a:gd name="T12" fmla="*/ 3360 w 3360"/>
                  <a:gd name="T13" fmla="*/ 632 h 632"/>
                  <a:gd name="T14" fmla="*/ 0 60000 65536"/>
                  <a:gd name="T15" fmla="*/ 0 60000 65536"/>
                  <a:gd name="T16" fmla="*/ 0 60000 65536"/>
                  <a:gd name="T17" fmla="*/ 0 60000 65536"/>
                  <a:gd name="T18" fmla="*/ 0 60000 65536"/>
                  <a:gd name="T19" fmla="*/ 0 60000 65536"/>
                  <a:gd name="T20" fmla="*/ 0 60000 65536"/>
                  <a:gd name="T21" fmla="*/ 0 w 3360"/>
                  <a:gd name="T22" fmla="*/ 0 h 632"/>
                  <a:gd name="T23" fmla="*/ 3360 w 3360"/>
                  <a:gd name="T24" fmla="*/ 632 h 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0" h="632">
                    <a:moveTo>
                      <a:pt x="0" y="632"/>
                    </a:moveTo>
                    <a:cubicBezTo>
                      <a:pt x="384" y="604"/>
                      <a:pt x="768" y="576"/>
                      <a:pt x="1008" y="536"/>
                    </a:cubicBezTo>
                    <a:cubicBezTo>
                      <a:pt x="1248" y="496"/>
                      <a:pt x="1312" y="408"/>
                      <a:pt x="1440" y="392"/>
                    </a:cubicBezTo>
                    <a:cubicBezTo>
                      <a:pt x="1568" y="376"/>
                      <a:pt x="1624" y="504"/>
                      <a:pt x="1776" y="440"/>
                    </a:cubicBezTo>
                    <a:cubicBezTo>
                      <a:pt x="1928" y="376"/>
                      <a:pt x="2216" y="0"/>
                      <a:pt x="2352" y="8"/>
                    </a:cubicBezTo>
                    <a:cubicBezTo>
                      <a:pt x="2488" y="16"/>
                      <a:pt x="2424" y="384"/>
                      <a:pt x="2592" y="488"/>
                    </a:cubicBezTo>
                    <a:cubicBezTo>
                      <a:pt x="2760" y="592"/>
                      <a:pt x="3060" y="612"/>
                      <a:pt x="3360" y="632"/>
                    </a:cubicBezTo>
                  </a:path>
                </a:pathLst>
              </a:custGeom>
              <a:solidFill>
                <a:srgbClr val="99CCFF"/>
              </a:solidFill>
              <a:ln w="12700">
                <a:solidFill>
                  <a:schemeClr val="tx1"/>
                </a:solidFill>
                <a:round/>
                <a:headEnd/>
                <a:tailEnd/>
              </a:ln>
            </p:spPr>
            <p:txBody>
              <a:bodyPr>
                <a:prstTxWarp prst="textNoShape">
                  <a:avLst/>
                </a:prstTxWarp>
              </a:bodyPr>
              <a:lstStyle/>
              <a:p>
                <a:pPr eaLnBrk="0" hangingPunct="0"/>
                <a:endParaRPr lang="en-US"/>
              </a:p>
            </p:txBody>
          </p:sp>
        </p:grpSp>
        <p:sp>
          <p:nvSpPr>
            <p:cNvPr id="30810" name="Rectangle 2854"/>
            <p:cNvSpPr>
              <a:spLocks noChangeArrowheads="1"/>
            </p:cNvSpPr>
            <p:nvPr/>
          </p:nvSpPr>
          <p:spPr bwMode="auto">
            <a:xfrm>
              <a:off x="3741" y="816"/>
              <a:ext cx="242" cy="250"/>
            </a:xfrm>
            <a:prstGeom prst="rect">
              <a:avLst/>
            </a:prstGeom>
            <a:noFill/>
            <a:ln w="12700">
              <a:noFill/>
              <a:miter lim="800000"/>
              <a:headEnd/>
              <a:tailEnd/>
            </a:ln>
          </p:spPr>
          <p:txBody>
            <a:bodyPr wrap="none">
              <a:prstTxWarp prst="textNoShape">
                <a:avLst/>
              </a:prstTxWarp>
              <a:spAutoFit/>
            </a:bodyPr>
            <a:lstStyle/>
            <a:p>
              <a:pPr eaLnBrk="0" hangingPunct="0"/>
              <a:r>
                <a:rPr lang="en-US" sz="2000" b="0" i="1">
                  <a:latin typeface="Times New Roman" charset="0"/>
                </a:rPr>
                <a:t>d</a:t>
              </a:r>
              <a:r>
                <a:rPr lang="en-US" sz="2000" b="0" i="1" baseline="-25000">
                  <a:latin typeface="Times New Roman" charset="0"/>
                </a:rPr>
                <a:t>x</a:t>
              </a:r>
            </a:p>
          </p:txBody>
        </p:sp>
        <p:sp>
          <p:nvSpPr>
            <p:cNvPr id="30811" name="Rectangle 2855"/>
            <p:cNvSpPr>
              <a:spLocks noChangeArrowheads="1"/>
            </p:cNvSpPr>
            <p:nvPr/>
          </p:nvSpPr>
          <p:spPr bwMode="auto">
            <a:xfrm>
              <a:off x="3120" y="1408"/>
              <a:ext cx="288" cy="250"/>
            </a:xfrm>
            <a:prstGeom prst="rect">
              <a:avLst/>
            </a:prstGeom>
            <a:noFill/>
            <a:ln w="12700">
              <a:noFill/>
              <a:miter lim="800000"/>
              <a:headEnd/>
              <a:tailEnd/>
            </a:ln>
          </p:spPr>
          <p:txBody>
            <a:bodyPr>
              <a:prstTxWarp prst="textNoShape">
                <a:avLst/>
              </a:prstTxWarp>
              <a:spAutoFit/>
            </a:bodyPr>
            <a:lstStyle/>
            <a:p>
              <a:pPr eaLnBrk="0" hangingPunct="0"/>
              <a:r>
                <a:rPr lang="en-US" sz="2000" b="0" i="1">
                  <a:latin typeface="Times New Roman" charset="0"/>
                </a:rPr>
                <a:t>d</a:t>
              </a:r>
              <a:r>
                <a:rPr lang="en-US" sz="2000" b="0" i="1" baseline="-25000">
                  <a:latin typeface="Times New Roman" charset="0"/>
                </a:rPr>
                <a:t>y</a:t>
              </a:r>
            </a:p>
          </p:txBody>
        </p:sp>
        <p:sp>
          <p:nvSpPr>
            <p:cNvPr id="30812" name="Line 2856"/>
            <p:cNvSpPr>
              <a:spLocks noChangeShapeType="1"/>
            </p:cNvSpPr>
            <p:nvPr/>
          </p:nvSpPr>
          <p:spPr bwMode="auto">
            <a:xfrm flipV="1">
              <a:off x="3659" y="911"/>
              <a:ext cx="0" cy="165"/>
            </a:xfrm>
            <a:prstGeom prst="line">
              <a:avLst/>
            </a:prstGeom>
            <a:noFill/>
            <a:ln w="12700">
              <a:solidFill>
                <a:schemeClr val="tx1"/>
              </a:solidFill>
              <a:round/>
              <a:headEnd/>
              <a:tailEnd type="triangle" w="sm" len="sm"/>
            </a:ln>
          </p:spPr>
          <p:txBody>
            <a:bodyPr>
              <a:prstTxWarp prst="textNoShape">
                <a:avLst/>
              </a:prstTxWarp>
            </a:bodyPr>
            <a:lstStyle/>
            <a:p>
              <a:endParaRPr lang="en-US"/>
            </a:p>
          </p:txBody>
        </p:sp>
        <p:sp>
          <p:nvSpPr>
            <p:cNvPr id="30813" name="Line 2857"/>
            <p:cNvSpPr>
              <a:spLocks noChangeShapeType="1"/>
            </p:cNvSpPr>
            <p:nvPr/>
          </p:nvSpPr>
          <p:spPr bwMode="auto">
            <a:xfrm flipH="1" flipV="1">
              <a:off x="3203" y="1366"/>
              <a:ext cx="166" cy="1"/>
            </a:xfrm>
            <a:prstGeom prst="line">
              <a:avLst/>
            </a:prstGeom>
            <a:noFill/>
            <a:ln w="12700">
              <a:solidFill>
                <a:schemeClr val="tx1"/>
              </a:solidFill>
              <a:round/>
              <a:headEnd/>
              <a:tailEnd type="triangle" w="sm" len="sm"/>
            </a:ln>
          </p:spPr>
          <p:txBody>
            <a:bodyPr>
              <a:prstTxWarp prst="textNoShape">
                <a:avLst/>
              </a:prstTxWarp>
            </a:bodyPr>
            <a:lstStyle/>
            <a:p>
              <a:endParaRPr lang="en-US"/>
            </a:p>
          </p:txBody>
        </p:sp>
      </p:grpSp>
      <p:sp>
        <p:nvSpPr>
          <p:cNvPr id="1695530" name="Text Box 2858"/>
          <p:cNvSpPr txBox="1">
            <a:spLocks noChangeArrowheads="1"/>
          </p:cNvSpPr>
          <p:nvPr/>
        </p:nvSpPr>
        <p:spPr bwMode="auto">
          <a:xfrm>
            <a:off x="1524000" y="1143000"/>
            <a:ext cx="655638" cy="1323975"/>
          </a:xfrm>
          <a:prstGeom prst="rect">
            <a:avLst/>
          </a:prstGeom>
          <a:solidFill>
            <a:srgbClr val="99CCFF"/>
          </a:solidFill>
          <a:ln w="12700">
            <a:noFill/>
            <a:miter lim="800000"/>
            <a:headEnd/>
            <a:tailEnd/>
          </a:ln>
          <a:effectLst>
            <a:outerShdw dist="35921" dir="2700000" algn="ctr" rotWithShape="0">
              <a:schemeClr val="tx1">
                <a:alpha val="50000"/>
              </a:schemeClr>
            </a:outerShdw>
          </a:effectLst>
        </p:spPr>
        <p:txBody>
          <a:bodyPr wrap="none">
            <a:prstTxWarp prst="textNoShape">
              <a:avLst/>
            </a:prstTxWarp>
            <a:spAutoFit/>
          </a:bodyPr>
          <a:lstStyle/>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r>
              <a:rPr lang="en-US" sz="2000" b="0" i="1">
                <a:latin typeface="Times New Roman" pitchFamily="-65" charset="0"/>
                <a:ea typeface="+mn-ea"/>
                <a:cs typeface="+mn-cs"/>
              </a:rPr>
              <a:t>d</a:t>
            </a:r>
            <a:r>
              <a:rPr lang="en-US" sz="2000" b="0" i="1" baseline="-25000">
                <a:latin typeface="Times New Roman" pitchFamily="-65" charset="0"/>
                <a:ea typeface="+mn-ea"/>
                <a:cs typeface="+mn-cs"/>
              </a:rPr>
              <a:t>x</a:t>
            </a:r>
            <a:endParaRPr lang="en-US" sz="2000">
              <a:latin typeface="Times New Roman" pitchFamily="-65" charset="0"/>
              <a:ea typeface="+mn-ea"/>
              <a:cs typeface="+mn-cs"/>
            </a:endParaRP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r>
              <a:rPr lang="en-US" sz="2000" b="0" i="1">
                <a:latin typeface="Times New Roman" pitchFamily="-65" charset="0"/>
                <a:ea typeface="+mn-ea"/>
                <a:cs typeface="+mn-cs"/>
              </a:rPr>
              <a:t>d</a:t>
            </a:r>
            <a:r>
              <a:rPr lang="en-US" sz="2000" b="0" i="1" baseline="-25000">
                <a:latin typeface="Times New Roman" pitchFamily="-65" charset="0"/>
                <a:ea typeface="+mn-ea"/>
                <a:cs typeface="+mn-cs"/>
              </a:rPr>
              <a:t>y</a:t>
            </a:r>
            <a:endParaRPr lang="en-US" sz="2000">
              <a:latin typeface="Times New Roman" pitchFamily="-65" charset="0"/>
              <a:ea typeface="+mn-ea"/>
              <a:cs typeface="+mn-cs"/>
            </a:endParaRP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a:t>
            </a:r>
            <a:r>
              <a:rPr lang="en-US" sz="2000" b="0" i="1">
                <a:latin typeface="Times New Roman" pitchFamily="-65" charset="0"/>
                <a:ea typeface="+mn-ea"/>
                <a:cs typeface="+mn-cs"/>
              </a:rPr>
              <a:t>d</a:t>
            </a:r>
            <a:r>
              <a:rPr lang="en-US" sz="2000" b="0" i="1" baseline="-25000">
                <a:latin typeface="Times New Roman" pitchFamily="-65" charset="0"/>
                <a:ea typeface="+mn-ea"/>
                <a:cs typeface="+mn-cs"/>
              </a:rPr>
              <a:t>x</a:t>
            </a:r>
            <a:r>
              <a:rPr lang="en-US" sz="2000">
                <a:latin typeface="Times New Roman" pitchFamily="-65" charset="0"/>
                <a:ea typeface="+mn-ea"/>
                <a:cs typeface="+mn-cs"/>
              </a:rPr>
              <a:t>|</a:t>
            </a: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a:t>
            </a:r>
            <a:r>
              <a:rPr lang="en-US" sz="2000" b="0" i="1">
                <a:latin typeface="Times New Roman" pitchFamily="-65" charset="0"/>
                <a:ea typeface="+mn-ea"/>
                <a:cs typeface="+mn-cs"/>
              </a:rPr>
              <a:t>d</a:t>
            </a:r>
            <a:r>
              <a:rPr lang="en-US" sz="2000" b="0" i="1" baseline="-25000">
                <a:latin typeface="Times New Roman" pitchFamily="-65" charset="0"/>
                <a:ea typeface="+mn-ea"/>
                <a:cs typeface="+mn-cs"/>
              </a:rPr>
              <a:t>y</a:t>
            </a:r>
            <a:r>
              <a:rPr lang="en-US" sz="2000">
                <a:latin typeface="Times New Roman" pitchFamily="-65" charset="0"/>
                <a:ea typeface="+mn-ea"/>
                <a:cs typeface="+mn-cs"/>
              </a:rPr>
              <a:t>|</a:t>
            </a:r>
          </a:p>
        </p:txBody>
      </p:sp>
      <p:sp>
        <p:nvSpPr>
          <p:cNvPr id="1695531" name="Text Box 2859"/>
          <p:cNvSpPr txBox="1">
            <a:spLocks noChangeArrowheads="1"/>
          </p:cNvSpPr>
          <p:nvPr/>
        </p:nvSpPr>
        <p:spPr bwMode="auto">
          <a:xfrm>
            <a:off x="1524000" y="2590800"/>
            <a:ext cx="654050" cy="1323975"/>
          </a:xfrm>
          <a:prstGeom prst="rect">
            <a:avLst/>
          </a:prstGeom>
          <a:solidFill>
            <a:srgbClr val="FF99FF"/>
          </a:solidFill>
          <a:ln w="12700">
            <a:noFill/>
            <a:miter lim="800000"/>
            <a:headEnd/>
            <a:tailEnd/>
          </a:ln>
          <a:effectLst>
            <a:outerShdw dist="35921" dir="2700000" algn="ctr" rotWithShape="0">
              <a:schemeClr val="tx1">
                <a:alpha val="50000"/>
              </a:schemeClr>
            </a:outerShdw>
          </a:effectLst>
        </p:spPr>
        <p:txBody>
          <a:bodyPr wrap="none">
            <a:prstTxWarp prst="textNoShape">
              <a:avLst/>
            </a:prstTxWarp>
            <a:spAutoFit/>
          </a:bodyPr>
          <a:lstStyle/>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r>
              <a:rPr lang="en-US" sz="2000" b="0" i="1">
                <a:latin typeface="Times New Roman" pitchFamily="-65" charset="0"/>
                <a:ea typeface="+mn-ea"/>
                <a:cs typeface="+mn-cs"/>
              </a:rPr>
              <a:t>d</a:t>
            </a:r>
            <a:r>
              <a:rPr lang="en-US" sz="2000" b="0" i="1" baseline="-25000">
                <a:latin typeface="Times New Roman" pitchFamily="-65" charset="0"/>
                <a:ea typeface="+mn-ea"/>
                <a:cs typeface="+mn-cs"/>
              </a:rPr>
              <a:t>x</a:t>
            </a:r>
            <a:endParaRPr lang="en-US" sz="2000">
              <a:latin typeface="Times New Roman" pitchFamily="-65" charset="0"/>
              <a:ea typeface="+mn-ea"/>
              <a:cs typeface="+mn-cs"/>
            </a:endParaRP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r>
              <a:rPr lang="en-US" sz="2000" b="0" i="1">
                <a:latin typeface="Times New Roman" pitchFamily="-65" charset="0"/>
                <a:ea typeface="+mn-ea"/>
                <a:cs typeface="+mn-cs"/>
              </a:rPr>
              <a:t>d</a:t>
            </a:r>
            <a:r>
              <a:rPr lang="en-US" sz="2000" b="0" i="1" baseline="-25000">
                <a:latin typeface="Times New Roman" pitchFamily="-65" charset="0"/>
                <a:ea typeface="+mn-ea"/>
                <a:cs typeface="+mn-cs"/>
              </a:rPr>
              <a:t>y</a:t>
            </a:r>
            <a:endParaRPr lang="en-US" sz="2000">
              <a:latin typeface="Times New Roman" pitchFamily="-65" charset="0"/>
              <a:ea typeface="+mn-ea"/>
              <a:cs typeface="+mn-cs"/>
            </a:endParaRP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a:t>
            </a:r>
            <a:r>
              <a:rPr lang="en-US" sz="2000" b="0" i="1">
                <a:latin typeface="Times New Roman" pitchFamily="-65" charset="0"/>
                <a:ea typeface="+mn-ea"/>
                <a:cs typeface="+mn-cs"/>
              </a:rPr>
              <a:t>d</a:t>
            </a:r>
            <a:r>
              <a:rPr lang="en-US" sz="2000" b="0" i="1" baseline="-25000">
                <a:latin typeface="Times New Roman" pitchFamily="-65" charset="0"/>
                <a:ea typeface="+mn-ea"/>
                <a:cs typeface="+mn-cs"/>
              </a:rPr>
              <a:t>x</a:t>
            </a:r>
            <a:r>
              <a:rPr lang="en-US" sz="2000">
                <a:latin typeface="Times New Roman" pitchFamily="-65" charset="0"/>
                <a:ea typeface="+mn-ea"/>
                <a:cs typeface="+mn-cs"/>
              </a:rPr>
              <a:t>|</a:t>
            </a: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a:t>
            </a:r>
            <a:r>
              <a:rPr lang="en-US" sz="2000" b="0" i="1">
                <a:latin typeface="Times New Roman" pitchFamily="-65" charset="0"/>
                <a:ea typeface="+mn-ea"/>
                <a:cs typeface="+mn-cs"/>
              </a:rPr>
              <a:t>d</a:t>
            </a:r>
            <a:r>
              <a:rPr lang="en-US" sz="2000" b="0" i="1" baseline="-25000">
                <a:latin typeface="Times New Roman" pitchFamily="-65" charset="0"/>
                <a:ea typeface="+mn-ea"/>
                <a:cs typeface="+mn-cs"/>
              </a:rPr>
              <a:t>y</a:t>
            </a:r>
            <a:r>
              <a:rPr lang="en-US" sz="2000">
                <a:latin typeface="Times New Roman" pitchFamily="-65" charset="0"/>
                <a:ea typeface="+mn-ea"/>
                <a:cs typeface="+mn-cs"/>
              </a:rPr>
              <a:t>|</a:t>
            </a:r>
          </a:p>
        </p:txBody>
      </p:sp>
      <p:sp>
        <p:nvSpPr>
          <p:cNvPr id="1695532" name="Text Box 2860"/>
          <p:cNvSpPr txBox="1">
            <a:spLocks noChangeArrowheads="1"/>
          </p:cNvSpPr>
          <p:nvPr/>
        </p:nvSpPr>
        <p:spPr bwMode="auto">
          <a:xfrm>
            <a:off x="1524000" y="4876800"/>
            <a:ext cx="654050" cy="1323975"/>
          </a:xfrm>
          <a:prstGeom prst="rect">
            <a:avLst/>
          </a:prstGeom>
          <a:solidFill>
            <a:srgbClr val="FFFF99"/>
          </a:solidFill>
          <a:ln w="12700">
            <a:noFill/>
            <a:miter lim="800000"/>
            <a:headEnd/>
            <a:tailEnd/>
          </a:ln>
          <a:effectLst>
            <a:outerShdw dist="35921" dir="2700000" algn="ctr" rotWithShape="0">
              <a:schemeClr val="tx1">
                <a:alpha val="50000"/>
              </a:schemeClr>
            </a:outerShdw>
          </a:effectLst>
        </p:spPr>
        <p:txBody>
          <a:bodyPr wrap="none">
            <a:prstTxWarp prst="textNoShape">
              <a:avLst/>
            </a:prstTxWarp>
            <a:spAutoFit/>
          </a:bodyPr>
          <a:lstStyle/>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r>
              <a:rPr lang="en-US" sz="2000" b="0" i="1">
                <a:latin typeface="Times New Roman" pitchFamily="-65" charset="0"/>
                <a:ea typeface="+mn-ea"/>
                <a:cs typeface="+mn-cs"/>
              </a:rPr>
              <a:t>d</a:t>
            </a:r>
            <a:r>
              <a:rPr lang="en-US" sz="2000" b="0" i="1" baseline="-25000">
                <a:latin typeface="Times New Roman" pitchFamily="-65" charset="0"/>
                <a:ea typeface="+mn-ea"/>
                <a:cs typeface="+mn-cs"/>
              </a:rPr>
              <a:t>x</a:t>
            </a:r>
            <a:endParaRPr lang="en-US" sz="2000">
              <a:latin typeface="Times New Roman" pitchFamily="-65" charset="0"/>
              <a:ea typeface="+mn-ea"/>
              <a:cs typeface="+mn-cs"/>
            </a:endParaRP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r>
              <a:rPr lang="en-US" sz="2000" b="0" i="1">
                <a:latin typeface="Times New Roman" pitchFamily="-65" charset="0"/>
                <a:ea typeface="+mn-ea"/>
                <a:cs typeface="+mn-cs"/>
              </a:rPr>
              <a:t>d</a:t>
            </a:r>
            <a:r>
              <a:rPr lang="en-US" sz="2000" b="0" i="1" baseline="-25000">
                <a:latin typeface="Times New Roman" pitchFamily="-65" charset="0"/>
                <a:ea typeface="+mn-ea"/>
                <a:cs typeface="+mn-cs"/>
              </a:rPr>
              <a:t>y</a:t>
            </a:r>
            <a:endParaRPr lang="en-US" sz="2000">
              <a:latin typeface="Times New Roman" pitchFamily="-65" charset="0"/>
              <a:ea typeface="+mn-ea"/>
              <a:cs typeface="+mn-cs"/>
            </a:endParaRP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a:t>
            </a:r>
            <a:r>
              <a:rPr lang="en-US" sz="2000" b="0" i="1">
                <a:latin typeface="Times New Roman" pitchFamily="-65" charset="0"/>
                <a:ea typeface="+mn-ea"/>
                <a:cs typeface="+mn-cs"/>
              </a:rPr>
              <a:t>d</a:t>
            </a:r>
            <a:r>
              <a:rPr lang="en-US" sz="2000" b="0" i="1" baseline="-25000">
                <a:latin typeface="Times New Roman" pitchFamily="-65" charset="0"/>
                <a:ea typeface="+mn-ea"/>
                <a:cs typeface="+mn-cs"/>
              </a:rPr>
              <a:t>x</a:t>
            </a:r>
            <a:r>
              <a:rPr lang="en-US" sz="2000">
                <a:latin typeface="Times New Roman" pitchFamily="-65" charset="0"/>
                <a:ea typeface="+mn-ea"/>
                <a:cs typeface="+mn-cs"/>
              </a:rPr>
              <a:t>|</a:t>
            </a: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a:t>
            </a:r>
            <a:r>
              <a:rPr lang="en-US" sz="2000" b="0" i="1">
                <a:latin typeface="Times New Roman" pitchFamily="-65" charset="0"/>
                <a:ea typeface="+mn-ea"/>
                <a:cs typeface="+mn-cs"/>
              </a:rPr>
              <a:t>d</a:t>
            </a:r>
            <a:r>
              <a:rPr lang="en-US" sz="2000" b="0" i="1" baseline="-25000">
                <a:latin typeface="Times New Roman" pitchFamily="-65" charset="0"/>
                <a:ea typeface="+mn-ea"/>
                <a:cs typeface="+mn-cs"/>
              </a:rPr>
              <a:t>y</a:t>
            </a:r>
            <a:r>
              <a:rPr lang="en-US" sz="2000">
                <a:latin typeface="Times New Roman" pitchFamily="-65" charset="0"/>
                <a:ea typeface="+mn-ea"/>
                <a:cs typeface="+mn-cs"/>
              </a:rPr>
              <a:t>|</a:t>
            </a:r>
          </a:p>
        </p:txBody>
      </p:sp>
      <p:sp>
        <p:nvSpPr>
          <p:cNvPr id="1695533" name="Text Box 2861"/>
          <p:cNvSpPr txBox="1">
            <a:spLocks noChangeArrowheads="1"/>
          </p:cNvSpPr>
          <p:nvPr/>
        </p:nvSpPr>
        <p:spPr bwMode="auto">
          <a:xfrm>
            <a:off x="5873750" y="5821363"/>
            <a:ext cx="2911475" cy="579437"/>
          </a:xfrm>
          <a:prstGeom prst="rect">
            <a:avLst/>
          </a:prstGeom>
          <a:noFill/>
          <a:ln w="12700">
            <a:noFill/>
            <a:miter lim="800000"/>
            <a:headEnd/>
            <a:tailEnd/>
          </a:ln>
        </p:spPr>
        <p:txBody>
          <a:bodyPr wrap="none">
            <a:prstTxWarp prst="textNoShape">
              <a:avLst/>
            </a:prstTxWarp>
            <a:spAutoFit/>
          </a:bodyPr>
          <a:lstStyle/>
          <a:p>
            <a:pPr algn="ctr" eaLnBrk="0" hangingPunct="0"/>
            <a:r>
              <a:rPr lang="en-US"/>
              <a:t>Gradient Field</a:t>
            </a:r>
          </a:p>
        </p:txBody>
      </p:sp>
      <p:sp>
        <p:nvSpPr>
          <p:cNvPr id="1695534" name="Text Box 2862"/>
          <p:cNvSpPr txBox="1">
            <a:spLocks noChangeArrowheads="1"/>
          </p:cNvSpPr>
          <p:nvPr/>
        </p:nvSpPr>
        <p:spPr bwMode="auto">
          <a:xfrm>
            <a:off x="2362200" y="1471613"/>
            <a:ext cx="914400" cy="457200"/>
          </a:xfrm>
          <a:prstGeom prst="rect">
            <a:avLst/>
          </a:prstGeom>
          <a:noFill/>
          <a:ln w="12700">
            <a:noFill/>
            <a:miter lim="800000"/>
            <a:headEnd/>
            <a:tailEnd/>
          </a:ln>
        </p:spPr>
        <p:txBody>
          <a:bodyPr wrap="none">
            <a:prstTxWarp prst="textNoShape">
              <a:avLst/>
            </a:prstTxWarp>
            <a:spAutoFit/>
          </a:bodyPr>
          <a:lstStyle/>
          <a:p>
            <a:pPr eaLnBrk="0" hangingPunct="0"/>
            <a:r>
              <a:rPr lang="en-US" sz="2400" b="0"/>
              <a:t>Color</a:t>
            </a:r>
          </a:p>
        </p:txBody>
      </p:sp>
      <p:sp>
        <p:nvSpPr>
          <p:cNvPr id="1695535" name="Text Box 2863"/>
          <p:cNvSpPr txBox="1">
            <a:spLocks noChangeArrowheads="1"/>
          </p:cNvSpPr>
          <p:nvPr/>
        </p:nvSpPr>
        <p:spPr bwMode="auto">
          <a:xfrm>
            <a:off x="2432050" y="1471613"/>
            <a:ext cx="844550" cy="457200"/>
          </a:xfrm>
          <a:prstGeom prst="rect">
            <a:avLst/>
          </a:prstGeom>
          <a:noFill/>
          <a:ln w="12700">
            <a:noFill/>
            <a:miter lim="800000"/>
            <a:headEnd/>
            <a:tailEnd/>
          </a:ln>
        </p:spPr>
        <p:txBody>
          <a:bodyPr wrap="none">
            <a:prstTxWarp prst="textNoShape">
              <a:avLst/>
            </a:prstTxWarp>
            <a:spAutoFit/>
          </a:bodyPr>
          <a:lstStyle/>
          <a:p>
            <a:pPr algn="ctr" eaLnBrk="0" hangingPunct="0"/>
            <a:r>
              <a:rPr lang="en-US" sz="2400" b="0"/>
              <a:t>Gray</a:t>
            </a:r>
          </a:p>
        </p:txBody>
      </p:sp>
      <p:grpSp>
        <p:nvGrpSpPr>
          <p:cNvPr id="1692672" name="Group 2871"/>
          <p:cNvGrpSpPr>
            <a:grpSpLocks/>
          </p:cNvGrpSpPr>
          <p:nvPr/>
        </p:nvGrpSpPr>
        <p:grpSpPr bwMode="auto">
          <a:xfrm>
            <a:off x="2592388" y="990600"/>
            <a:ext cx="1827212" cy="5334000"/>
            <a:chOff x="673" y="624"/>
            <a:chExt cx="1151" cy="3360"/>
          </a:xfrm>
        </p:grpSpPr>
        <p:sp>
          <p:nvSpPr>
            <p:cNvPr id="30807" name="AutoShape 2872"/>
            <p:cNvSpPr>
              <a:spLocks noChangeArrowheads="1"/>
            </p:cNvSpPr>
            <p:nvPr/>
          </p:nvSpPr>
          <p:spPr bwMode="auto">
            <a:xfrm>
              <a:off x="1056" y="624"/>
              <a:ext cx="768" cy="3360"/>
            </a:xfrm>
            <a:prstGeom prst="bracketPair">
              <a:avLst>
                <a:gd name="adj" fmla="val 16667"/>
              </a:avLst>
            </a:prstGeom>
            <a:noFill/>
            <a:ln w="28575">
              <a:solidFill>
                <a:schemeClr val="tx1"/>
              </a:solidFill>
              <a:round/>
              <a:headEnd/>
              <a:tailEnd/>
            </a:ln>
          </p:spPr>
          <p:txBody>
            <a:bodyPr wrap="none" anchor="ctr">
              <a:prstTxWarp prst="textNoShape">
                <a:avLst/>
              </a:prstTxWarp>
            </a:bodyPr>
            <a:lstStyle/>
            <a:p>
              <a:pPr eaLnBrk="0" hangingPunct="0"/>
              <a:endParaRPr lang="en-US"/>
            </a:p>
          </p:txBody>
        </p:sp>
        <p:sp>
          <p:nvSpPr>
            <p:cNvPr id="30808" name="Text Box 2873"/>
            <p:cNvSpPr txBox="1">
              <a:spLocks noChangeArrowheads="1"/>
            </p:cNvSpPr>
            <p:nvPr/>
          </p:nvSpPr>
          <p:spPr bwMode="auto">
            <a:xfrm rot="-5400000">
              <a:off x="-97" y="2088"/>
              <a:ext cx="1906" cy="365"/>
            </a:xfrm>
            <a:prstGeom prst="rect">
              <a:avLst/>
            </a:prstGeom>
            <a:noFill/>
            <a:ln w="12700">
              <a:noFill/>
              <a:miter lim="800000"/>
              <a:headEnd/>
              <a:tailEnd/>
            </a:ln>
          </p:spPr>
          <p:txBody>
            <a:bodyPr wrap="none">
              <a:prstTxWarp prst="textNoShape">
                <a:avLst/>
              </a:prstTxWarp>
              <a:spAutoFit/>
            </a:bodyPr>
            <a:lstStyle/>
            <a:p>
              <a:pPr algn="ctr" eaLnBrk="0" hangingPunct="0"/>
              <a:r>
                <a:rPr lang="en-US" b="0"/>
                <a:t>SIFT Descriptor</a:t>
              </a:r>
            </a:p>
          </p:txBody>
        </p:sp>
      </p:grpSp>
      <p:sp>
        <p:nvSpPr>
          <p:cNvPr id="1695546" name="Text Box 2874"/>
          <p:cNvSpPr txBox="1">
            <a:spLocks noChangeArrowheads="1"/>
          </p:cNvSpPr>
          <p:nvPr/>
        </p:nvSpPr>
        <p:spPr bwMode="auto">
          <a:xfrm>
            <a:off x="3489325" y="4038600"/>
            <a:ext cx="590550" cy="579438"/>
          </a:xfrm>
          <a:prstGeom prst="rect">
            <a:avLst/>
          </a:prstGeom>
          <a:noFill/>
          <a:ln w="12700">
            <a:noFill/>
            <a:miter lim="800000"/>
            <a:headEnd/>
            <a:tailEnd/>
          </a:ln>
        </p:spPr>
        <p:txBody>
          <a:bodyPr wrap="none">
            <a:prstTxWarp prst="textNoShape">
              <a:avLst/>
            </a:prstTxWarp>
            <a:spAutoFit/>
          </a:bodyPr>
          <a:lstStyle/>
          <a:p>
            <a:pPr eaLnBrk="0" hangingPunct="0"/>
            <a:r>
              <a:rPr lang="en-US"/>
              <a:t>…</a:t>
            </a:r>
          </a:p>
        </p:txBody>
      </p:sp>
      <p:sp>
        <p:nvSpPr>
          <p:cNvPr id="1695547" name="Text Box 2875"/>
          <p:cNvSpPr txBox="1">
            <a:spLocks noChangeArrowheads="1"/>
          </p:cNvSpPr>
          <p:nvPr/>
        </p:nvSpPr>
        <p:spPr bwMode="auto">
          <a:xfrm>
            <a:off x="3505200" y="1143000"/>
            <a:ext cx="609600" cy="2554288"/>
          </a:xfrm>
          <a:prstGeom prst="rect">
            <a:avLst/>
          </a:prstGeom>
          <a:solidFill>
            <a:srgbClr val="99CCFF"/>
          </a:solidFill>
          <a:ln w="12700">
            <a:noFill/>
            <a:miter lim="800000"/>
            <a:headEnd/>
            <a:tailEnd/>
          </a:ln>
          <a:effectLst>
            <a:outerShdw dist="35921" dir="2700000" algn="ctr" rotWithShape="0">
              <a:schemeClr val="tx1">
                <a:alpha val="50000"/>
              </a:schemeClr>
            </a:outerShdw>
          </a:effectLst>
        </p:spPr>
        <p:txBody>
          <a:bodyPr>
            <a:prstTxWarp prst="textNoShape">
              <a:avLst/>
            </a:prstTxWarp>
            <a:spAutoFit/>
          </a:bodyPr>
          <a:lstStyle/>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r>
              <a:rPr lang="en-US" sz="2000" b="0" i="1">
                <a:latin typeface="Times New Roman" pitchFamily="-65" charset="0"/>
                <a:ea typeface="+mn-ea"/>
                <a:cs typeface="+mn-cs"/>
              </a:rPr>
              <a:t> </a:t>
            </a:r>
            <a:endParaRPr lang="en-US" sz="2000">
              <a:latin typeface="Times New Roman" pitchFamily="-65" charset="0"/>
              <a:ea typeface="+mn-ea"/>
              <a:cs typeface="+mn-cs"/>
            </a:endParaRP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r>
              <a:rPr lang="en-US" sz="2000" b="0" i="1">
                <a:latin typeface="Times New Roman" pitchFamily="-65" charset="0"/>
                <a:ea typeface="+mn-ea"/>
                <a:cs typeface="+mn-cs"/>
              </a:rPr>
              <a:t> </a:t>
            </a:r>
            <a:endParaRPr lang="en-US" sz="2000">
              <a:latin typeface="Times New Roman" pitchFamily="-65" charset="0"/>
              <a:ea typeface="+mn-ea"/>
              <a:cs typeface="+mn-cs"/>
            </a:endParaRP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p>
          <a:p>
            <a:pPr eaLnBrk="0" hangingPunct="0">
              <a:defRPr/>
            </a:pPr>
            <a:r>
              <a:rPr lang="en-US" sz="2000">
                <a:latin typeface="Symbol" pitchFamily="-65" charset="2"/>
                <a:ea typeface="+mn-ea"/>
                <a:cs typeface="+mn-cs"/>
              </a:rPr>
              <a:t>Σ</a:t>
            </a:r>
            <a:r>
              <a:rPr lang="en-US" sz="2000">
                <a:latin typeface="Times New Roman" pitchFamily="-65" charset="0"/>
                <a:ea typeface="+mn-ea"/>
                <a:cs typeface="+mn-cs"/>
              </a:rPr>
              <a:t> </a:t>
            </a:r>
          </a:p>
          <a:p>
            <a:pPr eaLnBrk="0" hangingPunct="0">
              <a:defRPr/>
            </a:pPr>
            <a:r>
              <a:rPr lang="en-US" sz="2000">
                <a:latin typeface="Symbol" pitchFamily="-65" charset="2"/>
                <a:ea typeface="+mn-ea"/>
                <a:cs typeface="+mn-cs"/>
              </a:rPr>
              <a:t>Σ    </a:t>
            </a:r>
          </a:p>
        </p:txBody>
      </p:sp>
      <p:grpSp>
        <p:nvGrpSpPr>
          <p:cNvPr id="1692673" name="Group 2886"/>
          <p:cNvGrpSpPr>
            <a:grpSpLocks/>
          </p:cNvGrpSpPr>
          <p:nvPr/>
        </p:nvGrpSpPr>
        <p:grpSpPr bwMode="auto">
          <a:xfrm>
            <a:off x="3776663" y="1266825"/>
            <a:ext cx="300037" cy="2305050"/>
            <a:chOff x="2379" y="798"/>
            <a:chExt cx="189" cy="1452"/>
          </a:xfrm>
        </p:grpSpPr>
        <p:sp>
          <p:nvSpPr>
            <p:cNvPr id="30799" name="Freeform 2878"/>
            <p:cNvSpPr>
              <a:spLocks/>
            </p:cNvSpPr>
            <p:nvPr/>
          </p:nvSpPr>
          <p:spPr bwMode="auto">
            <a:xfrm>
              <a:off x="2394" y="798"/>
              <a:ext cx="144" cy="102"/>
            </a:xfrm>
            <a:custGeom>
              <a:avLst/>
              <a:gdLst>
                <a:gd name="T0" fmla="*/ 0 w 720"/>
                <a:gd name="T1" fmla="*/ 0 h 510"/>
                <a:gd name="T2" fmla="*/ 0 w 720"/>
                <a:gd name="T3" fmla="*/ 0 h 510"/>
                <a:gd name="T4" fmla="*/ 0 w 720"/>
                <a:gd name="T5" fmla="*/ 0 h 510"/>
                <a:gd name="T6" fmla="*/ 0 w 720"/>
                <a:gd name="T7" fmla="*/ 0 h 510"/>
                <a:gd name="T8" fmla="*/ 0 w 720"/>
                <a:gd name="T9" fmla="*/ 0 h 510"/>
                <a:gd name="T10" fmla="*/ 0 60000 65536"/>
                <a:gd name="T11" fmla="*/ 0 60000 65536"/>
                <a:gd name="T12" fmla="*/ 0 60000 65536"/>
                <a:gd name="T13" fmla="*/ 0 60000 65536"/>
                <a:gd name="T14" fmla="*/ 0 60000 65536"/>
                <a:gd name="T15" fmla="*/ 0 w 720"/>
                <a:gd name="T16" fmla="*/ 0 h 510"/>
                <a:gd name="T17" fmla="*/ 720 w 720"/>
                <a:gd name="T18" fmla="*/ 510 h 510"/>
              </a:gdLst>
              <a:ahLst/>
              <a:cxnLst>
                <a:cxn ang="T10">
                  <a:pos x="T0" y="T1"/>
                </a:cxn>
                <a:cxn ang="T11">
                  <a:pos x="T2" y="T3"/>
                </a:cxn>
                <a:cxn ang="T12">
                  <a:pos x="T4" y="T5"/>
                </a:cxn>
                <a:cxn ang="T13">
                  <a:pos x="T6" y="T7"/>
                </a:cxn>
                <a:cxn ang="T14">
                  <a:pos x="T8" y="T9"/>
                </a:cxn>
              </a:cxnLst>
              <a:rect l="T15" t="T16" r="T17" b="T18"/>
              <a:pathLst>
                <a:path w="720" h="510">
                  <a:moveTo>
                    <a:pt x="720" y="510"/>
                  </a:moveTo>
                  <a:cubicBezTo>
                    <a:pt x="360" y="510"/>
                    <a:pt x="0" y="510"/>
                    <a:pt x="0" y="510"/>
                  </a:cubicBezTo>
                  <a:cubicBezTo>
                    <a:pt x="0" y="510"/>
                    <a:pt x="12" y="492"/>
                    <a:pt x="504" y="0"/>
                  </a:cubicBezTo>
                  <a:cubicBezTo>
                    <a:pt x="558" y="42"/>
                    <a:pt x="636" y="120"/>
                    <a:pt x="678" y="216"/>
                  </a:cubicBezTo>
                  <a:cubicBezTo>
                    <a:pt x="720" y="312"/>
                    <a:pt x="720" y="408"/>
                    <a:pt x="720" y="510"/>
                  </a:cubicBezTo>
                  <a:close/>
                </a:path>
              </a:pathLst>
            </a:custGeom>
            <a:solidFill>
              <a:srgbClr val="C0C0C0"/>
            </a:solidFill>
            <a:ln w="12700">
              <a:solidFill>
                <a:schemeClr val="tx1"/>
              </a:solidFill>
              <a:round/>
              <a:headEnd/>
              <a:tailEnd/>
            </a:ln>
          </p:spPr>
          <p:txBody>
            <a:bodyPr>
              <a:prstTxWarp prst="textNoShape">
                <a:avLst/>
              </a:prstTxWarp>
            </a:bodyPr>
            <a:lstStyle/>
            <a:p>
              <a:pPr eaLnBrk="0" hangingPunct="0"/>
              <a:endParaRPr lang="en-US"/>
            </a:p>
          </p:txBody>
        </p:sp>
        <p:sp>
          <p:nvSpPr>
            <p:cNvPr id="30800" name="Freeform 2879"/>
            <p:cNvSpPr>
              <a:spLocks/>
            </p:cNvSpPr>
            <p:nvPr/>
          </p:nvSpPr>
          <p:spPr bwMode="auto">
            <a:xfrm rot="2700000">
              <a:off x="2406" y="969"/>
              <a:ext cx="144" cy="102"/>
            </a:xfrm>
            <a:custGeom>
              <a:avLst/>
              <a:gdLst>
                <a:gd name="T0" fmla="*/ 0 w 720"/>
                <a:gd name="T1" fmla="*/ 0 h 510"/>
                <a:gd name="T2" fmla="*/ 0 w 720"/>
                <a:gd name="T3" fmla="*/ 0 h 510"/>
                <a:gd name="T4" fmla="*/ 0 w 720"/>
                <a:gd name="T5" fmla="*/ 0 h 510"/>
                <a:gd name="T6" fmla="*/ 0 w 720"/>
                <a:gd name="T7" fmla="*/ 0 h 510"/>
                <a:gd name="T8" fmla="*/ 0 w 720"/>
                <a:gd name="T9" fmla="*/ 0 h 510"/>
                <a:gd name="T10" fmla="*/ 0 60000 65536"/>
                <a:gd name="T11" fmla="*/ 0 60000 65536"/>
                <a:gd name="T12" fmla="*/ 0 60000 65536"/>
                <a:gd name="T13" fmla="*/ 0 60000 65536"/>
                <a:gd name="T14" fmla="*/ 0 60000 65536"/>
                <a:gd name="T15" fmla="*/ 0 w 720"/>
                <a:gd name="T16" fmla="*/ 0 h 510"/>
                <a:gd name="T17" fmla="*/ 720 w 720"/>
                <a:gd name="T18" fmla="*/ 510 h 510"/>
              </a:gdLst>
              <a:ahLst/>
              <a:cxnLst>
                <a:cxn ang="T10">
                  <a:pos x="T0" y="T1"/>
                </a:cxn>
                <a:cxn ang="T11">
                  <a:pos x="T2" y="T3"/>
                </a:cxn>
                <a:cxn ang="T12">
                  <a:pos x="T4" y="T5"/>
                </a:cxn>
                <a:cxn ang="T13">
                  <a:pos x="T6" y="T7"/>
                </a:cxn>
                <a:cxn ang="T14">
                  <a:pos x="T8" y="T9"/>
                </a:cxn>
              </a:cxnLst>
              <a:rect l="T15" t="T16" r="T17" b="T18"/>
              <a:pathLst>
                <a:path w="720" h="510">
                  <a:moveTo>
                    <a:pt x="720" y="510"/>
                  </a:moveTo>
                  <a:cubicBezTo>
                    <a:pt x="360" y="510"/>
                    <a:pt x="0" y="510"/>
                    <a:pt x="0" y="510"/>
                  </a:cubicBezTo>
                  <a:cubicBezTo>
                    <a:pt x="0" y="510"/>
                    <a:pt x="12" y="492"/>
                    <a:pt x="504" y="0"/>
                  </a:cubicBezTo>
                  <a:cubicBezTo>
                    <a:pt x="558" y="42"/>
                    <a:pt x="636" y="120"/>
                    <a:pt x="678" y="216"/>
                  </a:cubicBezTo>
                  <a:cubicBezTo>
                    <a:pt x="720" y="312"/>
                    <a:pt x="720" y="408"/>
                    <a:pt x="720" y="510"/>
                  </a:cubicBezTo>
                  <a:close/>
                </a:path>
              </a:pathLst>
            </a:custGeom>
            <a:solidFill>
              <a:srgbClr val="C0C0C0"/>
            </a:solidFill>
            <a:ln w="12700">
              <a:solidFill>
                <a:schemeClr val="tx1"/>
              </a:solidFill>
              <a:round/>
              <a:headEnd/>
              <a:tailEnd/>
            </a:ln>
          </p:spPr>
          <p:txBody>
            <a:bodyPr>
              <a:prstTxWarp prst="textNoShape">
                <a:avLst/>
              </a:prstTxWarp>
            </a:bodyPr>
            <a:lstStyle/>
            <a:p>
              <a:pPr eaLnBrk="0" hangingPunct="0"/>
              <a:endParaRPr lang="en-US"/>
            </a:p>
          </p:txBody>
        </p:sp>
        <p:sp>
          <p:nvSpPr>
            <p:cNvPr id="30801" name="Freeform 2880"/>
            <p:cNvSpPr>
              <a:spLocks/>
            </p:cNvSpPr>
            <p:nvPr/>
          </p:nvSpPr>
          <p:spPr bwMode="auto">
            <a:xfrm rot="5400000">
              <a:off x="2400" y="1179"/>
              <a:ext cx="144" cy="102"/>
            </a:xfrm>
            <a:custGeom>
              <a:avLst/>
              <a:gdLst>
                <a:gd name="T0" fmla="*/ 0 w 720"/>
                <a:gd name="T1" fmla="*/ 0 h 510"/>
                <a:gd name="T2" fmla="*/ 0 w 720"/>
                <a:gd name="T3" fmla="*/ 0 h 510"/>
                <a:gd name="T4" fmla="*/ 0 w 720"/>
                <a:gd name="T5" fmla="*/ 0 h 510"/>
                <a:gd name="T6" fmla="*/ 0 w 720"/>
                <a:gd name="T7" fmla="*/ 0 h 510"/>
                <a:gd name="T8" fmla="*/ 0 w 720"/>
                <a:gd name="T9" fmla="*/ 0 h 510"/>
                <a:gd name="T10" fmla="*/ 0 60000 65536"/>
                <a:gd name="T11" fmla="*/ 0 60000 65536"/>
                <a:gd name="T12" fmla="*/ 0 60000 65536"/>
                <a:gd name="T13" fmla="*/ 0 60000 65536"/>
                <a:gd name="T14" fmla="*/ 0 60000 65536"/>
                <a:gd name="T15" fmla="*/ 0 w 720"/>
                <a:gd name="T16" fmla="*/ 0 h 510"/>
                <a:gd name="T17" fmla="*/ 720 w 720"/>
                <a:gd name="T18" fmla="*/ 510 h 510"/>
              </a:gdLst>
              <a:ahLst/>
              <a:cxnLst>
                <a:cxn ang="T10">
                  <a:pos x="T0" y="T1"/>
                </a:cxn>
                <a:cxn ang="T11">
                  <a:pos x="T2" y="T3"/>
                </a:cxn>
                <a:cxn ang="T12">
                  <a:pos x="T4" y="T5"/>
                </a:cxn>
                <a:cxn ang="T13">
                  <a:pos x="T6" y="T7"/>
                </a:cxn>
                <a:cxn ang="T14">
                  <a:pos x="T8" y="T9"/>
                </a:cxn>
              </a:cxnLst>
              <a:rect l="T15" t="T16" r="T17" b="T18"/>
              <a:pathLst>
                <a:path w="720" h="510">
                  <a:moveTo>
                    <a:pt x="720" y="510"/>
                  </a:moveTo>
                  <a:cubicBezTo>
                    <a:pt x="360" y="510"/>
                    <a:pt x="0" y="510"/>
                    <a:pt x="0" y="510"/>
                  </a:cubicBezTo>
                  <a:cubicBezTo>
                    <a:pt x="0" y="510"/>
                    <a:pt x="12" y="492"/>
                    <a:pt x="504" y="0"/>
                  </a:cubicBezTo>
                  <a:cubicBezTo>
                    <a:pt x="558" y="42"/>
                    <a:pt x="636" y="120"/>
                    <a:pt x="678" y="216"/>
                  </a:cubicBezTo>
                  <a:cubicBezTo>
                    <a:pt x="720" y="312"/>
                    <a:pt x="720" y="408"/>
                    <a:pt x="720" y="510"/>
                  </a:cubicBezTo>
                  <a:close/>
                </a:path>
              </a:pathLst>
            </a:custGeom>
            <a:solidFill>
              <a:srgbClr val="C0C0C0"/>
            </a:solidFill>
            <a:ln w="12700">
              <a:solidFill>
                <a:schemeClr val="tx1"/>
              </a:solidFill>
              <a:round/>
              <a:headEnd/>
              <a:tailEnd/>
            </a:ln>
          </p:spPr>
          <p:txBody>
            <a:bodyPr>
              <a:prstTxWarp prst="textNoShape">
                <a:avLst/>
              </a:prstTxWarp>
            </a:bodyPr>
            <a:lstStyle/>
            <a:p>
              <a:pPr eaLnBrk="0" hangingPunct="0"/>
              <a:endParaRPr lang="en-US"/>
            </a:p>
          </p:txBody>
        </p:sp>
        <p:sp>
          <p:nvSpPr>
            <p:cNvPr id="30802" name="Freeform 2881"/>
            <p:cNvSpPr>
              <a:spLocks/>
            </p:cNvSpPr>
            <p:nvPr/>
          </p:nvSpPr>
          <p:spPr bwMode="auto">
            <a:xfrm rot="8100000">
              <a:off x="2424" y="1392"/>
              <a:ext cx="144" cy="102"/>
            </a:xfrm>
            <a:custGeom>
              <a:avLst/>
              <a:gdLst>
                <a:gd name="T0" fmla="*/ 0 w 720"/>
                <a:gd name="T1" fmla="*/ 0 h 510"/>
                <a:gd name="T2" fmla="*/ 0 w 720"/>
                <a:gd name="T3" fmla="*/ 0 h 510"/>
                <a:gd name="T4" fmla="*/ 0 w 720"/>
                <a:gd name="T5" fmla="*/ 0 h 510"/>
                <a:gd name="T6" fmla="*/ 0 w 720"/>
                <a:gd name="T7" fmla="*/ 0 h 510"/>
                <a:gd name="T8" fmla="*/ 0 w 720"/>
                <a:gd name="T9" fmla="*/ 0 h 510"/>
                <a:gd name="T10" fmla="*/ 0 60000 65536"/>
                <a:gd name="T11" fmla="*/ 0 60000 65536"/>
                <a:gd name="T12" fmla="*/ 0 60000 65536"/>
                <a:gd name="T13" fmla="*/ 0 60000 65536"/>
                <a:gd name="T14" fmla="*/ 0 60000 65536"/>
                <a:gd name="T15" fmla="*/ 0 w 720"/>
                <a:gd name="T16" fmla="*/ 0 h 510"/>
                <a:gd name="T17" fmla="*/ 720 w 720"/>
                <a:gd name="T18" fmla="*/ 510 h 510"/>
              </a:gdLst>
              <a:ahLst/>
              <a:cxnLst>
                <a:cxn ang="T10">
                  <a:pos x="T0" y="T1"/>
                </a:cxn>
                <a:cxn ang="T11">
                  <a:pos x="T2" y="T3"/>
                </a:cxn>
                <a:cxn ang="T12">
                  <a:pos x="T4" y="T5"/>
                </a:cxn>
                <a:cxn ang="T13">
                  <a:pos x="T6" y="T7"/>
                </a:cxn>
                <a:cxn ang="T14">
                  <a:pos x="T8" y="T9"/>
                </a:cxn>
              </a:cxnLst>
              <a:rect l="T15" t="T16" r="T17" b="T18"/>
              <a:pathLst>
                <a:path w="720" h="510">
                  <a:moveTo>
                    <a:pt x="720" y="510"/>
                  </a:moveTo>
                  <a:cubicBezTo>
                    <a:pt x="360" y="510"/>
                    <a:pt x="0" y="510"/>
                    <a:pt x="0" y="510"/>
                  </a:cubicBezTo>
                  <a:cubicBezTo>
                    <a:pt x="0" y="510"/>
                    <a:pt x="12" y="492"/>
                    <a:pt x="504" y="0"/>
                  </a:cubicBezTo>
                  <a:cubicBezTo>
                    <a:pt x="558" y="42"/>
                    <a:pt x="636" y="120"/>
                    <a:pt x="678" y="216"/>
                  </a:cubicBezTo>
                  <a:cubicBezTo>
                    <a:pt x="720" y="312"/>
                    <a:pt x="720" y="408"/>
                    <a:pt x="720" y="510"/>
                  </a:cubicBezTo>
                  <a:close/>
                </a:path>
              </a:pathLst>
            </a:custGeom>
            <a:solidFill>
              <a:srgbClr val="C0C0C0"/>
            </a:solidFill>
            <a:ln w="12700">
              <a:solidFill>
                <a:schemeClr val="tx1"/>
              </a:solidFill>
              <a:round/>
              <a:headEnd/>
              <a:tailEnd/>
            </a:ln>
          </p:spPr>
          <p:txBody>
            <a:bodyPr>
              <a:prstTxWarp prst="textNoShape">
                <a:avLst/>
              </a:prstTxWarp>
            </a:bodyPr>
            <a:lstStyle/>
            <a:p>
              <a:pPr eaLnBrk="0" hangingPunct="0"/>
              <a:endParaRPr lang="en-US"/>
            </a:p>
          </p:txBody>
        </p:sp>
        <p:sp>
          <p:nvSpPr>
            <p:cNvPr id="30803" name="Freeform 2882"/>
            <p:cNvSpPr>
              <a:spLocks/>
            </p:cNvSpPr>
            <p:nvPr/>
          </p:nvSpPr>
          <p:spPr bwMode="auto">
            <a:xfrm rot="10800000">
              <a:off x="2400" y="1581"/>
              <a:ext cx="144" cy="102"/>
            </a:xfrm>
            <a:custGeom>
              <a:avLst/>
              <a:gdLst>
                <a:gd name="T0" fmla="*/ 0 w 720"/>
                <a:gd name="T1" fmla="*/ 0 h 510"/>
                <a:gd name="T2" fmla="*/ 0 w 720"/>
                <a:gd name="T3" fmla="*/ 0 h 510"/>
                <a:gd name="T4" fmla="*/ 0 w 720"/>
                <a:gd name="T5" fmla="*/ 0 h 510"/>
                <a:gd name="T6" fmla="*/ 0 w 720"/>
                <a:gd name="T7" fmla="*/ 0 h 510"/>
                <a:gd name="T8" fmla="*/ 0 w 720"/>
                <a:gd name="T9" fmla="*/ 0 h 510"/>
                <a:gd name="T10" fmla="*/ 0 60000 65536"/>
                <a:gd name="T11" fmla="*/ 0 60000 65536"/>
                <a:gd name="T12" fmla="*/ 0 60000 65536"/>
                <a:gd name="T13" fmla="*/ 0 60000 65536"/>
                <a:gd name="T14" fmla="*/ 0 60000 65536"/>
                <a:gd name="T15" fmla="*/ 0 w 720"/>
                <a:gd name="T16" fmla="*/ 0 h 510"/>
                <a:gd name="T17" fmla="*/ 720 w 720"/>
                <a:gd name="T18" fmla="*/ 510 h 510"/>
              </a:gdLst>
              <a:ahLst/>
              <a:cxnLst>
                <a:cxn ang="T10">
                  <a:pos x="T0" y="T1"/>
                </a:cxn>
                <a:cxn ang="T11">
                  <a:pos x="T2" y="T3"/>
                </a:cxn>
                <a:cxn ang="T12">
                  <a:pos x="T4" y="T5"/>
                </a:cxn>
                <a:cxn ang="T13">
                  <a:pos x="T6" y="T7"/>
                </a:cxn>
                <a:cxn ang="T14">
                  <a:pos x="T8" y="T9"/>
                </a:cxn>
              </a:cxnLst>
              <a:rect l="T15" t="T16" r="T17" b="T18"/>
              <a:pathLst>
                <a:path w="720" h="510">
                  <a:moveTo>
                    <a:pt x="720" y="510"/>
                  </a:moveTo>
                  <a:cubicBezTo>
                    <a:pt x="360" y="510"/>
                    <a:pt x="0" y="510"/>
                    <a:pt x="0" y="510"/>
                  </a:cubicBezTo>
                  <a:cubicBezTo>
                    <a:pt x="0" y="510"/>
                    <a:pt x="12" y="492"/>
                    <a:pt x="504" y="0"/>
                  </a:cubicBezTo>
                  <a:cubicBezTo>
                    <a:pt x="558" y="42"/>
                    <a:pt x="636" y="120"/>
                    <a:pt x="678" y="216"/>
                  </a:cubicBezTo>
                  <a:cubicBezTo>
                    <a:pt x="720" y="312"/>
                    <a:pt x="720" y="408"/>
                    <a:pt x="720" y="510"/>
                  </a:cubicBezTo>
                  <a:close/>
                </a:path>
              </a:pathLst>
            </a:custGeom>
            <a:solidFill>
              <a:srgbClr val="C0C0C0"/>
            </a:solidFill>
            <a:ln w="12700">
              <a:solidFill>
                <a:schemeClr val="tx1"/>
              </a:solidFill>
              <a:round/>
              <a:headEnd/>
              <a:tailEnd/>
            </a:ln>
          </p:spPr>
          <p:txBody>
            <a:bodyPr>
              <a:prstTxWarp prst="textNoShape">
                <a:avLst/>
              </a:prstTxWarp>
            </a:bodyPr>
            <a:lstStyle/>
            <a:p>
              <a:pPr eaLnBrk="0" hangingPunct="0"/>
              <a:endParaRPr lang="en-US"/>
            </a:p>
          </p:txBody>
        </p:sp>
        <p:sp>
          <p:nvSpPr>
            <p:cNvPr id="30804" name="Freeform 2883"/>
            <p:cNvSpPr>
              <a:spLocks/>
            </p:cNvSpPr>
            <p:nvPr/>
          </p:nvSpPr>
          <p:spPr bwMode="auto">
            <a:xfrm rot="-8100000">
              <a:off x="2394" y="1797"/>
              <a:ext cx="144" cy="102"/>
            </a:xfrm>
            <a:custGeom>
              <a:avLst/>
              <a:gdLst>
                <a:gd name="T0" fmla="*/ 0 w 720"/>
                <a:gd name="T1" fmla="*/ 0 h 510"/>
                <a:gd name="T2" fmla="*/ 0 w 720"/>
                <a:gd name="T3" fmla="*/ 0 h 510"/>
                <a:gd name="T4" fmla="*/ 0 w 720"/>
                <a:gd name="T5" fmla="*/ 0 h 510"/>
                <a:gd name="T6" fmla="*/ 0 w 720"/>
                <a:gd name="T7" fmla="*/ 0 h 510"/>
                <a:gd name="T8" fmla="*/ 0 w 720"/>
                <a:gd name="T9" fmla="*/ 0 h 510"/>
                <a:gd name="T10" fmla="*/ 0 60000 65536"/>
                <a:gd name="T11" fmla="*/ 0 60000 65536"/>
                <a:gd name="T12" fmla="*/ 0 60000 65536"/>
                <a:gd name="T13" fmla="*/ 0 60000 65536"/>
                <a:gd name="T14" fmla="*/ 0 60000 65536"/>
                <a:gd name="T15" fmla="*/ 0 w 720"/>
                <a:gd name="T16" fmla="*/ 0 h 510"/>
                <a:gd name="T17" fmla="*/ 720 w 720"/>
                <a:gd name="T18" fmla="*/ 510 h 510"/>
              </a:gdLst>
              <a:ahLst/>
              <a:cxnLst>
                <a:cxn ang="T10">
                  <a:pos x="T0" y="T1"/>
                </a:cxn>
                <a:cxn ang="T11">
                  <a:pos x="T2" y="T3"/>
                </a:cxn>
                <a:cxn ang="T12">
                  <a:pos x="T4" y="T5"/>
                </a:cxn>
                <a:cxn ang="T13">
                  <a:pos x="T6" y="T7"/>
                </a:cxn>
                <a:cxn ang="T14">
                  <a:pos x="T8" y="T9"/>
                </a:cxn>
              </a:cxnLst>
              <a:rect l="T15" t="T16" r="T17" b="T18"/>
              <a:pathLst>
                <a:path w="720" h="510">
                  <a:moveTo>
                    <a:pt x="720" y="510"/>
                  </a:moveTo>
                  <a:cubicBezTo>
                    <a:pt x="360" y="510"/>
                    <a:pt x="0" y="510"/>
                    <a:pt x="0" y="510"/>
                  </a:cubicBezTo>
                  <a:cubicBezTo>
                    <a:pt x="0" y="510"/>
                    <a:pt x="12" y="492"/>
                    <a:pt x="504" y="0"/>
                  </a:cubicBezTo>
                  <a:cubicBezTo>
                    <a:pt x="558" y="42"/>
                    <a:pt x="636" y="120"/>
                    <a:pt x="678" y="216"/>
                  </a:cubicBezTo>
                  <a:cubicBezTo>
                    <a:pt x="720" y="312"/>
                    <a:pt x="720" y="408"/>
                    <a:pt x="720" y="510"/>
                  </a:cubicBezTo>
                  <a:close/>
                </a:path>
              </a:pathLst>
            </a:custGeom>
            <a:solidFill>
              <a:srgbClr val="C0C0C0"/>
            </a:solidFill>
            <a:ln w="12700">
              <a:solidFill>
                <a:schemeClr val="tx1"/>
              </a:solidFill>
              <a:round/>
              <a:headEnd/>
              <a:tailEnd/>
            </a:ln>
          </p:spPr>
          <p:txBody>
            <a:bodyPr>
              <a:prstTxWarp prst="textNoShape">
                <a:avLst/>
              </a:prstTxWarp>
            </a:bodyPr>
            <a:lstStyle/>
            <a:p>
              <a:pPr eaLnBrk="0" hangingPunct="0"/>
              <a:endParaRPr lang="en-US"/>
            </a:p>
          </p:txBody>
        </p:sp>
        <p:sp>
          <p:nvSpPr>
            <p:cNvPr id="30805" name="Freeform 2884"/>
            <p:cNvSpPr>
              <a:spLocks/>
            </p:cNvSpPr>
            <p:nvPr/>
          </p:nvSpPr>
          <p:spPr bwMode="auto">
            <a:xfrm rot="-5400000">
              <a:off x="2379" y="1962"/>
              <a:ext cx="144" cy="102"/>
            </a:xfrm>
            <a:custGeom>
              <a:avLst/>
              <a:gdLst>
                <a:gd name="T0" fmla="*/ 0 w 720"/>
                <a:gd name="T1" fmla="*/ 0 h 510"/>
                <a:gd name="T2" fmla="*/ 0 w 720"/>
                <a:gd name="T3" fmla="*/ 0 h 510"/>
                <a:gd name="T4" fmla="*/ 0 w 720"/>
                <a:gd name="T5" fmla="*/ 0 h 510"/>
                <a:gd name="T6" fmla="*/ 0 w 720"/>
                <a:gd name="T7" fmla="*/ 0 h 510"/>
                <a:gd name="T8" fmla="*/ 0 w 720"/>
                <a:gd name="T9" fmla="*/ 0 h 510"/>
                <a:gd name="T10" fmla="*/ 0 60000 65536"/>
                <a:gd name="T11" fmla="*/ 0 60000 65536"/>
                <a:gd name="T12" fmla="*/ 0 60000 65536"/>
                <a:gd name="T13" fmla="*/ 0 60000 65536"/>
                <a:gd name="T14" fmla="*/ 0 60000 65536"/>
                <a:gd name="T15" fmla="*/ 0 w 720"/>
                <a:gd name="T16" fmla="*/ 0 h 510"/>
                <a:gd name="T17" fmla="*/ 720 w 720"/>
                <a:gd name="T18" fmla="*/ 510 h 510"/>
              </a:gdLst>
              <a:ahLst/>
              <a:cxnLst>
                <a:cxn ang="T10">
                  <a:pos x="T0" y="T1"/>
                </a:cxn>
                <a:cxn ang="T11">
                  <a:pos x="T2" y="T3"/>
                </a:cxn>
                <a:cxn ang="T12">
                  <a:pos x="T4" y="T5"/>
                </a:cxn>
                <a:cxn ang="T13">
                  <a:pos x="T6" y="T7"/>
                </a:cxn>
                <a:cxn ang="T14">
                  <a:pos x="T8" y="T9"/>
                </a:cxn>
              </a:cxnLst>
              <a:rect l="T15" t="T16" r="T17" b="T18"/>
              <a:pathLst>
                <a:path w="720" h="510">
                  <a:moveTo>
                    <a:pt x="720" y="510"/>
                  </a:moveTo>
                  <a:cubicBezTo>
                    <a:pt x="360" y="510"/>
                    <a:pt x="0" y="510"/>
                    <a:pt x="0" y="510"/>
                  </a:cubicBezTo>
                  <a:cubicBezTo>
                    <a:pt x="0" y="510"/>
                    <a:pt x="12" y="492"/>
                    <a:pt x="504" y="0"/>
                  </a:cubicBezTo>
                  <a:cubicBezTo>
                    <a:pt x="558" y="42"/>
                    <a:pt x="636" y="120"/>
                    <a:pt x="678" y="216"/>
                  </a:cubicBezTo>
                  <a:cubicBezTo>
                    <a:pt x="720" y="312"/>
                    <a:pt x="720" y="408"/>
                    <a:pt x="720" y="510"/>
                  </a:cubicBezTo>
                  <a:close/>
                </a:path>
              </a:pathLst>
            </a:custGeom>
            <a:solidFill>
              <a:srgbClr val="C0C0C0"/>
            </a:solidFill>
            <a:ln w="12700">
              <a:solidFill>
                <a:schemeClr val="tx1"/>
              </a:solidFill>
              <a:round/>
              <a:headEnd/>
              <a:tailEnd/>
            </a:ln>
          </p:spPr>
          <p:txBody>
            <a:bodyPr>
              <a:prstTxWarp prst="textNoShape">
                <a:avLst/>
              </a:prstTxWarp>
            </a:bodyPr>
            <a:lstStyle/>
            <a:p>
              <a:pPr eaLnBrk="0" hangingPunct="0"/>
              <a:endParaRPr lang="en-US"/>
            </a:p>
          </p:txBody>
        </p:sp>
        <p:sp>
          <p:nvSpPr>
            <p:cNvPr id="30806" name="Freeform 2885"/>
            <p:cNvSpPr>
              <a:spLocks/>
            </p:cNvSpPr>
            <p:nvPr/>
          </p:nvSpPr>
          <p:spPr bwMode="auto">
            <a:xfrm rot="-2700000">
              <a:off x="2379" y="2148"/>
              <a:ext cx="144" cy="102"/>
            </a:xfrm>
            <a:custGeom>
              <a:avLst/>
              <a:gdLst>
                <a:gd name="T0" fmla="*/ 0 w 720"/>
                <a:gd name="T1" fmla="*/ 0 h 510"/>
                <a:gd name="T2" fmla="*/ 0 w 720"/>
                <a:gd name="T3" fmla="*/ 0 h 510"/>
                <a:gd name="T4" fmla="*/ 0 w 720"/>
                <a:gd name="T5" fmla="*/ 0 h 510"/>
                <a:gd name="T6" fmla="*/ 0 w 720"/>
                <a:gd name="T7" fmla="*/ 0 h 510"/>
                <a:gd name="T8" fmla="*/ 0 w 720"/>
                <a:gd name="T9" fmla="*/ 0 h 510"/>
                <a:gd name="T10" fmla="*/ 0 60000 65536"/>
                <a:gd name="T11" fmla="*/ 0 60000 65536"/>
                <a:gd name="T12" fmla="*/ 0 60000 65536"/>
                <a:gd name="T13" fmla="*/ 0 60000 65536"/>
                <a:gd name="T14" fmla="*/ 0 60000 65536"/>
                <a:gd name="T15" fmla="*/ 0 w 720"/>
                <a:gd name="T16" fmla="*/ 0 h 510"/>
                <a:gd name="T17" fmla="*/ 720 w 720"/>
                <a:gd name="T18" fmla="*/ 510 h 510"/>
              </a:gdLst>
              <a:ahLst/>
              <a:cxnLst>
                <a:cxn ang="T10">
                  <a:pos x="T0" y="T1"/>
                </a:cxn>
                <a:cxn ang="T11">
                  <a:pos x="T2" y="T3"/>
                </a:cxn>
                <a:cxn ang="T12">
                  <a:pos x="T4" y="T5"/>
                </a:cxn>
                <a:cxn ang="T13">
                  <a:pos x="T6" y="T7"/>
                </a:cxn>
                <a:cxn ang="T14">
                  <a:pos x="T8" y="T9"/>
                </a:cxn>
              </a:cxnLst>
              <a:rect l="T15" t="T16" r="T17" b="T18"/>
              <a:pathLst>
                <a:path w="720" h="510">
                  <a:moveTo>
                    <a:pt x="720" y="510"/>
                  </a:moveTo>
                  <a:cubicBezTo>
                    <a:pt x="360" y="510"/>
                    <a:pt x="0" y="510"/>
                    <a:pt x="0" y="510"/>
                  </a:cubicBezTo>
                  <a:cubicBezTo>
                    <a:pt x="0" y="510"/>
                    <a:pt x="12" y="492"/>
                    <a:pt x="504" y="0"/>
                  </a:cubicBezTo>
                  <a:cubicBezTo>
                    <a:pt x="558" y="42"/>
                    <a:pt x="636" y="120"/>
                    <a:pt x="678" y="216"/>
                  </a:cubicBezTo>
                  <a:cubicBezTo>
                    <a:pt x="720" y="312"/>
                    <a:pt x="720" y="408"/>
                    <a:pt x="720" y="510"/>
                  </a:cubicBezTo>
                  <a:close/>
                </a:path>
              </a:pathLst>
            </a:custGeom>
            <a:solidFill>
              <a:srgbClr val="C0C0C0"/>
            </a:solidFill>
            <a:ln w="12700">
              <a:solidFill>
                <a:schemeClr val="tx1"/>
              </a:solidFill>
              <a:round/>
              <a:headEnd/>
              <a:tailEnd/>
            </a:ln>
          </p:spPr>
          <p:txBody>
            <a:bodyPr>
              <a:prstTxWarp prst="textNoShape">
                <a:avLst/>
              </a:prstTxWarp>
            </a:bodyPr>
            <a:lstStyle/>
            <a:p>
              <a:pPr eaLnBrk="0" hangingPunct="0"/>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26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9553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6955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26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926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926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927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926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926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926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926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26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9269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927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927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27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927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927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270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927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927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927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927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69270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9270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9271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927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92773"/>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169270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69270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9270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9271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927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92772"/>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169275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69270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9271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9271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267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92758"/>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169275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500"/>
                                        <p:tgtEl>
                                          <p:spTgt spid="1692674"/>
                                        </p:tgtEl>
                                      </p:cBhvr>
                                    </p:animEffect>
                                    <p:set>
                                      <p:cBhvr>
                                        <p:cTn id="127" dur="1" fill="hold">
                                          <p:stCondLst>
                                            <p:cond delay="499"/>
                                          </p:stCondLst>
                                        </p:cTn>
                                        <p:tgtEl>
                                          <p:spTgt spid="1692674"/>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1692676"/>
                                        </p:tgtEl>
                                      </p:cBhvr>
                                    </p:animEffect>
                                    <p:set>
                                      <p:cBhvr>
                                        <p:cTn id="130" dur="1" fill="hold">
                                          <p:stCondLst>
                                            <p:cond delay="499"/>
                                          </p:stCondLst>
                                        </p:cTn>
                                        <p:tgtEl>
                                          <p:spTgt spid="169267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1692677"/>
                                        </p:tgtEl>
                                      </p:cBhvr>
                                    </p:animEffect>
                                    <p:set>
                                      <p:cBhvr>
                                        <p:cTn id="133" dur="1" fill="hold">
                                          <p:stCondLst>
                                            <p:cond delay="499"/>
                                          </p:stCondLst>
                                        </p:cTn>
                                        <p:tgtEl>
                                          <p:spTgt spid="1692677"/>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692678"/>
                                        </p:tgtEl>
                                      </p:cBhvr>
                                    </p:animEffect>
                                    <p:set>
                                      <p:cBhvr>
                                        <p:cTn id="136" dur="1" fill="hold">
                                          <p:stCondLst>
                                            <p:cond delay="499"/>
                                          </p:stCondLst>
                                        </p:cTn>
                                        <p:tgtEl>
                                          <p:spTgt spid="1692678"/>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692679"/>
                                        </p:tgtEl>
                                      </p:cBhvr>
                                    </p:animEffect>
                                    <p:set>
                                      <p:cBhvr>
                                        <p:cTn id="139" dur="1" fill="hold">
                                          <p:stCondLst>
                                            <p:cond delay="499"/>
                                          </p:stCondLst>
                                        </p:cTn>
                                        <p:tgtEl>
                                          <p:spTgt spid="1692679"/>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2"/>
                                        </p:tgtEl>
                                      </p:cBhvr>
                                    </p:animEffect>
                                    <p:set>
                                      <p:cBhvr>
                                        <p:cTn id="142" dur="1" fill="hold">
                                          <p:stCondLst>
                                            <p:cond delay="499"/>
                                          </p:stCondLst>
                                        </p:cTn>
                                        <p:tgtEl>
                                          <p:spTgt spid="2"/>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3"/>
                                        </p:tgtEl>
                                      </p:cBhvr>
                                    </p:animEffect>
                                    <p:set>
                                      <p:cBhvr>
                                        <p:cTn id="145" dur="1" fill="hold">
                                          <p:stCondLst>
                                            <p:cond delay="499"/>
                                          </p:stCondLst>
                                        </p:cTn>
                                        <p:tgtEl>
                                          <p:spTgt spid="3"/>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4"/>
                                        </p:tgtEl>
                                      </p:cBhvr>
                                    </p:animEffect>
                                    <p:set>
                                      <p:cBhvr>
                                        <p:cTn id="148" dur="1" fill="hold">
                                          <p:stCondLst>
                                            <p:cond delay="499"/>
                                          </p:stCondLst>
                                        </p:cTn>
                                        <p:tgtEl>
                                          <p:spTgt spid="4"/>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1692694"/>
                                        </p:tgtEl>
                                      </p:cBhvr>
                                    </p:animEffect>
                                    <p:set>
                                      <p:cBhvr>
                                        <p:cTn id="151" dur="1" fill="hold">
                                          <p:stCondLst>
                                            <p:cond delay="499"/>
                                          </p:stCondLst>
                                        </p:cTn>
                                        <p:tgtEl>
                                          <p:spTgt spid="1692694"/>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692695"/>
                                        </p:tgtEl>
                                      </p:cBhvr>
                                    </p:animEffect>
                                    <p:set>
                                      <p:cBhvr>
                                        <p:cTn id="154" dur="1" fill="hold">
                                          <p:stCondLst>
                                            <p:cond delay="499"/>
                                          </p:stCondLst>
                                        </p:cTn>
                                        <p:tgtEl>
                                          <p:spTgt spid="1692695"/>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1692696"/>
                                        </p:tgtEl>
                                      </p:cBhvr>
                                    </p:animEffect>
                                    <p:set>
                                      <p:cBhvr>
                                        <p:cTn id="157" dur="1" fill="hold">
                                          <p:stCondLst>
                                            <p:cond delay="499"/>
                                          </p:stCondLst>
                                        </p:cTn>
                                        <p:tgtEl>
                                          <p:spTgt spid="1692696"/>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1692697"/>
                                        </p:tgtEl>
                                      </p:cBhvr>
                                    </p:animEffect>
                                    <p:set>
                                      <p:cBhvr>
                                        <p:cTn id="160" dur="1" fill="hold">
                                          <p:stCondLst>
                                            <p:cond delay="499"/>
                                          </p:stCondLst>
                                        </p:cTn>
                                        <p:tgtEl>
                                          <p:spTgt spid="1692697"/>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1692698"/>
                                        </p:tgtEl>
                                      </p:cBhvr>
                                    </p:animEffect>
                                    <p:set>
                                      <p:cBhvr>
                                        <p:cTn id="163" dur="1" fill="hold">
                                          <p:stCondLst>
                                            <p:cond delay="499"/>
                                          </p:stCondLst>
                                        </p:cTn>
                                        <p:tgtEl>
                                          <p:spTgt spid="1692698"/>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692699"/>
                                        </p:tgtEl>
                                      </p:cBhvr>
                                    </p:animEffect>
                                    <p:set>
                                      <p:cBhvr>
                                        <p:cTn id="166" dur="1" fill="hold">
                                          <p:stCondLst>
                                            <p:cond delay="499"/>
                                          </p:stCondLst>
                                        </p:cTn>
                                        <p:tgtEl>
                                          <p:spTgt spid="1692699"/>
                                        </p:tgtEl>
                                        <p:attrNameLst>
                                          <p:attrName>style.visibility</p:attrName>
                                        </p:attrNameLst>
                                      </p:cBhvr>
                                      <p:to>
                                        <p:strVal val="hidden"/>
                                      </p:to>
                                    </p:set>
                                  </p:childTnLst>
                                </p:cTn>
                              </p:par>
                              <p:par>
                                <p:cTn id="167" presetID="10" presetClass="exit" presetSubtype="0" fill="hold" grpId="0" nodeType="withEffect">
                                  <p:stCondLst>
                                    <p:cond delay="0"/>
                                  </p:stCondLst>
                                  <p:childTnLst>
                                    <p:animEffect transition="out" filter="fade">
                                      <p:cBhvr>
                                        <p:cTn id="168" dur="500"/>
                                        <p:tgtEl>
                                          <p:spTgt spid="1692700"/>
                                        </p:tgtEl>
                                      </p:cBhvr>
                                    </p:animEffect>
                                    <p:set>
                                      <p:cBhvr>
                                        <p:cTn id="169" dur="1" fill="hold">
                                          <p:stCondLst>
                                            <p:cond delay="499"/>
                                          </p:stCondLst>
                                        </p:cTn>
                                        <p:tgtEl>
                                          <p:spTgt spid="1692700"/>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692701"/>
                                        </p:tgtEl>
                                      </p:cBhvr>
                                    </p:animEffect>
                                    <p:set>
                                      <p:cBhvr>
                                        <p:cTn id="172" dur="1" fill="hold">
                                          <p:stCondLst>
                                            <p:cond delay="499"/>
                                          </p:stCondLst>
                                        </p:cTn>
                                        <p:tgtEl>
                                          <p:spTgt spid="1692701"/>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692702"/>
                                        </p:tgtEl>
                                      </p:cBhvr>
                                    </p:animEffect>
                                    <p:set>
                                      <p:cBhvr>
                                        <p:cTn id="175" dur="1" fill="hold">
                                          <p:stCondLst>
                                            <p:cond delay="499"/>
                                          </p:stCondLst>
                                        </p:cTn>
                                        <p:tgtEl>
                                          <p:spTgt spid="1692702"/>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692703"/>
                                        </p:tgtEl>
                                      </p:cBhvr>
                                    </p:animEffect>
                                    <p:set>
                                      <p:cBhvr>
                                        <p:cTn id="178" dur="1" fill="hold">
                                          <p:stCondLst>
                                            <p:cond delay="499"/>
                                          </p:stCondLst>
                                        </p:cTn>
                                        <p:tgtEl>
                                          <p:spTgt spid="1692703"/>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1692704"/>
                                        </p:tgtEl>
                                      </p:cBhvr>
                                    </p:animEffect>
                                    <p:set>
                                      <p:cBhvr>
                                        <p:cTn id="181" dur="1" fill="hold">
                                          <p:stCondLst>
                                            <p:cond delay="499"/>
                                          </p:stCondLst>
                                        </p:cTn>
                                        <p:tgtEl>
                                          <p:spTgt spid="1692704"/>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1692705"/>
                                        </p:tgtEl>
                                      </p:cBhvr>
                                    </p:animEffect>
                                    <p:set>
                                      <p:cBhvr>
                                        <p:cTn id="184" dur="1" fill="hold">
                                          <p:stCondLst>
                                            <p:cond delay="499"/>
                                          </p:stCondLst>
                                        </p:cTn>
                                        <p:tgtEl>
                                          <p:spTgt spid="1692705"/>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1692706"/>
                                        </p:tgtEl>
                                      </p:cBhvr>
                                    </p:animEffect>
                                    <p:set>
                                      <p:cBhvr>
                                        <p:cTn id="187" dur="1" fill="hold">
                                          <p:stCondLst>
                                            <p:cond delay="499"/>
                                          </p:stCondLst>
                                        </p:cTn>
                                        <p:tgtEl>
                                          <p:spTgt spid="1692706"/>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500"/>
                                        <p:tgtEl>
                                          <p:spTgt spid="1692707"/>
                                        </p:tgtEl>
                                      </p:cBhvr>
                                    </p:animEffect>
                                    <p:set>
                                      <p:cBhvr>
                                        <p:cTn id="190" dur="1" fill="hold">
                                          <p:stCondLst>
                                            <p:cond delay="499"/>
                                          </p:stCondLst>
                                        </p:cTn>
                                        <p:tgtEl>
                                          <p:spTgt spid="1692707"/>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1692708"/>
                                        </p:tgtEl>
                                      </p:cBhvr>
                                    </p:animEffect>
                                    <p:set>
                                      <p:cBhvr>
                                        <p:cTn id="193" dur="1" fill="hold">
                                          <p:stCondLst>
                                            <p:cond delay="499"/>
                                          </p:stCondLst>
                                        </p:cTn>
                                        <p:tgtEl>
                                          <p:spTgt spid="1692708"/>
                                        </p:tgtEl>
                                        <p:attrNameLst>
                                          <p:attrName>style.visibility</p:attrName>
                                        </p:attrNameLst>
                                      </p:cBhvr>
                                      <p:to>
                                        <p:strVal val="hidden"/>
                                      </p:to>
                                    </p:set>
                                  </p:childTnLst>
                                </p:cTn>
                              </p:par>
                              <p:par>
                                <p:cTn id="194" presetID="10" presetClass="exit" presetSubtype="0" fill="hold" nodeType="withEffect">
                                  <p:stCondLst>
                                    <p:cond delay="0"/>
                                  </p:stCondLst>
                                  <p:childTnLst>
                                    <p:animEffect transition="out" filter="fade">
                                      <p:cBhvr>
                                        <p:cTn id="195" dur="500"/>
                                        <p:tgtEl>
                                          <p:spTgt spid="1692709"/>
                                        </p:tgtEl>
                                      </p:cBhvr>
                                    </p:animEffect>
                                    <p:set>
                                      <p:cBhvr>
                                        <p:cTn id="196" dur="1" fill="hold">
                                          <p:stCondLst>
                                            <p:cond delay="499"/>
                                          </p:stCondLst>
                                        </p:cTn>
                                        <p:tgtEl>
                                          <p:spTgt spid="1692709"/>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1692710"/>
                                        </p:tgtEl>
                                      </p:cBhvr>
                                    </p:animEffect>
                                    <p:set>
                                      <p:cBhvr>
                                        <p:cTn id="199" dur="1" fill="hold">
                                          <p:stCondLst>
                                            <p:cond delay="499"/>
                                          </p:stCondLst>
                                        </p:cTn>
                                        <p:tgtEl>
                                          <p:spTgt spid="1692710"/>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1692711"/>
                                        </p:tgtEl>
                                      </p:cBhvr>
                                    </p:animEffect>
                                    <p:set>
                                      <p:cBhvr>
                                        <p:cTn id="202" dur="1" fill="hold">
                                          <p:stCondLst>
                                            <p:cond delay="499"/>
                                          </p:stCondLst>
                                        </p:cTn>
                                        <p:tgtEl>
                                          <p:spTgt spid="1692711"/>
                                        </p:tgtEl>
                                        <p:attrNameLst>
                                          <p:attrName>style.visibility</p:attrName>
                                        </p:attrNameLst>
                                      </p:cBhvr>
                                      <p:to>
                                        <p:strVal val="hidden"/>
                                      </p:to>
                                    </p:set>
                                  </p:childTnLst>
                                </p:cTn>
                              </p:par>
                              <p:par>
                                <p:cTn id="203" presetID="10" presetClass="exit" presetSubtype="0" fill="hold" nodeType="withEffect">
                                  <p:stCondLst>
                                    <p:cond delay="0"/>
                                  </p:stCondLst>
                                  <p:childTnLst>
                                    <p:animEffect transition="out" filter="fade">
                                      <p:cBhvr>
                                        <p:cTn id="204" dur="500"/>
                                        <p:tgtEl>
                                          <p:spTgt spid="1692712"/>
                                        </p:tgtEl>
                                      </p:cBhvr>
                                    </p:animEffect>
                                    <p:set>
                                      <p:cBhvr>
                                        <p:cTn id="205" dur="1" fill="hold">
                                          <p:stCondLst>
                                            <p:cond delay="499"/>
                                          </p:stCondLst>
                                        </p:cTn>
                                        <p:tgtEl>
                                          <p:spTgt spid="1692712"/>
                                        </p:tgtEl>
                                        <p:attrNameLst>
                                          <p:attrName>style.visibility</p:attrName>
                                        </p:attrNameLst>
                                      </p:cBhvr>
                                      <p:to>
                                        <p:strVal val="hidden"/>
                                      </p:to>
                                    </p:set>
                                  </p:childTnLst>
                                </p:cTn>
                              </p:par>
                              <p:par>
                                <p:cTn id="206" presetID="10" presetClass="exit" presetSubtype="0" fill="hold" nodeType="withEffect">
                                  <p:stCondLst>
                                    <p:cond delay="0"/>
                                  </p:stCondLst>
                                  <p:childTnLst>
                                    <p:animEffect transition="out" filter="fade">
                                      <p:cBhvr>
                                        <p:cTn id="207" dur="500"/>
                                        <p:tgtEl>
                                          <p:spTgt spid="1692713"/>
                                        </p:tgtEl>
                                      </p:cBhvr>
                                    </p:animEffect>
                                    <p:set>
                                      <p:cBhvr>
                                        <p:cTn id="208" dur="1" fill="hold">
                                          <p:stCondLst>
                                            <p:cond delay="499"/>
                                          </p:stCondLst>
                                        </p:cTn>
                                        <p:tgtEl>
                                          <p:spTgt spid="1692713"/>
                                        </p:tgtEl>
                                        <p:attrNameLst>
                                          <p:attrName>style.visibility</p:attrName>
                                        </p:attrNameLst>
                                      </p:cBhvr>
                                      <p:to>
                                        <p:strVal val="hidden"/>
                                      </p:to>
                                    </p:set>
                                  </p:childTnLst>
                                </p:cTn>
                              </p:par>
                              <p:par>
                                <p:cTn id="209" presetID="10" presetClass="exit" presetSubtype="0" fill="hold" nodeType="withEffect">
                                  <p:stCondLst>
                                    <p:cond delay="0"/>
                                  </p:stCondLst>
                                  <p:childTnLst>
                                    <p:animEffect transition="out" filter="fade">
                                      <p:cBhvr>
                                        <p:cTn id="210" dur="500"/>
                                        <p:tgtEl>
                                          <p:spTgt spid="5"/>
                                        </p:tgtEl>
                                      </p:cBhvr>
                                    </p:animEffect>
                                    <p:set>
                                      <p:cBhvr>
                                        <p:cTn id="211" dur="1" fill="hold">
                                          <p:stCondLst>
                                            <p:cond delay="499"/>
                                          </p:stCondLst>
                                        </p:cTn>
                                        <p:tgtEl>
                                          <p:spTgt spid="5"/>
                                        </p:tgtEl>
                                        <p:attrNameLst>
                                          <p:attrName>style.visibility</p:attrName>
                                        </p:attrNameLst>
                                      </p:cBhvr>
                                      <p:to>
                                        <p:strVal val="hidden"/>
                                      </p:to>
                                    </p:set>
                                  </p:childTnLst>
                                </p:cTn>
                              </p:par>
                              <p:par>
                                <p:cTn id="212" presetID="10" presetClass="exit" presetSubtype="0" fill="hold" nodeType="withEffect">
                                  <p:stCondLst>
                                    <p:cond delay="0"/>
                                  </p:stCondLst>
                                  <p:childTnLst>
                                    <p:animEffect transition="out" filter="fade">
                                      <p:cBhvr>
                                        <p:cTn id="213" dur="500"/>
                                        <p:tgtEl>
                                          <p:spTgt spid="6"/>
                                        </p:tgtEl>
                                      </p:cBhvr>
                                    </p:animEffect>
                                    <p:set>
                                      <p:cBhvr>
                                        <p:cTn id="214" dur="1" fill="hold">
                                          <p:stCondLst>
                                            <p:cond delay="499"/>
                                          </p:stCondLst>
                                        </p:cTn>
                                        <p:tgtEl>
                                          <p:spTgt spid="6"/>
                                        </p:tgtEl>
                                        <p:attrNameLst>
                                          <p:attrName>style.visibility</p:attrName>
                                        </p:attrNameLst>
                                      </p:cBhvr>
                                      <p:to>
                                        <p:strVal val="hidden"/>
                                      </p:to>
                                    </p:set>
                                  </p:childTnLst>
                                </p:cTn>
                              </p:par>
                              <p:par>
                                <p:cTn id="215" presetID="10" presetClass="exit" presetSubtype="0" fill="hold" nodeType="withEffect">
                                  <p:stCondLst>
                                    <p:cond delay="0"/>
                                  </p:stCondLst>
                                  <p:childTnLst>
                                    <p:animEffect transition="out" filter="fade">
                                      <p:cBhvr>
                                        <p:cTn id="216" dur="500"/>
                                        <p:tgtEl>
                                          <p:spTgt spid="7"/>
                                        </p:tgtEl>
                                      </p:cBhvr>
                                    </p:animEffect>
                                    <p:set>
                                      <p:cBhvr>
                                        <p:cTn id="217" dur="1" fill="hold">
                                          <p:stCondLst>
                                            <p:cond delay="499"/>
                                          </p:stCondLst>
                                        </p:cTn>
                                        <p:tgtEl>
                                          <p:spTgt spid="7"/>
                                        </p:tgtEl>
                                        <p:attrNameLst>
                                          <p:attrName>style.visibility</p:attrName>
                                        </p:attrNameLst>
                                      </p:cBhvr>
                                      <p:to>
                                        <p:strVal val="hidden"/>
                                      </p:to>
                                    </p:set>
                                  </p:childTnLst>
                                </p:cTn>
                              </p:par>
                              <p:par>
                                <p:cTn id="218" presetID="10" presetClass="exit" presetSubtype="0" fill="hold" nodeType="withEffect">
                                  <p:stCondLst>
                                    <p:cond delay="0"/>
                                  </p:stCondLst>
                                  <p:childTnLst>
                                    <p:animEffect transition="out" filter="fade">
                                      <p:cBhvr>
                                        <p:cTn id="219" dur="500"/>
                                        <p:tgtEl>
                                          <p:spTgt spid="8"/>
                                        </p:tgtEl>
                                      </p:cBhvr>
                                    </p:animEffect>
                                    <p:set>
                                      <p:cBhvr>
                                        <p:cTn id="220" dur="1" fill="hold">
                                          <p:stCondLst>
                                            <p:cond delay="499"/>
                                          </p:stCondLst>
                                        </p:cTn>
                                        <p:tgtEl>
                                          <p:spTgt spid="8"/>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9"/>
                                        </p:tgtEl>
                                      </p:cBhvr>
                                    </p:animEffect>
                                    <p:set>
                                      <p:cBhvr>
                                        <p:cTn id="223" dur="1" fill="hold">
                                          <p:stCondLst>
                                            <p:cond delay="499"/>
                                          </p:stCondLst>
                                        </p:cTn>
                                        <p:tgtEl>
                                          <p:spTgt spid="9"/>
                                        </p:tgtEl>
                                        <p:attrNameLst>
                                          <p:attrName>style.visibility</p:attrName>
                                        </p:attrNameLst>
                                      </p:cBhvr>
                                      <p:to>
                                        <p:strVal val="hidden"/>
                                      </p:to>
                                    </p:set>
                                  </p:childTnLst>
                                </p:cTn>
                              </p:par>
                              <p:par>
                                <p:cTn id="224" presetID="10" presetClass="exit" presetSubtype="0" fill="hold" nodeType="withEffect">
                                  <p:stCondLst>
                                    <p:cond delay="0"/>
                                  </p:stCondLst>
                                  <p:childTnLst>
                                    <p:animEffect transition="out" filter="fade">
                                      <p:cBhvr>
                                        <p:cTn id="225" dur="500"/>
                                        <p:tgtEl>
                                          <p:spTgt spid="10"/>
                                        </p:tgtEl>
                                      </p:cBhvr>
                                    </p:animEffect>
                                    <p:set>
                                      <p:cBhvr>
                                        <p:cTn id="226" dur="1" fill="hold">
                                          <p:stCondLst>
                                            <p:cond delay="499"/>
                                          </p:stCondLst>
                                        </p:cTn>
                                        <p:tgtEl>
                                          <p:spTgt spid="10"/>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11"/>
                                        </p:tgtEl>
                                      </p:cBhvr>
                                    </p:animEffect>
                                    <p:set>
                                      <p:cBhvr>
                                        <p:cTn id="229" dur="1" fill="hold">
                                          <p:stCondLst>
                                            <p:cond delay="499"/>
                                          </p:stCondLst>
                                        </p:cTn>
                                        <p:tgtEl>
                                          <p:spTgt spid="11"/>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12"/>
                                        </p:tgtEl>
                                      </p:cBhvr>
                                    </p:animEffect>
                                    <p:set>
                                      <p:cBhvr>
                                        <p:cTn id="232" dur="1" fill="hold">
                                          <p:stCondLst>
                                            <p:cond delay="499"/>
                                          </p:stCondLst>
                                        </p:cTn>
                                        <p:tgtEl>
                                          <p:spTgt spid="12"/>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13"/>
                                        </p:tgtEl>
                                      </p:cBhvr>
                                    </p:animEffect>
                                    <p:set>
                                      <p:cBhvr>
                                        <p:cTn id="235" dur="1" fill="hold">
                                          <p:stCondLst>
                                            <p:cond delay="499"/>
                                          </p:stCondLst>
                                        </p:cTn>
                                        <p:tgtEl>
                                          <p:spTgt spid="13"/>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1692756"/>
                                        </p:tgtEl>
                                      </p:cBhvr>
                                    </p:animEffect>
                                    <p:set>
                                      <p:cBhvr>
                                        <p:cTn id="238" dur="1" fill="hold">
                                          <p:stCondLst>
                                            <p:cond delay="499"/>
                                          </p:stCondLst>
                                        </p:cTn>
                                        <p:tgtEl>
                                          <p:spTgt spid="1692756"/>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1692757"/>
                                        </p:tgtEl>
                                      </p:cBhvr>
                                    </p:animEffect>
                                    <p:set>
                                      <p:cBhvr>
                                        <p:cTn id="241" dur="1" fill="hold">
                                          <p:stCondLst>
                                            <p:cond delay="499"/>
                                          </p:stCondLst>
                                        </p:cTn>
                                        <p:tgtEl>
                                          <p:spTgt spid="1692757"/>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1692758"/>
                                        </p:tgtEl>
                                      </p:cBhvr>
                                    </p:animEffect>
                                    <p:set>
                                      <p:cBhvr>
                                        <p:cTn id="244" dur="1" fill="hold">
                                          <p:stCondLst>
                                            <p:cond delay="499"/>
                                          </p:stCondLst>
                                        </p:cTn>
                                        <p:tgtEl>
                                          <p:spTgt spid="1692758"/>
                                        </p:tgtEl>
                                        <p:attrNameLst>
                                          <p:attrName>style.visibility</p:attrName>
                                        </p:attrNameLst>
                                      </p:cBhvr>
                                      <p:to>
                                        <p:strVal val="hidden"/>
                                      </p:to>
                                    </p:set>
                                  </p:childTnLst>
                                </p:cTn>
                              </p:par>
                              <p:par>
                                <p:cTn id="245" presetID="10" presetClass="exit" presetSubtype="0" fill="hold" grpId="1" nodeType="withEffect">
                                  <p:stCondLst>
                                    <p:cond delay="0"/>
                                  </p:stCondLst>
                                  <p:childTnLst>
                                    <p:animEffect transition="out" filter="fade">
                                      <p:cBhvr>
                                        <p:cTn id="246" dur="500"/>
                                        <p:tgtEl>
                                          <p:spTgt spid="1692759"/>
                                        </p:tgtEl>
                                      </p:cBhvr>
                                    </p:animEffect>
                                    <p:set>
                                      <p:cBhvr>
                                        <p:cTn id="247" dur="1" fill="hold">
                                          <p:stCondLst>
                                            <p:cond delay="499"/>
                                          </p:stCondLst>
                                        </p:cTn>
                                        <p:tgtEl>
                                          <p:spTgt spid="1692759"/>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500"/>
                                        <p:tgtEl>
                                          <p:spTgt spid="1692760"/>
                                        </p:tgtEl>
                                      </p:cBhvr>
                                    </p:animEffect>
                                    <p:set>
                                      <p:cBhvr>
                                        <p:cTn id="250" dur="1" fill="hold">
                                          <p:stCondLst>
                                            <p:cond delay="499"/>
                                          </p:stCondLst>
                                        </p:cTn>
                                        <p:tgtEl>
                                          <p:spTgt spid="1692760"/>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1692761"/>
                                        </p:tgtEl>
                                      </p:cBhvr>
                                    </p:animEffect>
                                    <p:set>
                                      <p:cBhvr>
                                        <p:cTn id="253" dur="1" fill="hold">
                                          <p:stCondLst>
                                            <p:cond delay="499"/>
                                          </p:stCondLst>
                                        </p:cTn>
                                        <p:tgtEl>
                                          <p:spTgt spid="1692761"/>
                                        </p:tgtEl>
                                        <p:attrNameLst>
                                          <p:attrName>style.visibility</p:attrName>
                                        </p:attrNameLst>
                                      </p:cBhvr>
                                      <p:to>
                                        <p:strVal val="hidden"/>
                                      </p:to>
                                    </p:set>
                                  </p:childTnLst>
                                </p:cTn>
                              </p:par>
                              <p:par>
                                <p:cTn id="254" presetID="10" presetClass="exit" presetSubtype="0" fill="hold" grpId="1" nodeType="withEffect">
                                  <p:stCondLst>
                                    <p:cond delay="0"/>
                                  </p:stCondLst>
                                  <p:childTnLst>
                                    <p:animEffect transition="out" filter="fade">
                                      <p:cBhvr>
                                        <p:cTn id="255" dur="500"/>
                                        <p:tgtEl>
                                          <p:spTgt spid="1692762"/>
                                        </p:tgtEl>
                                      </p:cBhvr>
                                    </p:animEffect>
                                    <p:set>
                                      <p:cBhvr>
                                        <p:cTn id="256" dur="1" fill="hold">
                                          <p:stCondLst>
                                            <p:cond delay="499"/>
                                          </p:stCondLst>
                                        </p:cTn>
                                        <p:tgtEl>
                                          <p:spTgt spid="1692762"/>
                                        </p:tgtEl>
                                        <p:attrNameLst>
                                          <p:attrName>style.visibility</p:attrName>
                                        </p:attrNameLst>
                                      </p:cBhvr>
                                      <p:to>
                                        <p:strVal val="hidden"/>
                                      </p:to>
                                    </p:set>
                                  </p:childTnLst>
                                </p:cTn>
                              </p:par>
                              <p:par>
                                <p:cTn id="257" presetID="10" presetClass="exit" presetSubtype="0" fill="hold" grpId="1" nodeType="withEffect">
                                  <p:stCondLst>
                                    <p:cond delay="0"/>
                                  </p:stCondLst>
                                  <p:childTnLst>
                                    <p:animEffect transition="out" filter="fade">
                                      <p:cBhvr>
                                        <p:cTn id="258" dur="500"/>
                                        <p:tgtEl>
                                          <p:spTgt spid="1695535"/>
                                        </p:tgtEl>
                                      </p:cBhvr>
                                    </p:animEffect>
                                    <p:set>
                                      <p:cBhvr>
                                        <p:cTn id="259" dur="1" fill="hold">
                                          <p:stCondLst>
                                            <p:cond delay="499"/>
                                          </p:stCondLst>
                                        </p:cTn>
                                        <p:tgtEl>
                                          <p:spTgt spid="1695535"/>
                                        </p:tgtEl>
                                        <p:attrNameLst>
                                          <p:attrName>style.visibility</p:attrName>
                                        </p:attrNameLst>
                                      </p:cBhvr>
                                      <p:to>
                                        <p:strVal val="hidden"/>
                                      </p:to>
                                    </p:set>
                                  </p:childTnLst>
                                </p:cTn>
                              </p:par>
                              <p:par>
                                <p:cTn id="260" presetID="0" presetClass="path" presetSubtype="0" decel="50000" fill="hold" nodeType="withEffect">
                                  <p:stCondLst>
                                    <p:cond delay="0"/>
                                  </p:stCondLst>
                                  <p:childTnLst>
                                    <p:animMotion origin="layout" path="M -0.1 -0.17222 L -3.07692E-6 -4.44444E-6 " pathEditMode="relative" rAng="0" ptsTypes="AA">
                                      <p:cBhvr>
                                        <p:cTn id="261" dur="1000" spd="-100000" fill="hold"/>
                                        <p:tgtEl>
                                          <p:spTgt spid="1692774"/>
                                        </p:tgtEl>
                                        <p:attrNameLst>
                                          <p:attrName>ppt_x</p:attrName>
                                          <p:attrName>ppt_y</p:attrName>
                                        </p:attrNameLst>
                                      </p:cBhvr>
                                      <p:rCtr x="50" y="86"/>
                                    </p:animMotion>
                                  </p:childTnLst>
                                </p:cTn>
                              </p:par>
                              <p:par>
                                <p:cTn id="262" presetID="0" presetClass="path" presetSubtype="0" decel="50000" fill="hold" nodeType="withEffect">
                                  <p:stCondLst>
                                    <p:cond delay="0"/>
                                  </p:stCondLst>
                                  <p:childTnLst>
                                    <p:animMotion origin="layout" path="M -3.07692E-6 4.44444E-6 L -0.06923 -0.07223 " pathEditMode="relative" rAng="0" ptsTypes="AA">
                                      <p:cBhvr>
                                        <p:cTn id="263" dur="1000" fill="hold"/>
                                        <p:tgtEl>
                                          <p:spTgt spid="1692773"/>
                                        </p:tgtEl>
                                        <p:attrNameLst>
                                          <p:attrName>ppt_x</p:attrName>
                                          <p:attrName>ppt_y</p:attrName>
                                        </p:attrNameLst>
                                      </p:cBhvr>
                                      <p:rCtr x="-35" y="-36"/>
                                    </p:animMotion>
                                  </p:childTnLst>
                                </p:cTn>
                              </p:par>
                              <p:par>
                                <p:cTn id="264" presetID="0" presetClass="path" presetSubtype="0" decel="50000" fill="hold" nodeType="withEffect">
                                  <p:stCondLst>
                                    <p:cond delay="0"/>
                                  </p:stCondLst>
                                  <p:childTnLst>
                                    <p:animMotion origin="layout" path="M -3.07692E-6 -2.22222E-6 L -0.03077 0.04445 " pathEditMode="relative" rAng="0" ptsTypes="AA">
                                      <p:cBhvr>
                                        <p:cTn id="265" dur="1000" fill="hold"/>
                                        <p:tgtEl>
                                          <p:spTgt spid="1692772"/>
                                        </p:tgtEl>
                                        <p:attrNameLst>
                                          <p:attrName>ppt_x</p:attrName>
                                          <p:attrName>ppt_y</p:attrName>
                                        </p:attrNameLst>
                                      </p:cBhvr>
                                      <p:rCtr x="-15" y="22"/>
                                    </p:animMotion>
                                  </p:childTnLst>
                                </p:cTn>
                              </p:par>
                              <p:par>
                                <p:cTn id="266" presetID="0" presetClass="path" presetSubtype="0" decel="50000" fill="hold" nodeType="withEffect">
                                  <p:stCondLst>
                                    <p:cond delay="0"/>
                                  </p:stCondLst>
                                  <p:childTnLst>
                                    <p:animMotion origin="layout" path="M -3.07692E-6 -4.44444E-6 L -3.07692E-6 0.15556 " pathEditMode="relative" ptsTypes="AA">
                                      <p:cBhvr>
                                        <p:cTn id="267" dur="1000" fill="hold"/>
                                        <p:tgtEl>
                                          <p:spTgt spid="1692675"/>
                                        </p:tgtEl>
                                        <p:attrNameLst>
                                          <p:attrName>ppt_x</p:attrName>
                                          <p:attrName>ppt_y</p:attrName>
                                        </p:attrNameLst>
                                      </p:cBhvr>
                                    </p:animMotion>
                                  </p:childTnLst>
                                </p:cTn>
                              </p:par>
                              <p:par>
                                <p:cTn id="268" presetID="10" presetClass="exit" presetSubtype="0" fill="hold" grpId="1" nodeType="withEffect">
                                  <p:stCondLst>
                                    <p:cond delay="0"/>
                                  </p:stCondLst>
                                  <p:childTnLst>
                                    <p:animEffect transition="out" filter="fade">
                                      <p:cBhvr>
                                        <p:cTn id="269" dur="1000"/>
                                        <p:tgtEl>
                                          <p:spTgt spid="1692763"/>
                                        </p:tgtEl>
                                      </p:cBhvr>
                                    </p:animEffect>
                                    <p:set>
                                      <p:cBhvr>
                                        <p:cTn id="270" dur="1" fill="hold">
                                          <p:stCondLst>
                                            <p:cond delay="999"/>
                                          </p:stCondLst>
                                        </p:cTn>
                                        <p:tgtEl>
                                          <p:spTgt spid="1692763"/>
                                        </p:tgtEl>
                                        <p:attrNameLst>
                                          <p:attrName>style.visibility</p:attrName>
                                        </p:attrNameLst>
                                      </p:cBhvr>
                                      <p:to>
                                        <p:strVal val="hidden"/>
                                      </p:to>
                                    </p:set>
                                  </p:childTnLst>
                                </p:cTn>
                              </p:par>
                            </p:childTnLst>
                          </p:cTn>
                        </p:par>
                        <p:par>
                          <p:cTn id="271" fill="hold">
                            <p:stCondLst>
                              <p:cond delay="1000"/>
                            </p:stCondLst>
                            <p:childTnLst>
                              <p:par>
                                <p:cTn id="272" presetID="10" presetClass="entr" presetSubtype="0" fill="hold" nodeType="afterEffect">
                                  <p:stCondLst>
                                    <p:cond delay="0"/>
                                  </p:stCondLst>
                                  <p:childTnLst>
                                    <p:set>
                                      <p:cBhvr>
                                        <p:cTn id="273" dur="1" fill="hold">
                                          <p:stCondLst>
                                            <p:cond delay="0"/>
                                          </p:stCondLst>
                                        </p:cTn>
                                        <p:tgtEl>
                                          <p:spTgt spid="14"/>
                                        </p:tgtEl>
                                        <p:attrNameLst>
                                          <p:attrName>style.visibility</p:attrName>
                                        </p:attrNameLst>
                                      </p:cBhvr>
                                      <p:to>
                                        <p:strVal val="visible"/>
                                      </p:to>
                                    </p:set>
                                    <p:animEffect transition="in" filter="fade">
                                      <p:cBhvr>
                                        <p:cTn id="274" dur="1000"/>
                                        <p:tgtEl>
                                          <p:spTgt spid="14"/>
                                        </p:tgtEl>
                                      </p:cBhvr>
                                    </p:animEffect>
                                  </p:childTnLst>
                                </p:cTn>
                              </p:par>
                            </p:childTnLst>
                          </p:cTn>
                        </p:par>
                      </p:childTnLst>
                    </p:cTn>
                  </p:par>
                  <p:par>
                    <p:cTn id="275" fill="hold">
                      <p:stCondLst>
                        <p:cond delay="indefinite"/>
                      </p:stCondLst>
                      <p:childTnLst>
                        <p:par>
                          <p:cTn id="276" fill="hold">
                            <p:stCondLst>
                              <p:cond delay="0"/>
                            </p:stCondLst>
                            <p:childTnLst>
                              <p:par>
                                <p:cTn id="277" presetID="10" presetClass="entr" presetSubtype="0" fill="hold" nodeType="clickEffect">
                                  <p:stCondLst>
                                    <p:cond delay="0"/>
                                  </p:stCondLst>
                                  <p:childTnLst>
                                    <p:set>
                                      <p:cBhvr>
                                        <p:cTn id="278" dur="1" fill="hold">
                                          <p:stCondLst>
                                            <p:cond delay="0"/>
                                          </p:stCondLst>
                                        </p:cTn>
                                        <p:tgtEl>
                                          <p:spTgt spid="1692775"/>
                                        </p:tgtEl>
                                        <p:attrNameLst>
                                          <p:attrName>style.visibility</p:attrName>
                                        </p:attrNameLst>
                                      </p:cBhvr>
                                      <p:to>
                                        <p:strVal val="visible"/>
                                      </p:to>
                                    </p:set>
                                    <p:animEffect transition="in" filter="fade">
                                      <p:cBhvr>
                                        <p:cTn id="279" dur="2000"/>
                                        <p:tgtEl>
                                          <p:spTgt spid="1692775"/>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1692781"/>
                                        </p:tgtEl>
                                        <p:attrNameLst>
                                          <p:attrName>style.visibility</p:attrName>
                                        </p:attrNameLst>
                                      </p:cBhvr>
                                      <p:to>
                                        <p:strVal val="visible"/>
                                      </p:to>
                                    </p:set>
                                    <p:animEffect transition="in" filter="fade">
                                      <p:cBhvr>
                                        <p:cTn id="282" dur="2000"/>
                                        <p:tgtEl>
                                          <p:spTgt spid="1692781"/>
                                        </p:tgtEl>
                                      </p:cBhvr>
                                    </p:animEffec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nodeType="clickEffect">
                                  <p:stCondLst>
                                    <p:cond delay="0"/>
                                  </p:stCondLst>
                                  <p:childTnLst>
                                    <p:set>
                                      <p:cBhvr>
                                        <p:cTn id="286" dur="1" fill="hold">
                                          <p:stCondLst>
                                            <p:cond delay="0"/>
                                          </p:stCondLst>
                                        </p:cTn>
                                        <p:tgtEl>
                                          <p:spTgt spid="1692776"/>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1692777"/>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0" presetClass="exit" presetSubtype="0" fill="hold" grpId="1" nodeType="clickEffect">
                                  <p:stCondLst>
                                    <p:cond delay="0"/>
                                  </p:stCondLst>
                                  <p:childTnLst>
                                    <p:animEffect transition="out" filter="fade">
                                      <p:cBhvr>
                                        <p:cTn id="292" dur="500"/>
                                        <p:tgtEl>
                                          <p:spTgt spid="1692781"/>
                                        </p:tgtEl>
                                      </p:cBhvr>
                                    </p:animEffect>
                                    <p:set>
                                      <p:cBhvr>
                                        <p:cTn id="293" dur="1" fill="hold">
                                          <p:stCondLst>
                                            <p:cond delay="499"/>
                                          </p:stCondLst>
                                        </p:cTn>
                                        <p:tgtEl>
                                          <p:spTgt spid="1692781"/>
                                        </p:tgtEl>
                                        <p:attrNameLst>
                                          <p:attrName>style.visibility</p:attrName>
                                        </p:attrNameLst>
                                      </p:cBhvr>
                                      <p:to>
                                        <p:strVal val="hidden"/>
                                      </p:to>
                                    </p:set>
                                  </p:childTnLst>
                                </p:cTn>
                              </p:par>
                              <p:par>
                                <p:cTn id="294" presetID="10" presetClass="exit" presetSubtype="0" fill="hold" nodeType="withEffect">
                                  <p:stCondLst>
                                    <p:cond delay="0"/>
                                  </p:stCondLst>
                                  <p:childTnLst>
                                    <p:animEffect transition="out" filter="fade">
                                      <p:cBhvr>
                                        <p:cTn id="295" dur="500"/>
                                        <p:tgtEl>
                                          <p:spTgt spid="14"/>
                                        </p:tgtEl>
                                      </p:cBhvr>
                                    </p:animEffect>
                                    <p:set>
                                      <p:cBhvr>
                                        <p:cTn id="296" dur="1" fill="hold">
                                          <p:stCondLst>
                                            <p:cond delay="499"/>
                                          </p:stCondLst>
                                        </p:cTn>
                                        <p:tgtEl>
                                          <p:spTgt spid="14"/>
                                        </p:tgtEl>
                                        <p:attrNameLst>
                                          <p:attrName>style.visibility</p:attrName>
                                        </p:attrNameLst>
                                      </p:cBhvr>
                                      <p:to>
                                        <p:strVal val="hidden"/>
                                      </p:to>
                                    </p:set>
                                  </p:childTnLst>
                                </p:cTn>
                              </p:par>
                              <p:par>
                                <p:cTn id="297" presetID="10" presetClass="exit" presetSubtype="0" fill="hold" nodeType="withEffect">
                                  <p:stCondLst>
                                    <p:cond delay="0"/>
                                  </p:stCondLst>
                                  <p:childTnLst>
                                    <p:animEffect transition="out" filter="fade">
                                      <p:cBhvr>
                                        <p:cTn id="298" dur="500"/>
                                        <p:tgtEl>
                                          <p:spTgt spid="1692774"/>
                                        </p:tgtEl>
                                      </p:cBhvr>
                                    </p:animEffect>
                                    <p:set>
                                      <p:cBhvr>
                                        <p:cTn id="299" dur="1" fill="hold">
                                          <p:stCondLst>
                                            <p:cond delay="499"/>
                                          </p:stCondLst>
                                        </p:cTn>
                                        <p:tgtEl>
                                          <p:spTgt spid="1692774"/>
                                        </p:tgtEl>
                                        <p:attrNameLst>
                                          <p:attrName>style.visibility</p:attrName>
                                        </p:attrNameLst>
                                      </p:cBhvr>
                                      <p:to>
                                        <p:strVal val="hidden"/>
                                      </p:to>
                                    </p:set>
                                  </p:childTnLst>
                                </p:cTn>
                              </p:par>
                              <p:par>
                                <p:cTn id="300" presetID="10" presetClass="exit" presetSubtype="0" fill="hold" nodeType="withEffect">
                                  <p:stCondLst>
                                    <p:cond delay="0"/>
                                  </p:stCondLst>
                                  <p:childTnLst>
                                    <p:animEffect transition="out" filter="fade">
                                      <p:cBhvr>
                                        <p:cTn id="301" dur="500"/>
                                        <p:tgtEl>
                                          <p:spTgt spid="1692773"/>
                                        </p:tgtEl>
                                      </p:cBhvr>
                                    </p:animEffect>
                                    <p:set>
                                      <p:cBhvr>
                                        <p:cTn id="302" dur="1" fill="hold">
                                          <p:stCondLst>
                                            <p:cond delay="499"/>
                                          </p:stCondLst>
                                        </p:cTn>
                                        <p:tgtEl>
                                          <p:spTgt spid="1692773"/>
                                        </p:tgtEl>
                                        <p:attrNameLst>
                                          <p:attrName>style.visibility</p:attrName>
                                        </p:attrNameLst>
                                      </p:cBhvr>
                                      <p:to>
                                        <p:strVal val="hidden"/>
                                      </p:to>
                                    </p:set>
                                  </p:childTnLst>
                                </p:cTn>
                              </p:par>
                              <p:par>
                                <p:cTn id="303" presetID="10" presetClass="exit" presetSubtype="0" fill="hold" nodeType="withEffect">
                                  <p:stCondLst>
                                    <p:cond delay="0"/>
                                  </p:stCondLst>
                                  <p:childTnLst>
                                    <p:animEffect transition="out" filter="fade">
                                      <p:cBhvr>
                                        <p:cTn id="304" dur="500"/>
                                        <p:tgtEl>
                                          <p:spTgt spid="1692772"/>
                                        </p:tgtEl>
                                      </p:cBhvr>
                                    </p:animEffect>
                                    <p:set>
                                      <p:cBhvr>
                                        <p:cTn id="305" dur="1" fill="hold">
                                          <p:stCondLst>
                                            <p:cond delay="499"/>
                                          </p:stCondLst>
                                        </p:cTn>
                                        <p:tgtEl>
                                          <p:spTgt spid="1692772"/>
                                        </p:tgtEl>
                                        <p:attrNameLst>
                                          <p:attrName>style.visibility</p:attrName>
                                        </p:attrNameLst>
                                      </p:cBhvr>
                                      <p:to>
                                        <p:strVal val="hidden"/>
                                      </p:to>
                                    </p:set>
                                  </p:childTnLst>
                                </p:cTn>
                              </p:par>
                              <p:par>
                                <p:cTn id="306" presetID="10" presetClass="exit" presetSubtype="0" fill="hold" nodeType="withEffect">
                                  <p:stCondLst>
                                    <p:cond delay="0"/>
                                  </p:stCondLst>
                                  <p:childTnLst>
                                    <p:animEffect transition="out" filter="fade">
                                      <p:cBhvr>
                                        <p:cTn id="307" dur="500"/>
                                        <p:tgtEl>
                                          <p:spTgt spid="1692675"/>
                                        </p:tgtEl>
                                      </p:cBhvr>
                                    </p:animEffect>
                                    <p:set>
                                      <p:cBhvr>
                                        <p:cTn id="308" dur="1" fill="hold">
                                          <p:stCondLst>
                                            <p:cond delay="499"/>
                                          </p:stCondLst>
                                        </p:cTn>
                                        <p:tgtEl>
                                          <p:spTgt spid="1692675"/>
                                        </p:tgtEl>
                                        <p:attrNameLst>
                                          <p:attrName>style.visibility</p:attrName>
                                        </p:attrNameLst>
                                      </p:cBhvr>
                                      <p:to>
                                        <p:strVal val="hidden"/>
                                      </p:to>
                                    </p:set>
                                  </p:childTnLst>
                                </p:cTn>
                              </p:par>
                            </p:childTnLst>
                          </p:cTn>
                        </p:par>
                        <p:par>
                          <p:cTn id="309" fill="hold">
                            <p:stCondLst>
                              <p:cond delay="500"/>
                            </p:stCondLst>
                            <p:childTnLst>
                              <p:par>
                                <p:cTn id="310" presetID="10" presetClass="entr" presetSubtype="0" fill="hold" nodeType="afterEffect">
                                  <p:stCondLst>
                                    <p:cond delay="0"/>
                                  </p:stCondLst>
                                  <p:childTnLst>
                                    <p:set>
                                      <p:cBhvr>
                                        <p:cTn id="311" dur="1" fill="hold">
                                          <p:stCondLst>
                                            <p:cond delay="0"/>
                                          </p:stCondLst>
                                        </p:cTn>
                                        <p:tgtEl>
                                          <p:spTgt spid="1695497"/>
                                        </p:tgtEl>
                                        <p:attrNameLst>
                                          <p:attrName>style.visibility</p:attrName>
                                        </p:attrNameLst>
                                      </p:cBhvr>
                                      <p:to>
                                        <p:strVal val="visible"/>
                                      </p:to>
                                    </p:set>
                                    <p:animEffect transition="in" filter="fade">
                                      <p:cBhvr>
                                        <p:cTn id="312" dur="500"/>
                                        <p:tgtEl>
                                          <p:spTgt spid="1695497"/>
                                        </p:tgtEl>
                                      </p:cBhvr>
                                    </p:animEffect>
                                  </p:childTnLst>
                                </p:cTn>
                              </p:par>
                              <p:par>
                                <p:cTn id="313" presetID="10" presetClass="entr" presetSubtype="0" fill="hold" nodeType="withEffect">
                                  <p:stCondLst>
                                    <p:cond delay="0"/>
                                  </p:stCondLst>
                                  <p:childTnLst>
                                    <p:set>
                                      <p:cBhvr>
                                        <p:cTn id="314" dur="1" fill="hold">
                                          <p:stCondLst>
                                            <p:cond delay="0"/>
                                          </p:stCondLst>
                                        </p:cTn>
                                        <p:tgtEl>
                                          <p:spTgt spid="1692779"/>
                                        </p:tgtEl>
                                        <p:attrNameLst>
                                          <p:attrName>style.visibility</p:attrName>
                                        </p:attrNameLst>
                                      </p:cBhvr>
                                      <p:to>
                                        <p:strVal val="visible"/>
                                      </p:to>
                                    </p:set>
                                    <p:animEffect transition="in" filter="fade">
                                      <p:cBhvr>
                                        <p:cTn id="315" dur="500"/>
                                        <p:tgtEl>
                                          <p:spTgt spid="1692779"/>
                                        </p:tgtEl>
                                      </p:cBhvr>
                                    </p:animEffect>
                                  </p:childTnLst>
                                </p:cTn>
                              </p:par>
                              <p:par>
                                <p:cTn id="316" presetID="10" presetClass="entr" presetSubtype="0" fill="hold" nodeType="withEffect">
                                  <p:stCondLst>
                                    <p:cond delay="0"/>
                                  </p:stCondLst>
                                  <p:childTnLst>
                                    <p:set>
                                      <p:cBhvr>
                                        <p:cTn id="317" dur="1" fill="hold">
                                          <p:stCondLst>
                                            <p:cond delay="0"/>
                                          </p:stCondLst>
                                        </p:cTn>
                                        <p:tgtEl>
                                          <p:spTgt spid="1692778"/>
                                        </p:tgtEl>
                                        <p:attrNameLst>
                                          <p:attrName>style.visibility</p:attrName>
                                        </p:attrNameLst>
                                      </p:cBhvr>
                                      <p:to>
                                        <p:strVal val="visible"/>
                                      </p:to>
                                    </p:set>
                                    <p:animEffect transition="in" filter="fade">
                                      <p:cBhvr>
                                        <p:cTn id="318" dur="500"/>
                                        <p:tgtEl>
                                          <p:spTgt spid="1692778"/>
                                        </p:tgtEl>
                                      </p:cBhvr>
                                    </p:animEffect>
                                  </p:childTnLst>
                                </p:cTn>
                              </p:par>
                              <p:par>
                                <p:cTn id="319" presetID="10" presetClass="entr" presetSubtype="0" fill="hold" grpId="0" nodeType="withEffect">
                                  <p:stCondLst>
                                    <p:cond delay="0"/>
                                  </p:stCondLst>
                                  <p:childTnLst>
                                    <p:set>
                                      <p:cBhvr>
                                        <p:cTn id="320" dur="1" fill="hold">
                                          <p:stCondLst>
                                            <p:cond delay="0"/>
                                          </p:stCondLst>
                                        </p:cTn>
                                        <p:tgtEl>
                                          <p:spTgt spid="1692780"/>
                                        </p:tgtEl>
                                        <p:attrNameLst>
                                          <p:attrName>style.visibility</p:attrName>
                                        </p:attrNameLst>
                                      </p:cBhvr>
                                      <p:to>
                                        <p:strVal val="visible"/>
                                      </p:to>
                                    </p:set>
                                    <p:animEffect transition="in" filter="fade">
                                      <p:cBhvr>
                                        <p:cTn id="321" dur="500"/>
                                        <p:tgtEl>
                                          <p:spTgt spid="1692780"/>
                                        </p:tgtEl>
                                      </p:cBhvr>
                                    </p:animEffect>
                                  </p:childTnLst>
                                </p:cTn>
                              </p:par>
                            </p:childTnLst>
                          </p:cTn>
                        </p:par>
                        <p:par>
                          <p:cTn id="322" fill="hold">
                            <p:stCondLst>
                              <p:cond delay="1000"/>
                            </p:stCondLst>
                            <p:childTnLst>
                              <p:par>
                                <p:cTn id="323" presetID="1" presetClass="entr" presetSubtype="0" fill="hold" nodeType="afterEffect">
                                  <p:stCondLst>
                                    <p:cond delay="0"/>
                                  </p:stCondLst>
                                  <p:childTnLst>
                                    <p:set>
                                      <p:cBhvr>
                                        <p:cTn id="324" dur="1" fill="hold">
                                          <p:stCondLst>
                                            <p:cond delay="0"/>
                                          </p:stCondLst>
                                        </p:cTn>
                                        <p:tgtEl>
                                          <p:spTgt spid="15"/>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0" presetClass="exit" presetSubtype="0" fill="hold" nodeType="clickEffect">
                                  <p:stCondLst>
                                    <p:cond delay="0"/>
                                  </p:stCondLst>
                                  <p:childTnLst>
                                    <p:animEffect transition="out" filter="fade">
                                      <p:cBhvr>
                                        <p:cTn id="328" dur="2000"/>
                                        <p:tgtEl>
                                          <p:spTgt spid="1695497"/>
                                        </p:tgtEl>
                                      </p:cBhvr>
                                    </p:animEffect>
                                    <p:set>
                                      <p:cBhvr>
                                        <p:cTn id="329" dur="1" fill="hold">
                                          <p:stCondLst>
                                            <p:cond delay="1999"/>
                                          </p:stCondLst>
                                        </p:cTn>
                                        <p:tgtEl>
                                          <p:spTgt spid="1695497"/>
                                        </p:tgtEl>
                                        <p:attrNameLst>
                                          <p:attrName>style.visibility</p:attrName>
                                        </p:attrNameLst>
                                      </p:cBhvr>
                                      <p:to>
                                        <p:strVal val="hidden"/>
                                      </p:to>
                                    </p:set>
                                  </p:childTnLst>
                                </p:cTn>
                              </p:par>
                              <p:par>
                                <p:cTn id="330" presetID="10" presetClass="exit" presetSubtype="0" fill="hold" nodeType="withEffect">
                                  <p:stCondLst>
                                    <p:cond delay="0"/>
                                  </p:stCondLst>
                                  <p:childTnLst>
                                    <p:animEffect transition="out" filter="fade">
                                      <p:cBhvr>
                                        <p:cTn id="331" dur="2000"/>
                                        <p:tgtEl>
                                          <p:spTgt spid="1692779"/>
                                        </p:tgtEl>
                                      </p:cBhvr>
                                    </p:animEffect>
                                    <p:set>
                                      <p:cBhvr>
                                        <p:cTn id="332" dur="1" fill="hold">
                                          <p:stCondLst>
                                            <p:cond delay="1999"/>
                                          </p:stCondLst>
                                        </p:cTn>
                                        <p:tgtEl>
                                          <p:spTgt spid="1692779"/>
                                        </p:tgtEl>
                                        <p:attrNameLst>
                                          <p:attrName>style.visibility</p:attrName>
                                        </p:attrNameLst>
                                      </p:cBhvr>
                                      <p:to>
                                        <p:strVal val="hidden"/>
                                      </p:to>
                                    </p:set>
                                  </p:childTnLst>
                                </p:cTn>
                              </p:par>
                              <p:par>
                                <p:cTn id="333" presetID="10" presetClass="exit" presetSubtype="0" fill="hold" nodeType="withEffect">
                                  <p:stCondLst>
                                    <p:cond delay="0"/>
                                  </p:stCondLst>
                                  <p:childTnLst>
                                    <p:animEffect transition="out" filter="fade">
                                      <p:cBhvr>
                                        <p:cTn id="334" dur="2000"/>
                                        <p:tgtEl>
                                          <p:spTgt spid="1692778"/>
                                        </p:tgtEl>
                                      </p:cBhvr>
                                    </p:animEffect>
                                    <p:set>
                                      <p:cBhvr>
                                        <p:cTn id="335" dur="1" fill="hold">
                                          <p:stCondLst>
                                            <p:cond delay="1999"/>
                                          </p:stCondLst>
                                        </p:cTn>
                                        <p:tgtEl>
                                          <p:spTgt spid="1692778"/>
                                        </p:tgtEl>
                                        <p:attrNameLst>
                                          <p:attrName>style.visibility</p:attrName>
                                        </p:attrNameLst>
                                      </p:cBhvr>
                                      <p:to>
                                        <p:strVal val="hidden"/>
                                      </p:to>
                                    </p:set>
                                  </p:childTnLst>
                                </p:cTn>
                              </p:par>
                              <p:par>
                                <p:cTn id="336" presetID="10" presetClass="exit" presetSubtype="0" fill="hold" nodeType="withEffect">
                                  <p:stCondLst>
                                    <p:cond delay="0"/>
                                  </p:stCondLst>
                                  <p:childTnLst>
                                    <p:animEffect transition="out" filter="fade">
                                      <p:cBhvr>
                                        <p:cTn id="337" dur="2000"/>
                                        <p:tgtEl>
                                          <p:spTgt spid="1692776"/>
                                        </p:tgtEl>
                                      </p:cBhvr>
                                    </p:animEffect>
                                    <p:set>
                                      <p:cBhvr>
                                        <p:cTn id="338" dur="1" fill="hold">
                                          <p:stCondLst>
                                            <p:cond delay="1999"/>
                                          </p:stCondLst>
                                        </p:cTn>
                                        <p:tgtEl>
                                          <p:spTgt spid="1692776"/>
                                        </p:tgtEl>
                                        <p:attrNameLst>
                                          <p:attrName>style.visibility</p:attrName>
                                        </p:attrNameLst>
                                      </p:cBhvr>
                                      <p:to>
                                        <p:strVal val="hidden"/>
                                      </p:to>
                                    </p:set>
                                  </p:childTnLst>
                                </p:cTn>
                              </p:par>
                              <p:par>
                                <p:cTn id="339" presetID="10" presetClass="exit" presetSubtype="0" fill="hold" grpId="1" nodeType="withEffect">
                                  <p:stCondLst>
                                    <p:cond delay="0"/>
                                  </p:stCondLst>
                                  <p:childTnLst>
                                    <p:animEffect transition="out" filter="fade">
                                      <p:cBhvr>
                                        <p:cTn id="340" dur="2000"/>
                                        <p:tgtEl>
                                          <p:spTgt spid="1692777"/>
                                        </p:tgtEl>
                                      </p:cBhvr>
                                    </p:animEffect>
                                    <p:set>
                                      <p:cBhvr>
                                        <p:cTn id="341" dur="1" fill="hold">
                                          <p:stCondLst>
                                            <p:cond delay="1999"/>
                                          </p:stCondLst>
                                        </p:cTn>
                                        <p:tgtEl>
                                          <p:spTgt spid="1692777"/>
                                        </p:tgtEl>
                                        <p:attrNameLst>
                                          <p:attrName>style.visibility</p:attrName>
                                        </p:attrNameLst>
                                      </p:cBhvr>
                                      <p:to>
                                        <p:strVal val="hidden"/>
                                      </p:to>
                                    </p:set>
                                  </p:childTnLst>
                                </p:cTn>
                              </p:par>
                              <p:par>
                                <p:cTn id="342" presetID="10" presetClass="exit" presetSubtype="0" fill="hold" nodeType="withEffect">
                                  <p:stCondLst>
                                    <p:cond delay="0"/>
                                  </p:stCondLst>
                                  <p:childTnLst>
                                    <p:animEffect transition="out" filter="fade">
                                      <p:cBhvr>
                                        <p:cTn id="343" dur="2000"/>
                                        <p:tgtEl>
                                          <p:spTgt spid="1692775"/>
                                        </p:tgtEl>
                                      </p:cBhvr>
                                    </p:animEffect>
                                    <p:set>
                                      <p:cBhvr>
                                        <p:cTn id="344" dur="1" fill="hold">
                                          <p:stCondLst>
                                            <p:cond delay="1999"/>
                                          </p:stCondLst>
                                        </p:cTn>
                                        <p:tgtEl>
                                          <p:spTgt spid="1692775"/>
                                        </p:tgtEl>
                                        <p:attrNameLst>
                                          <p:attrName>style.visibility</p:attrName>
                                        </p:attrNameLst>
                                      </p:cBhvr>
                                      <p:to>
                                        <p:strVal val="hidden"/>
                                      </p:to>
                                    </p:set>
                                  </p:childTnLst>
                                </p:cTn>
                              </p:par>
                              <p:par>
                                <p:cTn id="345" presetID="10" presetClass="exit" presetSubtype="0" fill="hold" grpId="1" nodeType="withEffect">
                                  <p:stCondLst>
                                    <p:cond delay="0"/>
                                  </p:stCondLst>
                                  <p:childTnLst>
                                    <p:animEffect transition="out" filter="fade">
                                      <p:cBhvr>
                                        <p:cTn id="346" dur="2000"/>
                                        <p:tgtEl>
                                          <p:spTgt spid="1692780"/>
                                        </p:tgtEl>
                                      </p:cBhvr>
                                    </p:animEffect>
                                    <p:set>
                                      <p:cBhvr>
                                        <p:cTn id="347" dur="1" fill="hold">
                                          <p:stCondLst>
                                            <p:cond delay="1999"/>
                                          </p:stCondLst>
                                        </p:cTn>
                                        <p:tgtEl>
                                          <p:spTgt spid="1692780"/>
                                        </p:tgtEl>
                                        <p:attrNameLst>
                                          <p:attrName>style.visibility</p:attrName>
                                        </p:attrNameLst>
                                      </p:cBhvr>
                                      <p:to>
                                        <p:strVal val="hidden"/>
                                      </p:to>
                                    </p:set>
                                  </p:childTnLst>
                                </p:cTn>
                              </p:par>
                            </p:childTnLst>
                          </p:cTn>
                        </p:par>
                        <p:par>
                          <p:cTn id="348" fill="hold">
                            <p:stCondLst>
                              <p:cond delay="2000"/>
                            </p:stCondLst>
                            <p:childTnLst>
                              <p:par>
                                <p:cTn id="349" presetID="10" presetClass="entr" presetSubtype="0" fill="hold" grpId="0" nodeType="afterEffect">
                                  <p:stCondLst>
                                    <p:cond delay="0"/>
                                  </p:stCondLst>
                                  <p:childTnLst>
                                    <p:set>
                                      <p:cBhvr>
                                        <p:cTn id="350" dur="1" fill="hold">
                                          <p:stCondLst>
                                            <p:cond delay="0"/>
                                          </p:stCondLst>
                                        </p:cTn>
                                        <p:tgtEl>
                                          <p:spTgt spid="1695533"/>
                                        </p:tgtEl>
                                        <p:attrNameLst>
                                          <p:attrName>style.visibility</p:attrName>
                                        </p:attrNameLst>
                                      </p:cBhvr>
                                      <p:to>
                                        <p:strVal val="visible"/>
                                      </p:to>
                                    </p:set>
                                    <p:animEffect transition="in" filter="fade">
                                      <p:cBhvr>
                                        <p:cTn id="351" dur="500"/>
                                        <p:tgtEl>
                                          <p:spTgt spid="1695533"/>
                                        </p:tgtEl>
                                      </p:cBhvr>
                                    </p:animEffect>
                                  </p:childTnLst>
                                </p:cTn>
                              </p:par>
                            </p:childTnLst>
                          </p:cTn>
                        </p:par>
                      </p:childTnLst>
                    </p:cTn>
                  </p:par>
                  <p:par>
                    <p:cTn id="352" fill="hold">
                      <p:stCondLst>
                        <p:cond delay="indefinite"/>
                      </p:stCondLst>
                      <p:childTnLst>
                        <p:par>
                          <p:cTn id="353" fill="hold">
                            <p:stCondLst>
                              <p:cond delay="0"/>
                            </p:stCondLst>
                            <p:childTnLst>
                              <p:par>
                                <p:cTn id="354" presetID="10" presetClass="entr" presetSubtype="0" fill="hold" nodeType="clickEffect">
                                  <p:stCondLst>
                                    <p:cond delay="0"/>
                                  </p:stCondLst>
                                  <p:childTnLst>
                                    <p:set>
                                      <p:cBhvr>
                                        <p:cTn id="355" dur="1" fill="hold">
                                          <p:stCondLst>
                                            <p:cond delay="0"/>
                                          </p:stCondLst>
                                        </p:cTn>
                                        <p:tgtEl>
                                          <p:spTgt spid="29"/>
                                        </p:tgtEl>
                                        <p:attrNameLst>
                                          <p:attrName>style.visibility</p:attrName>
                                        </p:attrNameLst>
                                      </p:cBhvr>
                                      <p:to>
                                        <p:strVal val="visible"/>
                                      </p:to>
                                    </p:set>
                                    <p:animEffect transition="in" filter="fade">
                                      <p:cBhvr>
                                        <p:cTn id="356" dur="500"/>
                                        <p:tgtEl>
                                          <p:spTgt spid="29"/>
                                        </p:tgtEl>
                                      </p:cBhvr>
                                    </p:animEffect>
                                  </p:childTnLst>
                                </p:cTn>
                              </p:par>
                            </p:childTnLst>
                          </p:cTn>
                        </p:par>
                      </p:childTnLst>
                    </p:cTn>
                  </p:par>
                  <p:par>
                    <p:cTn id="357" fill="hold">
                      <p:stCondLst>
                        <p:cond delay="indefinite"/>
                      </p:stCondLst>
                      <p:childTnLst>
                        <p:par>
                          <p:cTn id="358" fill="hold">
                            <p:stCondLst>
                              <p:cond delay="0"/>
                            </p:stCondLst>
                            <p:childTnLst>
                              <p:par>
                                <p:cTn id="359" presetID="10" presetClass="entr" presetSubtype="0" fill="hold" nodeType="clickEffect">
                                  <p:stCondLst>
                                    <p:cond delay="0"/>
                                  </p:stCondLst>
                                  <p:childTnLst>
                                    <p:set>
                                      <p:cBhvr>
                                        <p:cTn id="360" dur="1" fill="hold">
                                          <p:stCondLst>
                                            <p:cond delay="0"/>
                                          </p:stCondLst>
                                        </p:cTn>
                                        <p:tgtEl>
                                          <p:spTgt spid="30"/>
                                        </p:tgtEl>
                                        <p:attrNameLst>
                                          <p:attrName>style.visibility</p:attrName>
                                        </p:attrNameLst>
                                      </p:cBhvr>
                                      <p:to>
                                        <p:strVal val="visible"/>
                                      </p:to>
                                    </p:set>
                                    <p:animEffect transition="in" filter="fade">
                                      <p:cBhvr>
                                        <p:cTn id="361" dur="1000"/>
                                        <p:tgtEl>
                                          <p:spTgt spid="30"/>
                                        </p:tgtEl>
                                      </p:cBhvr>
                                    </p:animEffect>
                                  </p:childTnLst>
                                </p:cTn>
                              </p:par>
                            </p:childTnLst>
                          </p:cTn>
                        </p:par>
                      </p:childTnLst>
                    </p:cTn>
                  </p:par>
                  <p:par>
                    <p:cTn id="362" fill="hold">
                      <p:stCondLst>
                        <p:cond delay="indefinite"/>
                      </p:stCondLst>
                      <p:childTnLst>
                        <p:par>
                          <p:cTn id="363" fill="hold">
                            <p:stCondLst>
                              <p:cond delay="0"/>
                            </p:stCondLst>
                            <p:childTnLst>
                              <p:par>
                                <p:cTn id="364" presetID="10" presetClass="entr" presetSubtype="0" fill="hold" nodeType="clickEffect">
                                  <p:stCondLst>
                                    <p:cond delay="0"/>
                                  </p:stCondLst>
                                  <p:childTnLst>
                                    <p:set>
                                      <p:cBhvr>
                                        <p:cTn id="365" dur="1" fill="hold">
                                          <p:stCondLst>
                                            <p:cond delay="0"/>
                                          </p:stCondLst>
                                        </p:cTn>
                                        <p:tgtEl>
                                          <p:spTgt spid="28"/>
                                        </p:tgtEl>
                                        <p:attrNameLst>
                                          <p:attrName>style.visibility</p:attrName>
                                        </p:attrNameLst>
                                      </p:cBhvr>
                                      <p:to>
                                        <p:strVal val="visible"/>
                                      </p:to>
                                    </p:set>
                                    <p:animEffect transition="in" filter="fade">
                                      <p:cBhvr>
                                        <p:cTn id="366" dur="500"/>
                                        <p:tgtEl>
                                          <p:spTgt spid="28"/>
                                        </p:tgtEl>
                                      </p:cBhvr>
                                    </p:animEffec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grpId="0" nodeType="clickEffect">
                                  <p:stCondLst>
                                    <p:cond delay="0"/>
                                  </p:stCondLst>
                                  <p:childTnLst>
                                    <p:set>
                                      <p:cBhvr>
                                        <p:cTn id="370" dur="1" fill="hold">
                                          <p:stCondLst>
                                            <p:cond delay="0"/>
                                          </p:stCondLst>
                                        </p:cTn>
                                        <p:tgtEl>
                                          <p:spTgt spid="1695530"/>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1695502"/>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presetID="1" presetClass="entr" presetSubtype="0" fill="hold" grpId="0" nodeType="clickEffect">
                                  <p:stCondLst>
                                    <p:cond delay="0"/>
                                  </p:stCondLst>
                                  <p:childTnLst>
                                    <p:set>
                                      <p:cBhvr>
                                        <p:cTn id="376" dur="1" fill="hold">
                                          <p:stCondLst>
                                            <p:cond delay="0"/>
                                          </p:stCondLst>
                                        </p:cTn>
                                        <p:tgtEl>
                                          <p:spTgt spid="1695503"/>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1695531"/>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1695504"/>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1695501"/>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1695532"/>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0" presetClass="entr" presetSubtype="0" fill="hold" nodeType="clickEffect">
                                  <p:stCondLst>
                                    <p:cond delay="0"/>
                                  </p:stCondLst>
                                  <p:childTnLst>
                                    <p:set>
                                      <p:cBhvr>
                                        <p:cTn id="390" dur="1" fill="hold">
                                          <p:stCondLst>
                                            <p:cond delay="0"/>
                                          </p:stCondLst>
                                        </p:cTn>
                                        <p:tgtEl>
                                          <p:spTgt spid="1692672"/>
                                        </p:tgtEl>
                                        <p:attrNameLst>
                                          <p:attrName>style.visibility</p:attrName>
                                        </p:attrNameLst>
                                      </p:cBhvr>
                                      <p:to>
                                        <p:strVal val="visible"/>
                                      </p:to>
                                    </p:set>
                                    <p:animEffect transition="in" filter="fade">
                                      <p:cBhvr>
                                        <p:cTn id="391" dur="500"/>
                                        <p:tgtEl>
                                          <p:spTgt spid="1692672"/>
                                        </p:tgtEl>
                                      </p:cBhvr>
                                    </p:animEffect>
                                  </p:childTnLst>
                                </p:cTn>
                              </p:par>
                            </p:childTnLst>
                          </p:cTn>
                        </p:par>
                      </p:childTnLst>
                    </p:cTn>
                  </p:par>
                  <p:par>
                    <p:cTn id="392" fill="hold">
                      <p:stCondLst>
                        <p:cond delay="indefinite"/>
                      </p:stCondLst>
                      <p:childTnLst>
                        <p:par>
                          <p:cTn id="393" fill="hold">
                            <p:stCondLst>
                              <p:cond delay="0"/>
                            </p:stCondLst>
                            <p:childTnLst>
                              <p:par>
                                <p:cTn id="394" presetID="1" presetClass="entr" presetSubtype="0" fill="hold" grpId="0" nodeType="clickEffect">
                                  <p:stCondLst>
                                    <p:cond delay="0"/>
                                  </p:stCondLst>
                                  <p:childTnLst>
                                    <p:set>
                                      <p:cBhvr>
                                        <p:cTn id="395" dur="1" fill="hold">
                                          <p:stCondLst>
                                            <p:cond delay="0"/>
                                          </p:stCondLst>
                                        </p:cTn>
                                        <p:tgtEl>
                                          <p:spTgt spid="1695547"/>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1695546"/>
                                        </p:tgtEl>
                                        <p:attrNameLst>
                                          <p:attrName>style.visibility</p:attrName>
                                        </p:attrNameLst>
                                      </p:cBhvr>
                                      <p:to>
                                        <p:strVal val="visible"/>
                                      </p:to>
                                    </p:set>
                                  </p:childTnLst>
                                </p:cTn>
                              </p:par>
                              <p:par>
                                <p:cTn id="398" presetID="1" presetClass="entr" presetSubtype="0" fill="hold" nodeType="withEffect">
                                  <p:stCondLst>
                                    <p:cond delay="0"/>
                                  </p:stCondLst>
                                  <p:childTnLst>
                                    <p:set>
                                      <p:cBhvr>
                                        <p:cTn id="399" dur="1" fill="hold">
                                          <p:stCondLst>
                                            <p:cond delay="0"/>
                                          </p:stCondLst>
                                        </p:cTn>
                                        <p:tgtEl>
                                          <p:spTgt spid="1692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700" grpId="0" animBg="1"/>
      <p:bldP spid="1692759" grpId="0"/>
      <p:bldP spid="1692759" grpId="1"/>
      <p:bldP spid="1692760" grpId="0"/>
      <p:bldP spid="1692760" grpId="1"/>
      <p:bldP spid="1692761" grpId="0"/>
      <p:bldP spid="1692761" grpId="1"/>
      <p:bldP spid="1692762" grpId="0"/>
      <p:bldP spid="1692762" grpId="1"/>
      <p:bldP spid="1692763" grpId="0"/>
      <p:bldP spid="1692763" grpId="1"/>
      <p:bldP spid="1692777" grpId="0"/>
      <p:bldP spid="1692777" grpId="1"/>
      <p:bldP spid="1692780" grpId="0"/>
      <p:bldP spid="1692780" grpId="1"/>
      <p:bldP spid="1692781" grpId="0" animBg="1"/>
      <p:bldP spid="1692781" grpId="1" animBg="1"/>
      <p:bldP spid="1695501" grpId="0"/>
      <p:bldP spid="1695502" grpId="0" animBg="1"/>
      <p:bldP spid="1695503" grpId="0" animBg="1"/>
      <p:bldP spid="1695504" grpId="0" animBg="1"/>
      <p:bldP spid="1695530" grpId="0" animBg="1"/>
      <p:bldP spid="1695531" grpId="0" animBg="1"/>
      <p:bldP spid="1695532" grpId="0" animBg="1"/>
      <p:bldP spid="1695533" grpId="0"/>
      <p:bldP spid="1695534" grpId="0"/>
      <p:bldP spid="1695535" grpId="0"/>
      <p:bldP spid="1695535" grpId="1"/>
      <p:bldP spid="1695546" grpId="0"/>
      <p:bldP spid="1695547" grpId="0" animBg="1"/>
    </p:bldLst>
  </p:timing>
</p:sld>
</file>

<file path=ppt/theme/theme1.xml><?xml version="1.0" encoding="utf-8"?>
<a:theme xmlns:a="http://schemas.openxmlformats.org/drawingml/2006/main" name="Crayons">
  <a:themeElements>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fontScheme name="Cray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a:ln>
              <a:noFill/>
            </a:ln>
            <a:solidFill>
              <a:schemeClr val="tx1"/>
            </a:solidFill>
            <a:effectLst/>
            <a:latin typeface="Helvetica" pitchFamily="-109"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a:ln>
              <a:noFill/>
            </a:ln>
            <a:solidFill>
              <a:schemeClr val="tx1"/>
            </a:solidFill>
            <a:effectLst/>
            <a:latin typeface="Helvetica" pitchFamily="-109"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fontScheme name="Cray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fontScheme name="Cray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fontScheme name="Cray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56770</TotalTime>
  <Pages>11</Pages>
  <Words>1227</Words>
  <Application>Microsoft Macintosh PowerPoint</Application>
  <PresentationFormat>A4 Paper (210x297 mm)</PresentationFormat>
  <Paragraphs>334</Paragraphs>
  <Slides>41</Slides>
  <Notes>29</Notes>
  <HiddenSlides>0</HiddenSlides>
  <MMClips>8</MMClips>
  <ScaleCrop>false</ScaleCrop>
  <HeadingPairs>
    <vt:vector size="4" baseType="variant">
      <vt:variant>
        <vt:lpstr>Design Template</vt:lpstr>
      </vt:variant>
      <vt:variant>
        <vt:i4>1</vt:i4>
      </vt:variant>
      <vt:variant>
        <vt:lpstr>Slide Titles</vt:lpstr>
      </vt:variant>
      <vt:variant>
        <vt:i4>41</vt:i4>
      </vt:variant>
    </vt:vector>
  </HeadingPairs>
  <TitlesOfParts>
    <vt:vector size="42" baseType="lpstr">
      <vt:lpstr>Crayons</vt:lpstr>
      <vt:lpstr> Mobile Visual Search - Linking Virtual and Physical Worlds - </vt:lpstr>
      <vt:lpstr>Browsing CDs and DVDs</vt:lpstr>
      <vt:lpstr>Browsing CDs and DVDs</vt:lpstr>
      <vt:lpstr> Recognizing Video at a Glance</vt:lpstr>
      <vt:lpstr>Visual Search Applications </vt:lpstr>
      <vt:lpstr>Outline</vt:lpstr>
      <vt:lpstr>Representing a Text as a “Bag of Words”</vt:lpstr>
      <vt:lpstr>Representing an Image  as a “Bag of Visual Words”</vt:lpstr>
      <vt:lpstr>Computing Visual Words</vt:lpstr>
      <vt:lpstr>“Bag of Visual Words” Matching  &amp; Geometric Consistency Check</vt:lpstr>
      <vt:lpstr>Growing Vocabulary Tree</vt:lpstr>
      <vt:lpstr>Growing Vocabulary Tree</vt:lpstr>
      <vt:lpstr>Growing Vocabulary Tree</vt:lpstr>
      <vt:lpstr>Growing Vocabulary Tree</vt:lpstr>
      <vt:lpstr>Querying Vocabulary Tree</vt:lpstr>
      <vt:lpstr>Architecture A: Send Image</vt:lpstr>
      <vt:lpstr>Architecture B: Send Features</vt:lpstr>
      <vt:lpstr>Architecture C: Features on Phone</vt:lpstr>
      <vt:lpstr>GPS-Aided Landmark Recognition Example for Feature Matching on the Phone</vt:lpstr>
      <vt:lpstr>Prefetching Based on Location</vt:lpstr>
      <vt:lpstr>GPS-Aided Landmark Recognition (2007)</vt:lpstr>
      <vt:lpstr>Transform Coding of SURF/SIFT Descriptors</vt:lpstr>
      <vt:lpstr>CHoG: Compressed Histogram of Gradients</vt:lpstr>
      <vt:lpstr>Feature Matching Performance</vt:lpstr>
      <vt:lpstr>Location Histogram Coding</vt:lpstr>
      <vt:lpstr>Compressed Feature Vector</vt:lpstr>
      <vt:lpstr>Image Retrieval Performance </vt:lpstr>
      <vt:lpstr>Slide 28</vt:lpstr>
      <vt:lpstr>Slide 29</vt:lpstr>
      <vt:lpstr>Slide 30</vt:lpstr>
      <vt:lpstr>Time-Out Percentage (3G Network)</vt:lpstr>
      <vt:lpstr>Power Consumption Per Query</vt:lpstr>
      <vt:lpstr>Augmented Reality  </vt:lpstr>
      <vt:lpstr>Mobile Augmented Reality</vt:lpstr>
      <vt:lpstr>Mobile Augmented Reality: Books</vt:lpstr>
      <vt:lpstr>Mobile Augmented Reality: CDs</vt:lpstr>
      <vt:lpstr>Mobile Augmented Reality: Books on a Shelf</vt:lpstr>
      <vt:lpstr>Concluding Remarks</vt:lpstr>
      <vt:lpstr>Slide 39</vt:lpstr>
      <vt:lpstr>Acknowledgments</vt:lpstr>
      <vt:lpstr> Further Interest: SP Magazine July 2011</vt:lpstr>
    </vt:vector>
  </TitlesOfParts>
  <Company>Stanford</Company>
  <LinksUpToDate>false</LinksUpToDate>
  <SharedDoc>false</SharedDoc>
  <HyperlinksChanged>false</HyperlinksChanged>
  <AppVersion>12.0256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Stanford Nokia Collaboration</dc:title>
  <dc:subject/>
  <dc:creator>Girod</dc:creator>
  <cp:keywords/>
  <dc:description/>
  <cp:lastModifiedBy>Bernd Girod</cp:lastModifiedBy>
  <cp:revision>1303</cp:revision>
  <cp:lastPrinted>1999-06-25T10:10:31Z</cp:lastPrinted>
  <dcterms:created xsi:type="dcterms:W3CDTF">2011-07-18T14:47:05Z</dcterms:created>
  <dcterms:modified xsi:type="dcterms:W3CDTF">2011-07-18T14:47:20Z</dcterms:modified>
</cp:coreProperties>
</file>